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1"/>
  </p:notesMasterIdLst>
  <p:sldIdLst>
    <p:sldId id="256" r:id="rId5"/>
    <p:sldId id="274" r:id="rId6"/>
    <p:sldId id="275" r:id="rId7"/>
    <p:sldId id="276" r:id="rId8"/>
    <p:sldId id="277" r:id="rId9"/>
    <p:sldId id="279" r:id="rId10"/>
    <p:sldId id="278" r:id="rId11"/>
    <p:sldId id="280" r:id="rId12"/>
    <p:sldId id="281" r:id="rId13"/>
    <p:sldId id="284" r:id="rId14"/>
    <p:sldId id="283" r:id="rId15"/>
    <p:sldId id="282" r:id="rId16"/>
    <p:sldId id="285" r:id="rId17"/>
    <p:sldId id="288" r:id="rId18"/>
    <p:sldId id="287" r:id="rId19"/>
    <p:sldId id="286" r:id="rId20"/>
  </p:sldIdLst>
  <p:sldSz cx="6858000" cy="9144000" type="screen4x3"/>
  <p:notesSz cx="7102475" cy="9388475"/>
  <p:embeddedFontLst>
    <p:embeddedFont>
      <p:font typeface="Baskerville Old Face" panose="02020602080505020303" pitchFamily="18" charset="0"/>
      <p:regular r:id="rId22"/>
    </p:embeddedFont>
    <p:embeddedFont>
      <p:font typeface="Bell MT" panose="02020503060305020303" pitchFamily="18" charset="0"/>
      <p:regular r:id="rId23"/>
      <p:bold r:id="rId24"/>
      <p:italic r:id="rId25"/>
    </p:embeddedFont>
    <p:embeddedFont>
      <p:font typeface="Calibri" panose="020F0502020204030204" pitchFamily="34" charset="0"/>
      <p:regular r:id="rId26"/>
      <p:bold r:id="rId27"/>
      <p:italic r:id="rId28"/>
      <p:boldItalic r:id="rId29"/>
    </p:embeddedFont>
    <p:embeddedFont>
      <p:font typeface="Impact" panose="020B0806030902050204" pitchFamily="3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AE5"/>
    <a:srgbClr val="FFFFCC"/>
    <a:srgbClr val="FFCC00"/>
    <a:srgbClr val="CCFFFF"/>
    <a:srgbClr val="FFCCFF"/>
    <a:srgbClr val="D07EC0"/>
    <a:srgbClr val="F2F094"/>
    <a:srgbClr val="CC0099"/>
    <a:srgbClr val="C359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B0263B-4E65-4139-90A3-B870144C9026}">
  <a:tblStyle styleId="{02B0263B-4E65-4139-90A3-B870144C902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30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710248" y="4459526"/>
            <a:ext cx="5681979" cy="4224814"/>
          </a:xfrm>
          <a:prstGeom prst="rect">
            <a:avLst/>
          </a:prstGeom>
          <a:noFill/>
          <a:ln>
            <a:noFill/>
          </a:ln>
        </p:spPr>
        <p:txBody>
          <a:bodyPr lIns="94213" tIns="94213" rIns="94213" bIns="94213" anchor="ctr" anchorCtr="0">
            <a:noAutofit/>
          </a:bodyPr>
          <a:lstStyle/>
          <a:p>
            <a:endParaRPr/>
          </a:p>
        </p:txBody>
      </p:sp>
      <p:sp>
        <p:nvSpPr>
          <p:cNvPr id="82" name="Shape 82"/>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116514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14350" y="1496483"/>
            <a:ext cx="5829299" cy="318346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857250" y="4802717"/>
            <a:ext cx="5143499" cy="2207682"/>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2"/>
            <a:ext cx="5915025" cy="380364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67916" y="6119285"/>
            <a:ext cx="5915025" cy="200024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8" name="Shape 88"/>
          <p:cNvSpPr txBox="1"/>
          <p:nvPr/>
        </p:nvSpPr>
        <p:spPr>
          <a:xfrm>
            <a:off x="448025" y="403205"/>
            <a:ext cx="6108418" cy="477708"/>
          </a:xfrm>
          <a:prstGeom prst="rect">
            <a:avLst/>
          </a:prstGeom>
          <a:noFill/>
          <a:ln>
            <a:noFill/>
          </a:ln>
        </p:spPr>
        <p:txBody>
          <a:bodyPr lIns="91425" tIns="91425" rIns="91425" bIns="91425" anchor="t" anchorCtr="0">
            <a:noAutofit/>
          </a:bodyPr>
          <a:lstStyle/>
          <a:p>
            <a:pPr lvl="0" rtl="0">
              <a:spcBef>
                <a:spcPts val="0"/>
              </a:spcBef>
              <a:buNone/>
            </a:pPr>
            <a:endParaRPr lang="en-US" sz="1600" dirty="0"/>
          </a:p>
        </p:txBody>
      </p:sp>
      <p:pic>
        <p:nvPicPr>
          <p:cNvPr id="3" name="Picture 2"/>
          <p:cNvPicPr>
            <a:picLocks noChangeAspect="1"/>
          </p:cNvPicPr>
          <p:nvPr/>
        </p:nvPicPr>
        <p:blipFill>
          <a:blip r:embed="rId3"/>
          <a:stretch>
            <a:fillRect/>
          </a:stretch>
        </p:blipFill>
        <p:spPr>
          <a:xfrm>
            <a:off x="448025" y="403205"/>
            <a:ext cx="5945879" cy="477708"/>
          </a:xfrm>
          <a:prstGeom prst="rect">
            <a:avLst/>
          </a:prstGeom>
        </p:spPr>
      </p:pic>
      <p:pic>
        <p:nvPicPr>
          <p:cNvPr id="4" name="Picture 3"/>
          <p:cNvPicPr>
            <a:picLocks noChangeAspect="1"/>
          </p:cNvPicPr>
          <p:nvPr/>
        </p:nvPicPr>
        <p:blipFill>
          <a:blip r:embed="rId4"/>
          <a:stretch>
            <a:fillRect/>
          </a:stretch>
        </p:blipFill>
        <p:spPr>
          <a:xfrm>
            <a:off x="233464" y="880913"/>
            <a:ext cx="6322979" cy="865707"/>
          </a:xfrm>
          <a:prstGeom prst="rect">
            <a:avLst/>
          </a:prstGeom>
        </p:spPr>
      </p:pic>
      <p:sp>
        <p:nvSpPr>
          <p:cNvPr id="5" name="TextBox 4"/>
          <p:cNvSpPr txBox="1"/>
          <p:nvPr/>
        </p:nvSpPr>
        <p:spPr>
          <a:xfrm>
            <a:off x="729669" y="4227919"/>
            <a:ext cx="1974620" cy="463420"/>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5"/>
          <a:stretch>
            <a:fillRect/>
          </a:stretch>
        </p:blipFill>
        <p:spPr>
          <a:xfrm>
            <a:off x="233464" y="1908426"/>
            <a:ext cx="5945879" cy="696784"/>
          </a:xfrm>
          <a:prstGeom prst="rect">
            <a:avLst/>
          </a:prstGeom>
        </p:spPr>
      </p:pic>
      <p:pic>
        <p:nvPicPr>
          <p:cNvPr id="10" name="Picture 9"/>
          <p:cNvPicPr>
            <a:picLocks noChangeAspect="1"/>
          </p:cNvPicPr>
          <p:nvPr/>
        </p:nvPicPr>
        <p:blipFill>
          <a:blip r:embed="rId6"/>
          <a:stretch>
            <a:fillRect/>
          </a:stretch>
        </p:blipFill>
        <p:spPr>
          <a:xfrm>
            <a:off x="233464" y="2503622"/>
            <a:ext cx="6322979" cy="296230"/>
          </a:xfrm>
          <a:prstGeom prst="rect">
            <a:avLst/>
          </a:prstGeom>
        </p:spPr>
      </p:pic>
      <p:pic>
        <p:nvPicPr>
          <p:cNvPr id="12" name="Picture 11"/>
          <p:cNvPicPr>
            <a:picLocks noChangeAspect="1"/>
          </p:cNvPicPr>
          <p:nvPr/>
        </p:nvPicPr>
        <p:blipFill>
          <a:blip r:embed="rId7"/>
          <a:stretch>
            <a:fillRect/>
          </a:stretch>
        </p:blipFill>
        <p:spPr>
          <a:xfrm>
            <a:off x="610564" y="2970258"/>
            <a:ext cx="5945879" cy="59272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463" y="1245141"/>
            <a:ext cx="6420255" cy="674030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Checks and Balances: Constitutional powers are distributed among the branches of government allowing each to limit the application of power of the other branches and to prevent expansion of power of any branch.</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Consent of the Governed/Popular Sovereignty: The power of government comes from the people.</a:t>
            </a:r>
          </a:p>
          <a:p>
            <a:r>
              <a:rPr lang="en-US" sz="1200"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Due Process: The government must interact with all people according to the duly-enacted laws and apply these rules equally with respect to all people.</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Federalism: The people delegate certain powers to the national government, while the states retain other powers; and the people, who authorize the states and national government, retain all freedoms not delegated to the governing bodies.</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Liberty: Except where authorized by citizens through the Constitution, government does not have the authority to limit freedom.</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Limited Government: Citizens are best able to pursue happiness when government is confined to those powers which protect their life, liberty, and property.</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Majority Rule/Minority Rights: Laws may be made with the consent of the majority, but only to the point where they do not infringe on the inalienable rights of the minority.</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Natural/Inalienable Rights: Rights which belong to us by nature and can only be justly taken away through due process. Examples are life, liberty, property, and the pursuit of happiness.</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Private Property: The natural rights of all individuals to create, obtain, and control their possessions, beliefs, faculties, and opinions, as well as the fruits of their labor.</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Representative/Republican Government: Form of government in which the people are sovereign (ultimate source of power) and authorize representatives to make and carry out laws.</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Separation of Powers: A system of distinct powers built into the Constitution, to prevent an accumulation of power in one branch. </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Rule of Law: Government and citizens all abide by the same laws regardless of political power. Those laws are justly applied, consistent with an ethos of liberty, and stable.</a:t>
            </a:r>
          </a:p>
        </p:txBody>
      </p:sp>
      <p:sp>
        <p:nvSpPr>
          <p:cNvPr id="3" name="TextBox 2"/>
          <p:cNvSpPr txBox="1"/>
          <p:nvPr/>
        </p:nvSpPr>
        <p:spPr>
          <a:xfrm>
            <a:off x="233464" y="466928"/>
            <a:ext cx="6420255" cy="523220"/>
          </a:xfrm>
          <a:prstGeom prst="rect">
            <a:avLst/>
          </a:prstGeom>
          <a:noFill/>
        </p:spPr>
        <p:txBody>
          <a:bodyPr wrap="square" rtlCol="0">
            <a:spAutoFit/>
          </a:bodyPr>
          <a:lstStyle/>
          <a:p>
            <a:r>
              <a:rPr lang="en-US" sz="2800" dirty="0">
                <a:solidFill>
                  <a:srgbClr val="0070C0"/>
                </a:solidFill>
              </a:rPr>
              <a:t>Founding Principles</a:t>
            </a:r>
          </a:p>
        </p:txBody>
      </p:sp>
    </p:spTree>
    <p:extLst>
      <p:ext uri="{BB962C8B-B14F-4D97-AF65-F5344CB8AC3E}">
        <p14:creationId xmlns:p14="http://schemas.microsoft.com/office/powerpoint/2010/main" val="1667014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3"/>
          <p:cNvSpPr txBox="1"/>
          <p:nvPr/>
        </p:nvSpPr>
        <p:spPr>
          <a:xfrm>
            <a:off x="227958" y="400716"/>
            <a:ext cx="6478621"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dirty="0">
                <a:solidFill>
                  <a:srgbClr val="FF0000"/>
                </a:solidFill>
                <a:latin typeface="Impact"/>
                <a:ea typeface="Impact"/>
                <a:cs typeface="Impact"/>
                <a:sym typeface="Impact"/>
              </a:rPr>
              <a:t>6 Principles of the U.S. Constitution</a:t>
            </a:r>
          </a:p>
        </p:txBody>
      </p:sp>
      <p:sp>
        <p:nvSpPr>
          <p:cNvPr id="3" name="Shape 114"/>
          <p:cNvSpPr txBox="1"/>
          <p:nvPr/>
        </p:nvSpPr>
        <p:spPr>
          <a:xfrm>
            <a:off x="158967" y="1027678"/>
            <a:ext cx="6547612" cy="885428"/>
          </a:xfrm>
          <a:prstGeom prst="rect">
            <a:avLst/>
          </a:prstGeom>
          <a:noFill/>
          <a:ln>
            <a:noFill/>
          </a:ln>
        </p:spPr>
        <p:txBody>
          <a:bodyPr lIns="91425" tIns="91425" rIns="91425" bIns="91425" anchor="ctr" anchorCtr="0">
            <a:noAutofit/>
          </a:bodyPr>
          <a:lstStyle/>
          <a:p>
            <a:pPr lvl="0" algn="ctr"/>
            <a:r>
              <a:rPr lang="en-US" sz="1300" b="1" dirty="0"/>
              <a:t>Directions</a:t>
            </a:r>
            <a:r>
              <a:rPr lang="en-US" sz="1300" dirty="0"/>
              <a:t>: There are 6 Principles (main ideas) of the US Constitution that are designed to limit the power of the Government, and prevent one person or group from becoming too powerful. Describe each core principle and analyze how each prevents one person or group within our government from becoming too powerful. </a:t>
            </a:r>
          </a:p>
        </p:txBody>
      </p:sp>
      <p:graphicFrame>
        <p:nvGraphicFramePr>
          <p:cNvPr id="7" name="Table 6"/>
          <p:cNvGraphicFramePr>
            <a:graphicFrameLocks noGrp="1"/>
          </p:cNvGraphicFramePr>
          <p:nvPr>
            <p:extLst>
              <p:ext uri="{D42A27DB-BD31-4B8C-83A1-F6EECF244321}">
                <p14:modId xmlns:p14="http://schemas.microsoft.com/office/powerpoint/2010/main" val="4187032652"/>
              </p:ext>
            </p:extLst>
          </p:nvPr>
        </p:nvGraphicFramePr>
        <p:xfrm>
          <a:off x="227957" y="2016868"/>
          <a:ext cx="6309030" cy="6534584"/>
        </p:xfrm>
        <a:graphic>
          <a:graphicData uri="http://schemas.openxmlformats.org/drawingml/2006/table">
            <a:tbl>
              <a:tblPr firstRow="1" bandRow="1">
                <a:tableStyleId>{02B0263B-4E65-4139-90A3-B870144C9026}</a:tableStyleId>
              </a:tblPr>
              <a:tblGrid>
                <a:gridCol w="1775941">
                  <a:extLst>
                    <a:ext uri="{9D8B030D-6E8A-4147-A177-3AD203B41FA5}">
                      <a16:colId xmlns:a16="http://schemas.microsoft.com/office/drawing/2014/main" val="3165296102"/>
                    </a:ext>
                  </a:extLst>
                </a:gridCol>
                <a:gridCol w="2198451">
                  <a:extLst>
                    <a:ext uri="{9D8B030D-6E8A-4147-A177-3AD203B41FA5}">
                      <a16:colId xmlns:a16="http://schemas.microsoft.com/office/drawing/2014/main" val="3933103633"/>
                    </a:ext>
                  </a:extLst>
                </a:gridCol>
                <a:gridCol w="2334638">
                  <a:extLst>
                    <a:ext uri="{9D8B030D-6E8A-4147-A177-3AD203B41FA5}">
                      <a16:colId xmlns:a16="http://schemas.microsoft.com/office/drawing/2014/main" val="3698968830"/>
                    </a:ext>
                  </a:extLst>
                </a:gridCol>
              </a:tblGrid>
              <a:tr h="745787">
                <a:tc>
                  <a:txBody>
                    <a:bodyPr/>
                    <a:lstStyle/>
                    <a:p>
                      <a:pPr algn="ctr">
                        <a:lnSpc>
                          <a:spcPct val="250000"/>
                        </a:lnSpc>
                      </a:pPr>
                      <a:r>
                        <a:rPr lang="en-US" sz="1200" dirty="0">
                          <a:latin typeface="Times New Roman" panose="02020603050405020304" pitchFamily="18" charset="0"/>
                          <a:cs typeface="Times New Roman" panose="02020603050405020304" pitchFamily="18" charset="0"/>
                        </a:rPr>
                        <a:t>Principle</a:t>
                      </a:r>
                    </a:p>
                  </a:txBody>
                  <a:tcPr/>
                </a:tc>
                <a:tc>
                  <a:txBody>
                    <a:bodyPr/>
                    <a:lstStyle/>
                    <a:p>
                      <a:pPr algn="ctr">
                        <a:lnSpc>
                          <a:spcPct val="250000"/>
                        </a:lnSpc>
                      </a:pPr>
                      <a:r>
                        <a:rPr lang="en-US" sz="1200" dirty="0">
                          <a:latin typeface="Times New Roman" panose="02020603050405020304" pitchFamily="18" charset="0"/>
                          <a:cs typeface="Times New Roman" panose="02020603050405020304" pitchFamily="18" charset="0"/>
                        </a:rPr>
                        <a:t>Definition</a:t>
                      </a:r>
                    </a:p>
                  </a:txBody>
                  <a:tcPr/>
                </a:tc>
                <a:tc>
                  <a:txBody>
                    <a:bodyPr/>
                    <a:lstStyle/>
                    <a:p>
                      <a:pPr algn="ctr"/>
                      <a:r>
                        <a:rPr lang="en-US" sz="1200" dirty="0">
                          <a:latin typeface="Times New Roman" panose="02020603050405020304" pitchFamily="18" charset="0"/>
                          <a:cs typeface="Times New Roman" panose="02020603050405020304" pitchFamily="18" charset="0"/>
                        </a:rPr>
                        <a:t>How does it prevent</a:t>
                      </a:r>
                      <a:r>
                        <a:rPr lang="en-US" sz="1200" baseline="0" dirty="0">
                          <a:latin typeface="Times New Roman" panose="02020603050405020304" pitchFamily="18" charset="0"/>
                          <a:cs typeface="Times New Roman" panose="02020603050405020304" pitchFamily="18" charset="0"/>
                        </a:rPr>
                        <a:t> one person or group within our government from becoming too powerful?</a:t>
                      </a:r>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71621998"/>
                  </a:ext>
                </a:extLst>
              </a:tr>
              <a:tr h="980758">
                <a:tc>
                  <a:txBody>
                    <a:bodyPr/>
                    <a:lstStyle/>
                    <a:p>
                      <a:pPr algn="ctr">
                        <a:lnSpc>
                          <a:spcPct val="250000"/>
                        </a:lnSpc>
                      </a:pPr>
                      <a:r>
                        <a:rPr lang="en-US" dirty="0">
                          <a:latin typeface="Times New Roman" panose="02020603050405020304" pitchFamily="18" charset="0"/>
                          <a:cs typeface="Times New Roman" panose="02020603050405020304" pitchFamily="18" charset="0"/>
                        </a:rPr>
                        <a:t>Separation of powers</a:t>
                      </a:r>
                    </a:p>
                  </a:txBody>
                  <a:tcPr/>
                </a:tc>
                <a:tc>
                  <a:txBody>
                    <a:bodyPr/>
                    <a:lstStyle/>
                    <a:p>
                      <a:endParaRPr lang="en-US" sz="1200"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4281545"/>
                  </a:ext>
                </a:extLst>
              </a:tr>
              <a:tr h="980758">
                <a:tc>
                  <a:txBody>
                    <a:bodyPr/>
                    <a:lstStyle/>
                    <a:p>
                      <a:pPr algn="ctr">
                        <a:lnSpc>
                          <a:spcPct val="250000"/>
                        </a:lnSpc>
                      </a:pPr>
                      <a:r>
                        <a:rPr lang="en-US" dirty="0">
                          <a:latin typeface="Times New Roman" panose="02020603050405020304" pitchFamily="18" charset="0"/>
                          <a:cs typeface="Times New Roman" panose="02020603050405020304" pitchFamily="18" charset="0"/>
                        </a:rPr>
                        <a:t>Checks and Balances</a:t>
                      </a:r>
                    </a:p>
                  </a:txBody>
                  <a:tcPr/>
                </a:tc>
                <a:tc>
                  <a:txBody>
                    <a:bodyPr/>
                    <a:lstStyle/>
                    <a:p>
                      <a:endParaRPr lang="en-US" sz="1200"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3628527"/>
                  </a:ext>
                </a:extLst>
              </a:tr>
              <a:tr h="885007">
                <a:tc>
                  <a:txBody>
                    <a:bodyPr/>
                    <a:lstStyle/>
                    <a:p>
                      <a:pPr algn="ctr">
                        <a:lnSpc>
                          <a:spcPct val="250000"/>
                        </a:lnSpc>
                      </a:pPr>
                      <a:r>
                        <a:rPr lang="en-US" dirty="0">
                          <a:latin typeface="Times New Roman" panose="02020603050405020304" pitchFamily="18" charset="0"/>
                          <a:cs typeface="Times New Roman" panose="02020603050405020304" pitchFamily="18" charset="0"/>
                        </a:rPr>
                        <a:t>Popular Sovereignty</a:t>
                      </a:r>
                    </a:p>
                  </a:txBody>
                  <a:tcPr/>
                </a:tc>
                <a:tc>
                  <a:txBody>
                    <a:bodyPr/>
                    <a:lstStyle/>
                    <a:p>
                      <a:endParaRPr lang="en-US" sz="1200"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41948234"/>
                  </a:ext>
                </a:extLst>
              </a:tr>
              <a:tr h="980758">
                <a:tc>
                  <a:txBody>
                    <a:bodyPr/>
                    <a:lstStyle/>
                    <a:p>
                      <a:pPr algn="ctr">
                        <a:lnSpc>
                          <a:spcPct val="250000"/>
                        </a:lnSpc>
                      </a:pPr>
                      <a:r>
                        <a:rPr lang="en-US" dirty="0">
                          <a:latin typeface="Times New Roman" panose="02020603050405020304" pitchFamily="18" charset="0"/>
                          <a:cs typeface="Times New Roman" panose="02020603050405020304" pitchFamily="18" charset="0"/>
                        </a:rPr>
                        <a:t>Judicial Review</a:t>
                      </a:r>
                    </a:p>
                  </a:txBody>
                  <a:tcPr/>
                </a:tc>
                <a:tc>
                  <a:txBody>
                    <a:bodyPr/>
                    <a:lstStyle/>
                    <a:p>
                      <a:endParaRPr lang="en-US" sz="1200"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54325865"/>
                  </a:ext>
                </a:extLst>
              </a:tr>
              <a:tr h="980758">
                <a:tc>
                  <a:txBody>
                    <a:bodyPr/>
                    <a:lstStyle/>
                    <a:p>
                      <a:pPr algn="ctr">
                        <a:lnSpc>
                          <a:spcPct val="250000"/>
                        </a:lnSpc>
                      </a:pPr>
                      <a:r>
                        <a:rPr lang="en-US" dirty="0">
                          <a:latin typeface="Times New Roman" panose="02020603050405020304" pitchFamily="18" charset="0"/>
                          <a:cs typeface="Times New Roman" panose="02020603050405020304" pitchFamily="18" charset="0"/>
                        </a:rPr>
                        <a:t>Limited Government</a:t>
                      </a:r>
                    </a:p>
                  </a:txBody>
                  <a:tcPr/>
                </a:tc>
                <a:tc>
                  <a:txBody>
                    <a:bodyPr/>
                    <a:lstStyle/>
                    <a:p>
                      <a:endParaRPr lang="en-US" sz="1200"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05159936"/>
                  </a:ext>
                </a:extLst>
              </a:tr>
              <a:tr h="980758">
                <a:tc>
                  <a:txBody>
                    <a:bodyPr/>
                    <a:lstStyle/>
                    <a:p>
                      <a:pPr algn="ctr">
                        <a:lnSpc>
                          <a:spcPct val="250000"/>
                        </a:lnSpc>
                      </a:pPr>
                      <a:r>
                        <a:rPr lang="en-US" dirty="0">
                          <a:latin typeface="Times New Roman" panose="02020603050405020304" pitchFamily="18" charset="0"/>
                          <a:cs typeface="Times New Roman" panose="02020603050405020304" pitchFamily="18" charset="0"/>
                        </a:rPr>
                        <a:t>Federalism</a:t>
                      </a:r>
                    </a:p>
                  </a:txBody>
                  <a:tcPr/>
                </a:tc>
                <a:tc>
                  <a:txBody>
                    <a:bodyPr/>
                    <a:lstStyle/>
                    <a:p>
                      <a:endParaRPr lang="en-US" sz="1200"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29991835"/>
                  </a:ext>
                </a:extLst>
              </a:tr>
            </a:tbl>
          </a:graphicData>
        </a:graphic>
      </p:graphicFrame>
    </p:spTree>
    <p:extLst>
      <p:ext uri="{BB962C8B-B14F-4D97-AF65-F5344CB8AC3E}">
        <p14:creationId xmlns:p14="http://schemas.microsoft.com/office/powerpoint/2010/main" val="951458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431" y="4852911"/>
            <a:ext cx="5988175" cy="4213141"/>
          </a:xfrm>
          <a:prstGeom prst="rect">
            <a:avLst/>
          </a:prstGeom>
          <a:solidFill>
            <a:schemeClr val="accent1">
              <a:lumMod val="40000"/>
              <a:lumOff val="60000"/>
            </a:schemeClr>
          </a:solidFill>
          <a:ln>
            <a:solidFill>
              <a:schemeClr val="tx1"/>
            </a:solidFill>
          </a:ln>
        </p:spPr>
        <p:txBody>
          <a:bodyPr wrap="square" rtlCol="0">
            <a:spAutoFit/>
          </a:bodyPr>
          <a:lstStyle/>
          <a:p>
            <a:pPr algn="ctr">
              <a:lnSpc>
                <a:spcPct val="150000"/>
              </a:lnSpc>
            </a:pPr>
            <a:r>
              <a:rPr lang="en-US" sz="1200" dirty="0"/>
              <a:t>Make laws for trading among states and with other countries</a:t>
            </a:r>
          </a:p>
          <a:p>
            <a:pPr algn="ctr">
              <a:lnSpc>
                <a:spcPct val="150000"/>
              </a:lnSpc>
            </a:pPr>
            <a:r>
              <a:rPr lang="en-US" sz="1200" dirty="0"/>
              <a:t>Build Roads, interstates,  and Highways</a:t>
            </a:r>
          </a:p>
          <a:p>
            <a:pPr algn="ctr">
              <a:lnSpc>
                <a:spcPct val="150000"/>
              </a:lnSpc>
            </a:pPr>
            <a:r>
              <a:rPr lang="en-US" sz="1200" dirty="0"/>
              <a:t>Conduct local elections for Mayor, Governor, Police Chief, </a:t>
            </a:r>
            <a:r>
              <a:rPr lang="en-US" sz="1200" dirty="0" err="1"/>
              <a:t>etc</a:t>
            </a:r>
            <a:endParaRPr lang="en-US" sz="1200" dirty="0"/>
          </a:p>
          <a:p>
            <a:pPr algn="ctr">
              <a:lnSpc>
                <a:spcPct val="150000"/>
              </a:lnSpc>
            </a:pPr>
            <a:r>
              <a:rPr lang="en-US" sz="1200" dirty="0"/>
              <a:t>Collect Taxes</a:t>
            </a:r>
          </a:p>
          <a:p>
            <a:pPr algn="ctr">
              <a:lnSpc>
                <a:spcPct val="150000"/>
              </a:lnSpc>
            </a:pPr>
            <a:r>
              <a:rPr lang="en-US" sz="1200" dirty="0"/>
              <a:t>Maintains the Military</a:t>
            </a:r>
          </a:p>
          <a:p>
            <a:pPr algn="ctr">
              <a:lnSpc>
                <a:spcPct val="150000"/>
              </a:lnSpc>
            </a:pPr>
            <a:r>
              <a:rPr lang="en-US" sz="1200" dirty="0"/>
              <a:t>Issues driver’s  licenses, and permits for fishing and hunting</a:t>
            </a:r>
          </a:p>
          <a:p>
            <a:pPr algn="ctr">
              <a:lnSpc>
                <a:spcPct val="150000"/>
              </a:lnSpc>
            </a:pPr>
            <a:r>
              <a:rPr lang="en-US" sz="1200" dirty="0"/>
              <a:t>Print Money</a:t>
            </a:r>
          </a:p>
          <a:p>
            <a:pPr algn="ctr">
              <a:lnSpc>
                <a:spcPct val="150000"/>
              </a:lnSpc>
            </a:pPr>
            <a:r>
              <a:rPr lang="en-US" sz="1200" dirty="0"/>
              <a:t>Protect the safety of the citizens</a:t>
            </a:r>
          </a:p>
          <a:p>
            <a:pPr algn="ctr">
              <a:lnSpc>
                <a:spcPct val="150000"/>
              </a:lnSpc>
            </a:pPr>
            <a:r>
              <a:rPr lang="en-US" sz="1200" dirty="0"/>
              <a:t>Makes laws for trade within a state</a:t>
            </a:r>
          </a:p>
          <a:p>
            <a:pPr algn="ctr">
              <a:lnSpc>
                <a:spcPct val="150000"/>
              </a:lnSpc>
            </a:pPr>
            <a:r>
              <a:rPr lang="en-US" sz="1200" dirty="0"/>
              <a:t>Establish courts</a:t>
            </a:r>
          </a:p>
          <a:p>
            <a:pPr algn="ctr">
              <a:lnSpc>
                <a:spcPct val="150000"/>
              </a:lnSpc>
            </a:pPr>
            <a:r>
              <a:rPr lang="en-US" sz="1200" dirty="0"/>
              <a:t>Borrow money</a:t>
            </a:r>
          </a:p>
          <a:p>
            <a:pPr algn="ctr">
              <a:lnSpc>
                <a:spcPct val="150000"/>
              </a:lnSpc>
            </a:pPr>
            <a:r>
              <a:rPr lang="en-US" sz="1200" dirty="0"/>
              <a:t>Makes laws that apply to all states</a:t>
            </a:r>
          </a:p>
          <a:p>
            <a:pPr algn="ctr">
              <a:lnSpc>
                <a:spcPct val="150000"/>
              </a:lnSpc>
            </a:pPr>
            <a:r>
              <a:rPr lang="en-US" sz="1200" dirty="0"/>
              <a:t>Sets speed limits</a:t>
            </a:r>
          </a:p>
          <a:p>
            <a:pPr algn="ctr">
              <a:lnSpc>
                <a:spcPct val="150000"/>
              </a:lnSpc>
            </a:pPr>
            <a:r>
              <a:rPr lang="en-US" sz="1200" dirty="0"/>
              <a:t>Declare War</a:t>
            </a:r>
          </a:p>
          <a:p>
            <a:pPr algn="ctr">
              <a:lnSpc>
                <a:spcPct val="150000"/>
              </a:lnSpc>
            </a:pPr>
            <a:r>
              <a:rPr lang="en-US" sz="1200" dirty="0"/>
              <a:t>Establish schools</a:t>
            </a:r>
          </a:p>
        </p:txBody>
      </p:sp>
      <p:sp>
        <p:nvSpPr>
          <p:cNvPr id="3" name="Shape 113"/>
          <p:cNvSpPr txBox="1"/>
          <p:nvPr/>
        </p:nvSpPr>
        <p:spPr>
          <a:xfrm>
            <a:off x="383569" y="221410"/>
            <a:ext cx="61299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dirty="0">
                <a:solidFill>
                  <a:srgbClr val="002060"/>
                </a:solidFill>
                <a:latin typeface="Impact"/>
                <a:ea typeface="Impact"/>
                <a:cs typeface="Impact"/>
                <a:sym typeface="Impact"/>
              </a:rPr>
              <a:t>Federalism</a:t>
            </a:r>
          </a:p>
        </p:txBody>
      </p:sp>
      <p:sp>
        <p:nvSpPr>
          <p:cNvPr id="6" name="Shape 114"/>
          <p:cNvSpPr txBox="1"/>
          <p:nvPr/>
        </p:nvSpPr>
        <p:spPr>
          <a:xfrm>
            <a:off x="87355" y="830813"/>
            <a:ext cx="6722325" cy="1037803"/>
          </a:xfrm>
          <a:prstGeom prst="rect">
            <a:avLst/>
          </a:prstGeom>
          <a:noFill/>
          <a:ln>
            <a:noFill/>
          </a:ln>
        </p:spPr>
        <p:txBody>
          <a:bodyPr lIns="91425" tIns="91425" rIns="91425" bIns="91425" anchor="ctr" anchorCtr="0">
            <a:noAutofit/>
          </a:bodyPr>
          <a:lstStyle/>
          <a:p>
            <a:pPr lvl="0" algn="ctr"/>
            <a:r>
              <a:rPr lang="en-US" sz="1200" b="1" dirty="0"/>
              <a:t>Directions</a:t>
            </a:r>
            <a:r>
              <a:rPr lang="en-US" sz="1200" dirty="0"/>
              <a:t>: As a result of living under the tyrannical rule of English kings, the Framers of the Constitution feared giving all the powers of a government to just one institution. Therefore, when writing the Constitution, they delegated some powers only to the national government, shared some powers with both the national and state governments, and reserved some powers only for state governments. Write each governmental power in the correct location on the Venn Diagram.</a:t>
            </a:r>
          </a:p>
        </p:txBody>
      </p:sp>
      <p:sp>
        <p:nvSpPr>
          <p:cNvPr id="8" name="Shape 115"/>
          <p:cNvSpPr/>
          <p:nvPr/>
        </p:nvSpPr>
        <p:spPr>
          <a:xfrm>
            <a:off x="286292" y="1990153"/>
            <a:ext cx="4285770" cy="2741221"/>
          </a:xfrm>
          <a:prstGeom prst="ellipse">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 name="Shape 116"/>
          <p:cNvSpPr/>
          <p:nvPr/>
        </p:nvSpPr>
        <p:spPr>
          <a:xfrm>
            <a:off x="2336121" y="1905661"/>
            <a:ext cx="4106485" cy="2741220"/>
          </a:xfrm>
          <a:prstGeom prst="ellipse">
            <a:avLst/>
          </a:prstGeom>
          <a:noFill/>
          <a:ln w="28575" cap="flat" cmpd="sng">
            <a:solidFill>
              <a:srgbClr val="0000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 name="Shape 117"/>
          <p:cNvSpPr txBox="1"/>
          <p:nvPr/>
        </p:nvSpPr>
        <p:spPr>
          <a:xfrm>
            <a:off x="454431" y="2718208"/>
            <a:ext cx="1881690" cy="1211764"/>
          </a:xfrm>
          <a:prstGeom prst="rect">
            <a:avLst/>
          </a:prstGeom>
          <a:noFill/>
          <a:ln>
            <a:noFill/>
          </a:ln>
        </p:spPr>
        <p:txBody>
          <a:bodyPr wrap="square" lIns="91425" tIns="91425" rIns="91425" bIns="91425" anchor="t" anchorCtr="0">
            <a:noAutofit/>
          </a:bodyPr>
          <a:lstStyle/>
          <a:p>
            <a:pPr lvl="0" algn="ctr">
              <a:spcBef>
                <a:spcPts val="0"/>
              </a:spcBef>
              <a:buNone/>
            </a:pPr>
            <a:r>
              <a:rPr lang="en-US" b="1" dirty="0"/>
              <a:t>Delegated Power</a:t>
            </a:r>
          </a:p>
          <a:p>
            <a:pPr lvl="0" algn="ctr">
              <a:spcBef>
                <a:spcPts val="0"/>
              </a:spcBef>
              <a:buNone/>
            </a:pPr>
            <a:r>
              <a:rPr lang="en-US" b="1" dirty="0"/>
              <a:t>(powers reserved for the National [Federal] Government)</a:t>
            </a:r>
          </a:p>
        </p:txBody>
      </p:sp>
      <p:sp>
        <p:nvSpPr>
          <p:cNvPr id="11" name="Shape 117"/>
          <p:cNvSpPr txBox="1"/>
          <p:nvPr/>
        </p:nvSpPr>
        <p:spPr>
          <a:xfrm>
            <a:off x="2790641" y="2303608"/>
            <a:ext cx="1326900" cy="1898739"/>
          </a:xfrm>
          <a:prstGeom prst="rect">
            <a:avLst/>
          </a:prstGeom>
          <a:noFill/>
          <a:ln>
            <a:noFill/>
          </a:ln>
        </p:spPr>
        <p:txBody>
          <a:bodyPr wrap="square" lIns="91425" tIns="91425" rIns="91425" bIns="91425" anchor="t" anchorCtr="0">
            <a:noAutofit/>
          </a:bodyPr>
          <a:lstStyle/>
          <a:p>
            <a:pPr lvl="0" algn="ctr">
              <a:spcBef>
                <a:spcPts val="0"/>
              </a:spcBef>
              <a:buNone/>
            </a:pPr>
            <a:r>
              <a:rPr lang="en-US" b="1" dirty="0"/>
              <a:t>Concurrent Power (powers shared between the federal and state governments</a:t>
            </a:r>
          </a:p>
        </p:txBody>
      </p:sp>
      <p:sp>
        <p:nvSpPr>
          <p:cNvPr id="12" name="Shape 117"/>
          <p:cNvSpPr txBox="1"/>
          <p:nvPr/>
        </p:nvSpPr>
        <p:spPr>
          <a:xfrm>
            <a:off x="4572062" y="2718208"/>
            <a:ext cx="1634185" cy="1211765"/>
          </a:xfrm>
          <a:prstGeom prst="rect">
            <a:avLst/>
          </a:prstGeom>
          <a:noFill/>
          <a:ln>
            <a:noFill/>
          </a:ln>
        </p:spPr>
        <p:txBody>
          <a:bodyPr wrap="square" lIns="91425" tIns="91425" rIns="91425" bIns="91425" anchor="t" anchorCtr="0">
            <a:noAutofit/>
          </a:bodyPr>
          <a:lstStyle/>
          <a:p>
            <a:pPr lvl="0" algn="ctr">
              <a:spcBef>
                <a:spcPts val="0"/>
              </a:spcBef>
              <a:buNone/>
            </a:pPr>
            <a:r>
              <a:rPr lang="en-US" b="1" dirty="0"/>
              <a:t>Reserved Power (powers reserved for the individual state governments)</a:t>
            </a:r>
          </a:p>
        </p:txBody>
      </p:sp>
    </p:spTree>
    <p:extLst>
      <p:ext uri="{BB962C8B-B14F-4D97-AF65-F5344CB8AC3E}">
        <p14:creationId xmlns:p14="http://schemas.microsoft.com/office/powerpoint/2010/main" val="4186434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5308" y="595418"/>
            <a:ext cx="5944115" cy="2505673"/>
          </a:xfrm>
          <a:prstGeom prst="rect">
            <a:avLst/>
          </a:prstGeom>
        </p:spPr>
      </p:pic>
      <p:pic>
        <p:nvPicPr>
          <p:cNvPr id="3" name="Picture 2"/>
          <p:cNvPicPr>
            <a:picLocks noChangeAspect="1"/>
          </p:cNvPicPr>
          <p:nvPr/>
        </p:nvPicPr>
        <p:blipFill>
          <a:blip r:embed="rId3"/>
          <a:stretch>
            <a:fillRect/>
          </a:stretch>
        </p:blipFill>
        <p:spPr>
          <a:xfrm>
            <a:off x="513544" y="3260169"/>
            <a:ext cx="5945879" cy="5152854"/>
          </a:xfrm>
          <a:prstGeom prst="rect">
            <a:avLst/>
          </a:prstGeom>
        </p:spPr>
      </p:pic>
    </p:spTree>
    <p:extLst>
      <p:ext uri="{BB962C8B-B14F-4D97-AF65-F5344CB8AC3E}">
        <p14:creationId xmlns:p14="http://schemas.microsoft.com/office/powerpoint/2010/main" val="3593224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6060" y="807388"/>
            <a:ext cx="5945879" cy="7529223"/>
          </a:xfrm>
          <a:prstGeom prst="rect">
            <a:avLst/>
          </a:prstGeom>
        </p:spPr>
      </p:pic>
    </p:spTree>
    <p:extLst>
      <p:ext uri="{BB962C8B-B14F-4D97-AF65-F5344CB8AC3E}">
        <p14:creationId xmlns:p14="http://schemas.microsoft.com/office/powerpoint/2010/main" val="3082305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6060" y="582988"/>
            <a:ext cx="5945879" cy="7978024"/>
          </a:xfrm>
          <a:prstGeom prst="rect">
            <a:avLst/>
          </a:prstGeom>
        </p:spPr>
      </p:pic>
    </p:spTree>
    <p:extLst>
      <p:ext uri="{BB962C8B-B14F-4D97-AF65-F5344CB8AC3E}">
        <p14:creationId xmlns:p14="http://schemas.microsoft.com/office/powerpoint/2010/main" val="2056474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6060" y="524415"/>
            <a:ext cx="5945879" cy="8095169"/>
          </a:xfrm>
          <a:prstGeom prst="rect">
            <a:avLst/>
          </a:prstGeom>
        </p:spPr>
      </p:pic>
    </p:spTree>
    <p:extLst>
      <p:ext uri="{BB962C8B-B14F-4D97-AF65-F5344CB8AC3E}">
        <p14:creationId xmlns:p14="http://schemas.microsoft.com/office/powerpoint/2010/main" val="296676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p:nvPr/>
        </p:nvSpPr>
        <p:spPr>
          <a:xfrm>
            <a:off x="383569" y="221410"/>
            <a:ext cx="61299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dirty="0">
                <a:solidFill>
                  <a:srgbClr val="FF0000"/>
                </a:solidFill>
                <a:latin typeface="Impact"/>
                <a:ea typeface="Impact"/>
                <a:cs typeface="Impact"/>
                <a:sym typeface="Impact"/>
              </a:rPr>
              <a:t>America’s Political Philosophy</a:t>
            </a:r>
          </a:p>
        </p:txBody>
      </p:sp>
      <p:sp>
        <p:nvSpPr>
          <p:cNvPr id="114" name="Shape 114"/>
          <p:cNvSpPr txBox="1"/>
          <p:nvPr/>
        </p:nvSpPr>
        <p:spPr>
          <a:xfrm>
            <a:off x="174713" y="566000"/>
            <a:ext cx="6547612" cy="864300"/>
          </a:xfrm>
          <a:prstGeom prst="rect">
            <a:avLst/>
          </a:prstGeom>
          <a:noFill/>
          <a:ln>
            <a:noFill/>
          </a:ln>
        </p:spPr>
        <p:txBody>
          <a:bodyPr lIns="91425" tIns="91425" rIns="91425" bIns="91425" anchor="ctr" anchorCtr="0">
            <a:noAutofit/>
          </a:bodyPr>
          <a:lstStyle/>
          <a:p>
            <a:pPr lvl="0" rtl="0">
              <a:spcBef>
                <a:spcPts val="0"/>
              </a:spcBef>
              <a:buNone/>
            </a:pPr>
            <a:r>
              <a:rPr lang="en-US" sz="1200" b="1" dirty="0"/>
              <a:t>Directions</a:t>
            </a:r>
            <a:r>
              <a:rPr lang="en-US" sz="1200" dirty="0"/>
              <a:t>: Research the advantages and disadvantages of a federal system of government and write the corresponding characteristic into the appropriate column. </a:t>
            </a:r>
          </a:p>
        </p:txBody>
      </p:sp>
      <p:sp>
        <p:nvSpPr>
          <p:cNvPr id="23" name="Shape 182"/>
          <p:cNvSpPr txBox="1"/>
          <p:nvPr/>
        </p:nvSpPr>
        <p:spPr>
          <a:xfrm>
            <a:off x="174713" y="5992238"/>
            <a:ext cx="6547612" cy="2954712"/>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algn="ctr">
              <a:lnSpc>
                <a:spcPct val="150000"/>
              </a:lnSpc>
            </a:pPr>
            <a:r>
              <a:rPr lang="en-US" dirty="0"/>
              <a:t>Prevents tyranny of the majority</a:t>
            </a:r>
          </a:p>
          <a:p>
            <a:pPr algn="ctr">
              <a:lnSpc>
                <a:spcPct val="150000"/>
              </a:lnSpc>
            </a:pPr>
            <a:r>
              <a:rPr lang="en-US" dirty="0"/>
              <a:t>Leads to duplication of services and payment for said services.</a:t>
            </a:r>
          </a:p>
          <a:p>
            <a:pPr algn="ctr">
              <a:lnSpc>
                <a:spcPct val="150000"/>
              </a:lnSpc>
            </a:pPr>
            <a:r>
              <a:rPr lang="en-US" dirty="0"/>
              <a:t>Increased localized control</a:t>
            </a:r>
          </a:p>
          <a:p>
            <a:pPr algn="ctr">
              <a:lnSpc>
                <a:spcPct val="150000"/>
              </a:lnSpc>
            </a:pPr>
            <a:r>
              <a:rPr lang="en-US" dirty="0"/>
              <a:t>Limits the power of the central government</a:t>
            </a:r>
          </a:p>
          <a:p>
            <a:pPr algn="ctr">
              <a:lnSpc>
                <a:spcPct val="150000"/>
              </a:lnSpc>
            </a:pPr>
            <a:r>
              <a:rPr lang="en-US" dirty="0"/>
              <a:t>More power for the individual</a:t>
            </a:r>
          </a:p>
          <a:p>
            <a:pPr algn="ctr">
              <a:lnSpc>
                <a:spcPct val="150000"/>
              </a:lnSpc>
            </a:pPr>
            <a:r>
              <a:rPr lang="en-US" dirty="0"/>
              <a:t>Leads to conflicts between central and regional governmental bodies</a:t>
            </a:r>
          </a:p>
          <a:p>
            <a:pPr algn="ctr">
              <a:lnSpc>
                <a:spcPct val="150000"/>
              </a:lnSpc>
            </a:pPr>
            <a:r>
              <a:rPr lang="en-US" dirty="0"/>
              <a:t>Leads to inefficiency</a:t>
            </a:r>
          </a:p>
          <a:p>
            <a:pPr algn="ctr">
              <a:lnSpc>
                <a:spcPct val="150000"/>
              </a:lnSpc>
            </a:pPr>
            <a:r>
              <a:rPr lang="en-US" dirty="0"/>
              <a:t>Provides states the freedom to experiment in policymaking.</a:t>
            </a:r>
          </a:p>
          <a:p>
            <a:pPr algn="ctr">
              <a:lnSpc>
                <a:spcPct val="150000"/>
              </a:lnSpc>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090716168"/>
              </p:ext>
            </p:extLst>
          </p:nvPr>
        </p:nvGraphicFramePr>
        <p:xfrm>
          <a:off x="174713" y="1430298"/>
          <a:ext cx="6547612" cy="4289566"/>
        </p:xfrm>
        <a:graphic>
          <a:graphicData uri="http://schemas.openxmlformats.org/drawingml/2006/table">
            <a:tbl>
              <a:tblPr firstRow="1" bandRow="1">
                <a:tableStyleId>{3B4B98B0-60AC-42C2-AFA5-B58CD77FA1E5}</a:tableStyleId>
              </a:tblPr>
              <a:tblGrid>
                <a:gridCol w="3273806">
                  <a:extLst>
                    <a:ext uri="{9D8B030D-6E8A-4147-A177-3AD203B41FA5}">
                      <a16:colId xmlns:a16="http://schemas.microsoft.com/office/drawing/2014/main" val="1215522392"/>
                    </a:ext>
                  </a:extLst>
                </a:gridCol>
                <a:gridCol w="3273806">
                  <a:extLst>
                    <a:ext uri="{9D8B030D-6E8A-4147-A177-3AD203B41FA5}">
                      <a16:colId xmlns:a16="http://schemas.microsoft.com/office/drawing/2014/main" val="2874659878"/>
                    </a:ext>
                  </a:extLst>
                </a:gridCol>
              </a:tblGrid>
              <a:tr h="705052">
                <a:tc>
                  <a:txBody>
                    <a:bodyPr/>
                    <a:lstStyle/>
                    <a:p>
                      <a:pPr algn="ctr"/>
                      <a:r>
                        <a:rPr lang="en-US" sz="2800" dirty="0">
                          <a:latin typeface="Bell MT" panose="02020503060305020303" pitchFamily="18" charset="0"/>
                        </a:rPr>
                        <a:t>Advantages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2800" dirty="0">
                          <a:latin typeface="Bell MT" panose="02020503060305020303" pitchFamily="18" charset="0"/>
                        </a:rPr>
                        <a:t>Disadvantages</a:t>
                      </a:r>
                      <a:r>
                        <a:rPr lang="en-US" sz="2800" baseline="0" dirty="0">
                          <a:latin typeface="Bell MT" panose="02020503060305020303" pitchFamily="18" charset="0"/>
                        </a:rPr>
                        <a:t> </a:t>
                      </a:r>
                      <a:endParaRPr lang="en-US" sz="2800" dirty="0">
                        <a:latin typeface="Bell MT" panose="020205030603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248662918"/>
                  </a:ext>
                </a:extLst>
              </a:tr>
              <a:tr h="3584514">
                <a:tc>
                  <a:txBody>
                    <a:bodyPr/>
                    <a:lstStyle/>
                    <a:p>
                      <a:pPr marL="0" indent="0" algn="ctr">
                        <a:buNone/>
                      </a:pPr>
                      <a:endParaRPr lang="en-US" dirty="0"/>
                    </a:p>
                    <a:p>
                      <a:pPr marL="0" indent="0" algn="ctr">
                        <a:buNone/>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121451"/>
                  </a:ext>
                </a:extLst>
              </a:tr>
            </a:tbl>
          </a:graphicData>
        </a:graphic>
      </p:graphicFrame>
    </p:spTree>
    <p:extLst>
      <p:ext uri="{BB962C8B-B14F-4D97-AF65-F5344CB8AC3E}">
        <p14:creationId xmlns:p14="http://schemas.microsoft.com/office/powerpoint/2010/main" val="2123179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456060" y="452150"/>
            <a:ext cx="5945879" cy="8239699"/>
          </a:xfrm>
          <a:prstGeom prst="rect">
            <a:avLst/>
          </a:prstGeom>
        </p:spPr>
      </p:pic>
    </p:spTree>
    <p:extLst>
      <p:ext uri="{BB962C8B-B14F-4D97-AF65-F5344CB8AC3E}">
        <p14:creationId xmlns:p14="http://schemas.microsoft.com/office/powerpoint/2010/main" val="2738275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6060" y="414116"/>
            <a:ext cx="5945879" cy="8315767"/>
          </a:xfrm>
          <a:prstGeom prst="rect">
            <a:avLst/>
          </a:prstGeom>
        </p:spPr>
      </p:pic>
    </p:spTree>
    <p:extLst>
      <p:ext uri="{BB962C8B-B14F-4D97-AF65-F5344CB8AC3E}">
        <p14:creationId xmlns:p14="http://schemas.microsoft.com/office/powerpoint/2010/main" val="1125516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4971" y="364261"/>
            <a:ext cx="5945879" cy="477708"/>
          </a:xfrm>
          <a:prstGeom prst="rect">
            <a:avLst/>
          </a:prstGeom>
        </p:spPr>
      </p:pic>
      <p:pic>
        <p:nvPicPr>
          <p:cNvPr id="4" name="Picture 3"/>
          <p:cNvPicPr>
            <a:picLocks noChangeAspect="1"/>
          </p:cNvPicPr>
          <p:nvPr/>
        </p:nvPicPr>
        <p:blipFill>
          <a:blip r:embed="rId3"/>
          <a:stretch>
            <a:fillRect/>
          </a:stretch>
        </p:blipFill>
        <p:spPr>
          <a:xfrm>
            <a:off x="250739" y="841969"/>
            <a:ext cx="6293849" cy="733912"/>
          </a:xfrm>
          <a:prstGeom prst="rect">
            <a:avLst/>
          </a:prstGeom>
        </p:spPr>
      </p:pic>
      <p:pic>
        <p:nvPicPr>
          <p:cNvPr id="5" name="Picture 4"/>
          <p:cNvPicPr>
            <a:picLocks noChangeAspect="1"/>
          </p:cNvPicPr>
          <p:nvPr/>
        </p:nvPicPr>
        <p:blipFill>
          <a:blip r:embed="rId4"/>
          <a:stretch>
            <a:fillRect/>
          </a:stretch>
        </p:blipFill>
        <p:spPr>
          <a:xfrm>
            <a:off x="510395" y="1671592"/>
            <a:ext cx="5945879" cy="61158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092110884"/>
              </p:ext>
            </p:extLst>
          </p:nvPr>
        </p:nvGraphicFramePr>
        <p:xfrm>
          <a:off x="440150" y="2262658"/>
          <a:ext cx="5915026" cy="351790"/>
        </p:xfrm>
        <a:graphic>
          <a:graphicData uri="http://schemas.openxmlformats.org/drawingml/2006/table">
            <a:tbl>
              <a:tblPr firstRow="1" firstCol="1" bandRow="1"/>
              <a:tblGrid>
                <a:gridCol w="1288451">
                  <a:extLst>
                    <a:ext uri="{9D8B030D-6E8A-4147-A177-3AD203B41FA5}">
                      <a16:colId xmlns:a16="http://schemas.microsoft.com/office/drawing/2014/main" val="3357951519"/>
                    </a:ext>
                  </a:extLst>
                </a:gridCol>
                <a:gridCol w="1290228">
                  <a:extLst>
                    <a:ext uri="{9D8B030D-6E8A-4147-A177-3AD203B41FA5}">
                      <a16:colId xmlns:a16="http://schemas.microsoft.com/office/drawing/2014/main" val="3477086813"/>
                    </a:ext>
                  </a:extLst>
                </a:gridCol>
                <a:gridCol w="1124951">
                  <a:extLst>
                    <a:ext uri="{9D8B030D-6E8A-4147-A177-3AD203B41FA5}">
                      <a16:colId xmlns:a16="http://schemas.microsoft.com/office/drawing/2014/main" val="2271579027"/>
                    </a:ext>
                  </a:extLst>
                </a:gridCol>
                <a:gridCol w="1043793">
                  <a:extLst>
                    <a:ext uri="{9D8B030D-6E8A-4147-A177-3AD203B41FA5}">
                      <a16:colId xmlns:a16="http://schemas.microsoft.com/office/drawing/2014/main" val="442647514"/>
                    </a:ext>
                  </a:extLst>
                </a:gridCol>
                <a:gridCol w="1167603">
                  <a:extLst>
                    <a:ext uri="{9D8B030D-6E8A-4147-A177-3AD203B41FA5}">
                      <a16:colId xmlns:a16="http://schemas.microsoft.com/office/drawing/2014/main" val="2135517211"/>
                    </a:ext>
                  </a:extLst>
                </a:gridCol>
              </a:tblGrid>
              <a:tr h="285242">
                <a:tc>
                  <a:txBody>
                    <a:bodyPr/>
                    <a:lstStyle/>
                    <a:p>
                      <a:pPr marL="0" marR="0" algn="ctr">
                        <a:lnSpc>
                          <a:spcPct val="107000"/>
                        </a:lnSpc>
                        <a:spcBef>
                          <a:spcPts val="0"/>
                        </a:spcBef>
                        <a:spcAft>
                          <a:spcPts val="0"/>
                        </a:spcAft>
                      </a:pPr>
                      <a:r>
                        <a:rPr lang="en-US" sz="1100">
                          <a:effectLst/>
                          <a:latin typeface="Baskerville Old Face" panose="02020602080505020303" pitchFamily="18" charset="0"/>
                          <a:ea typeface="Calibri" panose="020F0502020204030204" pitchFamily="34" charset="0"/>
                          <a:cs typeface="Times New Roman" panose="02020603050405020304" pitchFamily="18" charset="0"/>
                        </a:rPr>
                        <a:t>Declaration of Independence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978" marR="639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Baskerville Old Face" panose="02020602080505020303" pitchFamily="18" charset="0"/>
                          <a:ea typeface="Calibri" panose="020F0502020204030204" pitchFamily="34" charset="0"/>
                          <a:cs typeface="Times New Roman" panose="02020603050405020304" pitchFamily="18" charset="0"/>
                        </a:rPr>
                        <a:t>Federalist Papers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978" marR="639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Baskerville Old Face" panose="02020602080505020303" pitchFamily="18" charset="0"/>
                          <a:ea typeface="Calibri" panose="020F0502020204030204" pitchFamily="34" charset="0"/>
                          <a:cs typeface="Times New Roman" panose="02020603050405020304" pitchFamily="18" charset="0"/>
                        </a:rPr>
                        <a:t>Articles of Confederation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978" marR="639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Baskerville Old Face" panose="02020602080505020303" pitchFamily="18" charset="0"/>
                          <a:ea typeface="Calibri" panose="020F0502020204030204" pitchFamily="34" charset="0"/>
                          <a:cs typeface="Times New Roman" panose="02020603050405020304" pitchFamily="18" charset="0"/>
                        </a:rPr>
                        <a:t>Constitution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978" marR="639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Baskerville Old Face" panose="02020602080505020303" pitchFamily="18" charset="0"/>
                          <a:ea typeface="Calibri" panose="020F0502020204030204" pitchFamily="34" charset="0"/>
                          <a:cs typeface="Times New Roman" panose="02020603050405020304" pitchFamily="18" charset="0"/>
                        </a:rPr>
                        <a:t>Electoral College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978" marR="639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5794454"/>
                  </a:ext>
                </a:extLst>
              </a:tr>
            </a:tbl>
          </a:graphicData>
        </a:graphic>
      </p:graphicFrame>
      <p:pic>
        <p:nvPicPr>
          <p:cNvPr id="8" name="Picture 7"/>
          <p:cNvPicPr>
            <a:picLocks noChangeAspect="1"/>
          </p:cNvPicPr>
          <p:nvPr/>
        </p:nvPicPr>
        <p:blipFill>
          <a:blip r:embed="rId5"/>
          <a:stretch>
            <a:fillRect/>
          </a:stretch>
        </p:blipFill>
        <p:spPr>
          <a:xfrm>
            <a:off x="510395" y="2765349"/>
            <a:ext cx="5945879" cy="3033597"/>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728432174"/>
              </p:ext>
            </p:extLst>
          </p:nvPr>
        </p:nvGraphicFramePr>
        <p:xfrm>
          <a:off x="510396" y="5743528"/>
          <a:ext cx="5915025" cy="228283"/>
        </p:xfrm>
        <a:graphic>
          <a:graphicData uri="http://schemas.openxmlformats.org/drawingml/2006/table">
            <a:tbl>
              <a:tblPr firstRow="1" firstCol="1" bandRow="1"/>
              <a:tblGrid>
                <a:gridCol w="1971253">
                  <a:extLst>
                    <a:ext uri="{9D8B030D-6E8A-4147-A177-3AD203B41FA5}">
                      <a16:colId xmlns:a16="http://schemas.microsoft.com/office/drawing/2014/main" val="617550508"/>
                    </a:ext>
                  </a:extLst>
                </a:gridCol>
                <a:gridCol w="1971886">
                  <a:extLst>
                    <a:ext uri="{9D8B030D-6E8A-4147-A177-3AD203B41FA5}">
                      <a16:colId xmlns:a16="http://schemas.microsoft.com/office/drawing/2014/main" val="3051842463"/>
                    </a:ext>
                  </a:extLst>
                </a:gridCol>
                <a:gridCol w="1971886">
                  <a:extLst>
                    <a:ext uri="{9D8B030D-6E8A-4147-A177-3AD203B41FA5}">
                      <a16:colId xmlns:a16="http://schemas.microsoft.com/office/drawing/2014/main" val="13366183"/>
                    </a:ext>
                  </a:extLst>
                </a:gridCol>
              </a:tblGrid>
              <a:tr h="227428">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James Madison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George Washington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Baskerville Old Face" panose="02020602080505020303" pitchFamily="18" charset="0"/>
                          <a:ea typeface="Calibri" panose="020F0502020204030204" pitchFamily="34" charset="0"/>
                          <a:cs typeface="Times New Roman" panose="02020603050405020304" pitchFamily="18" charset="0"/>
                        </a:rPr>
                        <a:t>Thomas Jefferson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297707"/>
                  </a:ext>
                </a:extLst>
              </a:tr>
            </a:tbl>
          </a:graphicData>
        </a:graphic>
      </p:graphicFrame>
      <p:pic>
        <p:nvPicPr>
          <p:cNvPr id="10" name="Picture 9"/>
          <p:cNvPicPr>
            <a:picLocks noChangeAspect="1"/>
          </p:cNvPicPr>
          <p:nvPr/>
        </p:nvPicPr>
        <p:blipFill>
          <a:blip r:embed="rId6"/>
          <a:stretch>
            <a:fillRect/>
          </a:stretch>
        </p:blipFill>
        <p:spPr>
          <a:xfrm>
            <a:off x="510396" y="6084218"/>
            <a:ext cx="5945879" cy="2761273"/>
          </a:xfrm>
          <a:prstGeom prst="rect">
            <a:avLst/>
          </a:prstGeom>
        </p:spPr>
      </p:pic>
    </p:spTree>
    <p:extLst>
      <p:ext uri="{BB962C8B-B14F-4D97-AF65-F5344CB8AC3E}">
        <p14:creationId xmlns:p14="http://schemas.microsoft.com/office/powerpoint/2010/main" val="3475033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5475" y="319533"/>
            <a:ext cx="5944872" cy="1228646"/>
          </a:xfrm>
          <a:prstGeom prst="rect">
            <a:avLst/>
          </a:prstGeom>
        </p:spPr>
      </p:pic>
      <p:sp>
        <p:nvSpPr>
          <p:cNvPr id="4" name="TextBox 3"/>
          <p:cNvSpPr txBox="1"/>
          <p:nvPr/>
        </p:nvSpPr>
        <p:spPr>
          <a:xfrm>
            <a:off x="495475" y="1548180"/>
            <a:ext cx="5944871" cy="1384995"/>
          </a:xfrm>
          <a:prstGeom prst="rect">
            <a:avLst/>
          </a:prstGeom>
          <a:noFill/>
        </p:spPr>
        <p:txBody>
          <a:bodyPr wrap="square" rtlCol="0">
            <a:spAutoFit/>
          </a:bodyPr>
          <a:lstStyle/>
          <a:p>
            <a:r>
              <a:rPr lang="en-US" u="sng" dirty="0"/>
              <a:t>1.												</a:t>
            </a:r>
            <a:br>
              <a:rPr lang="en-US" u="sng" dirty="0"/>
            </a:br>
            <a:r>
              <a:rPr lang="en-US" u="sng" dirty="0"/>
              <a:t>2.												</a:t>
            </a:r>
          </a:p>
          <a:p>
            <a:r>
              <a:rPr lang="en-US" u="sng" dirty="0"/>
              <a:t>3.												</a:t>
            </a:r>
          </a:p>
        </p:txBody>
      </p:sp>
      <p:pic>
        <p:nvPicPr>
          <p:cNvPr id="5" name="Picture 4"/>
          <p:cNvPicPr>
            <a:picLocks noChangeAspect="1"/>
          </p:cNvPicPr>
          <p:nvPr/>
        </p:nvPicPr>
        <p:blipFill>
          <a:blip r:embed="rId3"/>
          <a:stretch>
            <a:fillRect/>
          </a:stretch>
        </p:blipFill>
        <p:spPr>
          <a:xfrm>
            <a:off x="495474" y="3080564"/>
            <a:ext cx="5944872" cy="5589884"/>
          </a:xfrm>
          <a:prstGeom prst="rect">
            <a:avLst/>
          </a:prstGeom>
        </p:spPr>
      </p:pic>
    </p:spTree>
    <p:extLst>
      <p:ext uri="{BB962C8B-B14F-4D97-AF65-F5344CB8AC3E}">
        <p14:creationId xmlns:p14="http://schemas.microsoft.com/office/powerpoint/2010/main" val="2169499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3"/>
          <p:cNvSpPr txBox="1"/>
          <p:nvPr/>
        </p:nvSpPr>
        <p:spPr>
          <a:xfrm>
            <a:off x="383569" y="221410"/>
            <a:ext cx="61299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dirty="0">
                <a:solidFill>
                  <a:srgbClr val="002060"/>
                </a:solidFill>
                <a:latin typeface="Impact"/>
                <a:ea typeface="Impact"/>
                <a:cs typeface="Impact"/>
                <a:sym typeface="Impact"/>
              </a:rPr>
              <a:t>Bill of Rights</a:t>
            </a:r>
          </a:p>
        </p:txBody>
      </p:sp>
      <p:sp>
        <p:nvSpPr>
          <p:cNvPr id="3" name="Shape 114"/>
          <p:cNvSpPr txBox="1"/>
          <p:nvPr/>
        </p:nvSpPr>
        <p:spPr>
          <a:xfrm>
            <a:off x="174713" y="898401"/>
            <a:ext cx="6547612" cy="442164"/>
          </a:xfrm>
          <a:prstGeom prst="rect">
            <a:avLst/>
          </a:prstGeom>
          <a:noFill/>
          <a:ln>
            <a:noFill/>
          </a:ln>
        </p:spPr>
        <p:txBody>
          <a:bodyPr lIns="91425" tIns="91425" rIns="91425" bIns="91425" anchor="ctr" anchorCtr="0">
            <a:noAutofit/>
          </a:bodyPr>
          <a:lstStyle/>
          <a:p>
            <a:pPr lvl="0" algn="ctr" rtl="0">
              <a:spcBef>
                <a:spcPts val="0"/>
              </a:spcBef>
              <a:buNone/>
            </a:pPr>
            <a:r>
              <a:rPr lang="en-US" sz="1600" b="1" dirty="0"/>
              <a:t>Directions</a:t>
            </a:r>
            <a:r>
              <a:rPr lang="en-US" sz="1600" dirty="0"/>
              <a:t>: Apply the corresponding amendment (numbered and definition) with each appropriate circumstance. </a:t>
            </a:r>
          </a:p>
        </p:txBody>
      </p:sp>
      <p:sp>
        <p:nvSpPr>
          <p:cNvPr id="4" name="TextBox 3"/>
          <p:cNvSpPr txBox="1"/>
          <p:nvPr/>
        </p:nvSpPr>
        <p:spPr>
          <a:xfrm>
            <a:off x="406524" y="1552529"/>
            <a:ext cx="5988175" cy="738664"/>
          </a:xfrm>
          <a:prstGeom prst="rect">
            <a:avLst/>
          </a:prstGeom>
          <a:solidFill>
            <a:schemeClr val="accent2">
              <a:lumMod val="40000"/>
              <a:lumOff val="60000"/>
            </a:schemeClr>
          </a:solidFill>
          <a:ln>
            <a:solidFill>
              <a:schemeClr val="tx1"/>
            </a:solidFill>
          </a:ln>
        </p:spPr>
        <p:txBody>
          <a:bodyPr wrap="square" rtlCol="0">
            <a:spAutoFit/>
          </a:bodyPr>
          <a:lstStyle/>
          <a:p>
            <a:r>
              <a:rPr lang="en-US" dirty="0"/>
              <a:t>Katie is traveling from Des Moines to Cedar Rapids. She has a permit to carry in the state of Iowa and a licensed and registered 9mm on her person. What amendment is she using? </a:t>
            </a:r>
          </a:p>
        </p:txBody>
      </p:sp>
      <p:sp>
        <p:nvSpPr>
          <p:cNvPr id="5" name="TextBox 4"/>
          <p:cNvSpPr txBox="1"/>
          <p:nvPr/>
        </p:nvSpPr>
        <p:spPr>
          <a:xfrm>
            <a:off x="406523" y="2543824"/>
            <a:ext cx="5988175" cy="954107"/>
          </a:xfrm>
          <a:prstGeom prst="rect">
            <a:avLst/>
          </a:prstGeom>
          <a:solidFill>
            <a:schemeClr val="accent1">
              <a:lumMod val="60000"/>
              <a:lumOff val="40000"/>
            </a:schemeClr>
          </a:solidFill>
          <a:ln>
            <a:solidFill>
              <a:schemeClr val="tx1"/>
            </a:solidFill>
          </a:ln>
        </p:spPr>
        <p:txBody>
          <a:bodyPr wrap="square" rtlCol="0">
            <a:spAutoFit/>
          </a:bodyPr>
          <a:lstStyle/>
          <a:p>
            <a:r>
              <a:rPr lang="en-US" dirty="0"/>
              <a:t>A policeman finds illegal drugs and weapons in the hallway of an apartment building. To find out who has drugs and weapons in the building, the police chief orders a search of all apartments. Which amendment prevents this type of search? </a:t>
            </a:r>
          </a:p>
        </p:txBody>
      </p:sp>
      <p:sp>
        <p:nvSpPr>
          <p:cNvPr id="6" name="TextBox 5"/>
          <p:cNvSpPr txBox="1"/>
          <p:nvPr/>
        </p:nvSpPr>
        <p:spPr>
          <a:xfrm>
            <a:off x="406523" y="3718153"/>
            <a:ext cx="5988175" cy="954107"/>
          </a:xfrm>
          <a:prstGeom prst="rect">
            <a:avLst/>
          </a:prstGeom>
          <a:solidFill>
            <a:srgbClr val="D07EC0"/>
          </a:solidFill>
          <a:ln>
            <a:solidFill>
              <a:schemeClr val="tx1"/>
            </a:solidFill>
          </a:ln>
        </p:spPr>
        <p:txBody>
          <a:bodyPr wrap="square" rtlCol="0">
            <a:spAutoFit/>
          </a:bodyPr>
          <a:lstStyle/>
          <a:p>
            <a:r>
              <a:rPr lang="en-US" dirty="0"/>
              <a:t>Suppose the KKK is planning a rally in Des Moines. You, like nearly everyone else, find their message offensive. You ask the mayor to prevent the rally, but he says that the KKK has the right to hold the rally. Which amendment protects this right? </a:t>
            </a:r>
          </a:p>
        </p:txBody>
      </p:sp>
      <p:sp>
        <p:nvSpPr>
          <p:cNvPr id="7" name="TextBox 6"/>
          <p:cNvSpPr txBox="1"/>
          <p:nvPr/>
        </p:nvSpPr>
        <p:spPr>
          <a:xfrm>
            <a:off x="406523" y="4924866"/>
            <a:ext cx="5988175" cy="1169551"/>
          </a:xfrm>
          <a:prstGeom prst="rect">
            <a:avLst/>
          </a:prstGeom>
          <a:solidFill>
            <a:srgbClr val="F2F094"/>
          </a:solidFill>
          <a:ln>
            <a:solidFill>
              <a:schemeClr val="tx1"/>
            </a:solidFill>
          </a:ln>
        </p:spPr>
        <p:txBody>
          <a:bodyPr wrap="square" rtlCol="0">
            <a:spAutoFit/>
          </a:bodyPr>
          <a:lstStyle/>
          <a:p>
            <a:r>
              <a:rPr lang="en-US" dirty="0"/>
              <a:t>Cody got caught running from the scene of a crime. He may or may not be involved and also may have information on others involved. The arresting officer has placed him under arrest and threatens to tie him to the chair and beat him up under interrogation. Which amendment protects Cody from officer brutality?</a:t>
            </a:r>
          </a:p>
        </p:txBody>
      </p:sp>
      <p:sp>
        <p:nvSpPr>
          <p:cNvPr id="8" name="TextBox 7"/>
          <p:cNvSpPr txBox="1"/>
          <p:nvPr/>
        </p:nvSpPr>
        <p:spPr>
          <a:xfrm>
            <a:off x="425114" y="6340083"/>
            <a:ext cx="5950991" cy="523220"/>
          </a:xfrm>
          <a:prstGeom prst="rect">
            <a:avLst/>
          </a:prstGeom>
          <a:solidFill>
            <a:schemeClr val="accent6">
              <a:lumMod val="60000"/>
              <a:lumOff val="40000"/>
            </a:schemeClr>
          </a:solidFill>
          <a:ln>
            <a:solidFill>
              <a:schemeClr val="tx1"/>
            </a:solidFill>
          </a:ln>
        </p:spPr>
        <p:txBody>
          <a:bodyPr wrap="square" rtlCol="0">
            <a:spAutoFit/>
          </a:bodyPr>
          <a:lstStyle/>
          <a:p>
            <a:r>
              <a:rPr lang="en-US" dirty="0"/>
              <a:t>Jason is arrested for cheating on his taxes. In court, he refuses to answer questions that make him look guilty. What amendment is he using?</a:t>
            </a:r>
          </a:p>
        </p:txBody>
      </p:sp>
      <p:sp>
        <p:nvSpPr>
          <p:cNvPr id="9" name="TextBox 8"/>
          <p:cNvSpPr txBox="1"/>
          <p:nvPr/>
        </p:nvSpPr>
        <p:spPr>
          <a:xfrm>
            <a:off x="383569" y="7108969"/>
            <a:ext cx="5959723" cy="523220"/>
          </a:xfrm>
          <a:prstGeom prst="rect">
            <a:avLst/>
          </a:prstGeom>
          <a:solidFill>
            <a:schemeClr val="bg1">
              <a:lumMod val="75000"/>
            </a:schemeClr>
          </a:solidFill>
          <a:ln>
            <a:solidFill>
              <a:schemeClr val="tx1"/>
            </a:solidFill>
          </a:ln>
        </p:spPr>
        <p:txBody>
          <a:bodyPr wrap="square" rtlCol="0">
            <a:spAutoFit/>
          </a:bodyPr>
          <a:lstStyle/>
          <a:p>
            <a:r>
              <a:rPr lang="en-US" dirty="0"/>
              <a:t>Give an example below of another situation where an amendment has been used (different from the amendments used in the situations above).</a:t>
            </a:r>
          </a:p>
        </p:txBody>
      </p:sp>
      <p:sp>
        <p:nvSpPr>
          <p:cNvPr id="17" name="Shape 193"/>
          <p:cNvSpPr txBox="1"/>
          <p:nvPr/>
        </p:nvSpPr>
        <p:spPr>
          <a:xfrm>
            <a:off x="406523" y="7801281"/>
            <a:ext cx="5950991" cy="1028852"/>
          </a:xfrm>
          <a:prstGeom prst="rect">
            <a:avLst/>
          </a:prstGeom>
          <a:solidFill>
            <a:schemeClr val="bg1"/>
          </a:solidFill>
          <a:ln>
            <a:solidFill>
              <a:schemeClr val="tx1"/>
            </a:solidFill>
          </a:ln>
        </p:spPr>
        <p:txBody>
          <a:bodyPr lIns="91425" tIns="91425" rIns="91425" bIns="91425" anchor="t" anchorCtr="0">
            <a:noAutofit/>
          </a:bodyPr>
          <a:lstStyle/>
          <a:p>
            <a:pPr lvl="0" rtl="0">
              <a:spcBef>
                <a:spcPts val="0"/>
              </a:spcBef>
              <a:buClr>
                <a:schemeClr val="dk1"/>
              </a:buClr>
              <a:buFont typeface="Arial"/>
              <a:buNone/>
            </a:pPr>
            <a:r>
              <a:rPr lang="en-US" dirty="0">
                <a:solidFill>
                  <a:schemeClr val="dk1"/>
                </a:solidFill>
              </a:rPr>
              <a:t>EXAMPLE:			AMENDMENT:</a:t>
            </a:r>
            <a:endParaRPr dirty="0">
              <a:solidFill>
                <a:schemeClr val="dk1"/>
              </a:solidFill>
            </a:endParaRPr>
          </a:p>
        </p:txBody>
      </p:sp>
    </p:spTree>
    <p:extLst>
      <p:ext uri="{BB962C8B-B14F-4D97-AF65-F5344CB8AC3E}">
        <p14:creationId xmlns:p14="http://schemas.microsoft.com/office/powerpoint/2010/main" val="270593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2260" y="517575"/>
            <a:ext cx="5950212" cy="475529"/>
          </a:xfrm>
          <a:prstGeom prst="rect">
            <a:avLst/>
          </a:prstGeom>
        </p:spPr>
      </p:pic>
      <p:pic>
        <p:nvPicPr>
          <p:cNvPr id="4" name="Picture 3"/>
          <p:cNvPicPr>
            <a:picLocks noChangeAspect="1"/>
          </p:cNvPicPr>
          <p:nvPr/>
        </p:nvPicPr>
        <p:blipFill>
          <a:blip r:embed="rId3"/>
          <a:stretch>
            <a:fillRect/>
          </a:stretch>
        </p:blipFill>
        <p:spPr>
          <a:xfrm>
            <a:off x="277025" y="1043782"/>
            <a:ext cx="6185445" cy="751401"/>
          </a:xfrm>
          <a:prstGeom prst="rect">
            <a:avLst/>
          </a:prstGeom>
        </p:spPr>
      </p:pic>
      <p:pic>
        <p:nvPicPr>
          <p:cNvPr id="5" name="Picture 4"/>
          <p:cNvPicPr>
            <a:picLocks noChangeAspect="1"/>
          </p:cNvPicPr>
          <p:nvPr/>
        </p:nvPicPr>
        <p:blipFill>
          <a:blip r:embed="rId4"/>
          <a:stretch>
            <a:fillRect/>
          </a:stretch>
        </p:blipFill>
        <p:spPr>
          <a:xfrm>
            <a:off x="512260" y="1826125"/>
            <a:ext cx="5945879" cy="82914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511022627"/>
              </p:ext>
            </p:extLst>
          </p:nvPr>
        </p:nvGraphicFramePr>
        <p:xfrm>
          <a:off x="412236" y="2717152"/>
          <a:ext cx="5915025" cy="228283"/>
        </p:xfrm>
        <a:graphic>
          <a:graphicData uri="http://schemas.openxmlformats.org/drawingml/2006/table">
            <a:tbl>
              <a:tblPr firstRow="1" firstCol="1" bandRow="1"/>
              <a:tblGrid>
                <a:gridCol w="1183005">
                  <a:extLst>
                    <a:ext uri="{9D8B030D-6E8A-4147-A177-3AD203B41FA5}">
                      <a16:colId xmlns:a16="http://schemas.microsoft.com/office/drawing/2014/main" val="2158546500"/>
                    </a:ext>
                  </a:extLst>
                </a:gridCol>
                <a:gridCol w="1183005">
                  <a:extLst>
                    <a:ext uri="{9D8B030D-6E8A-4147-A177-3AD203B41FA5}">
                      <a16:colId xmlns:a16="http://schemas.microsoft.com/office/drawing/2014/main" val="1545731635"/>
                    </a:ext>
                  </a:extLst>
                </a:gridCol>
                <a:gridCol w="1183005">
                  <a:extLst>
                    <a:ext uri="{9D8B030D-6E8A-4147-A177-3AD203B41FA5}">
                      <a16:colId xmlns:a16="http://schemas.microsoft.com/office/drawing/2014/main" val="3141007243"/>
                    </a:ext>
                  </a:extLst>
                </a:gridCol>
                <a:gridCol w="1183005">
                  <a:extLst>
                    <a:ext uri="{9D8B030D-6E8A-4147-A177-3AD203B41FA5}">
                      <a16:colId xmlns:a16="http://schemas.microsoft.com/office/drawing/2014/main" val="3561231231"/>
                    </a:ext>
                  </a:extLst>
                </a:gridCol>
                <a:gridCol w="1183005">
                  <a:extLst>
                    <a:ext uri="{9D8B030D-6E8A-4147-A177-3AD203B41FA5}">
                      <a16:colId xmlns:a16="http://schemas.microsoft.com/office/drawing/2014/main" val="2054044710"/>
                    </a:ext>
                  </a:extLst>
                </a:gridCol>
              </a:tblGrid>
              <a:tr h="227428">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autocracy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representation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federalism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tyranny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Baskerville Old Face" panose="02020602080505020303" pitchFamily="18" charset="0"/>
                          <a:ea typeface="Calibri" panose="020F0502020204030204" pitchFamily="34" charset="0"/>
                          <a:cs typeface="Times New Roman" panose="02020603050405020304" pitchFamily="18" charset="0"/>
                        </a:rPr>
                        <a:t>rebellion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3954203"/>
                  </a:ext>
                </a:extLst>
              </a:tr>
            </a:tbl>
          </a:graphicData>
        </a:graphic>
      </p:graphicFrame>
      <p:pic>
        <p:nvPicPr>
          <p:cNvPr id="8" name="Picture 7"/>
          <p:cNvPicPr>
            <a:picLocks noChangeAspect="1"/>
          </p:cNvPicPr>
          <p:nvPr/>
        </p:nvPicPr>
        <p:blipFill>
          <a:blip r:embed="rId5"/>
          <a:stretch>
            <a:fillRect/>
          </a:stretch>
        </p:blipFill>
        <p:spPr>
          <a:xfrm>
            <a:off x="512260" y="3086782"/>
            <a:ext cx="5945879" cy="2572624"/>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479033713"/>
              </p:ext>
            </p:extLst>
          </p:nvPr>
        </p:nvGraphicFramePr>
        <p:xfrm>
          <a:off x="412235" y="6108165"/>
          <a:ext cx="5915026" cy="211963"/>
        </p:xfrm>
        <a:graphic>
          <a:graphicData uri="http://schemas.openxmlformats.org/drawingml/2006/table">
            <a:tbl>
              <a:tblPr firstRow="1" firstCol="1" bandRow="1"/>
              <a:tblGrid>
                <a:gridCol w="1544233">
                  <a:extLst>
                    <a:ext uri="{9D8B030D-6E8A-4147-A177-3AD203B41FA5}">
                      <a16:colId xmlns:a16="http://schemas.microsoft.com/office/drawing/2014/main" val="3835922865"/>
                    </a:ext>
                  </a:extLst>
                </a:gridCol>
                <a:gridCol w="1506908">
                  <a:extLst>
                    <a:ext uri="{9D8B030D-6E8A-4147-A177-3AD203B41FA5}">
                      <a16:colId xmlns:a16="http://schemas.microsoft.com/office/drawing/2014/main" val="2928701954"/>
                    </a:ext>
                  </a:extLst>
                </a:gridCol>
                <a:gridCol w="1534111">
                  <a:extLst>
                    <a:ext uri="{9D8B030D-6E8A-4147-A177-3AD203B41FA5}">
                      <a16:colId xmlns:a16="http://schemas.microsoft.com/office/drawing/2014/main" val="3596838377"/>
                    </a:ext>
                  </a:extLst>
                </a:gridCol>
                <a:gridCol w="1329774">
                  <a:extLst>
                    <a:ext uri="{9D8B030D-6E8A-4147-A177-3AD203B41FA5}">
                      <a16:colId xmlns:a16="http://schemas.microsoft.com/office/drawing/2014/main" val="2965026957"/>
                    </a:ext>
                  </a:extLst>
                </a:gridCol>
              </a:tblGrid>
              <a:tr h="211170">
                <a:tc>
                  <a:txBody>
                    <a:bodyPr/>
                    <a:lstStyle/>
                    <a:p>
                      <a:pPr marL="0" marR="0" algn="ctr">
                        <a:lnSpc>
                          <a:spcPct val="107000"/>
                        </a:lnSpc>
                        <a:spcBef>
                          <a:spcPts val="0"/>
                        </a:spcBef>
                        <a:spcAft>
                          <a:spcPts val="0"/>
                        </a:spcAft>
                      </a:pPr>
                      <a:r>
                        <a:rPr lang="en-US" sz="1300">
                          <a:effectLst/>
                          <a:latin typeface="Baskerville Old Face" panose="02020602080505020303" pitchFamily="18" charset="0"/>
                          <a:ea typeface="Calibri" panose="020F0502020204030204" pitchFamily="34" charset="0"/>
                          <a:cs typeface="Times New Roman" panose="02020603050405020304" pitchFamily="18" charset="0"/>
                        </a:rPr>
                        <a:t>separation of powers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effectLst/>
                          <a:latin typeface="Baskerville Old Face" panose="02020602080505020303" pitchFamily="18" charset="0"/>
                          <a:ea typeface="Calibri" panose="020F0502020204030204" pitchFamily="34" charset="0"/>
                          <a:cs typeface="Times New Roman" panose="02020603050405020304" pitchFamily="18" charset="0"/>
                        </a:rPr>
                        <a:t>principles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effectLst/>
                          <a:latin typeface="Baskerville Old Face" panose="02020602080505020303" pitchFamily="18" charset="0"/>
                          <a:ea typeface="Calibri" panose="020F0502020204030204" pitchFamily="34" charset="0"/>
                          <a:cs typeface="Times New Roman" panose="02020603050405020304" pitchFamily="18" charset="0"/>
                        </a:rPr>
                        <a:t>checks and balances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effectLst/>
                          <a:latin typeface="Baskerville Old Face" panose="02020602080505020303" pitchFamily="18" charset="0"/>
                          <a:ea typeface="Calibri" panose="020F0502020204030204" pitchFamily="34" charset="0"/>
                          <a:cs typeface="Times New Roman" panose="02020603050405020304" pitchFamily="18" charset="0"/>
                        </a:rPr>
                        <a:t>sovereignty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9231329"/>
                  </a:ext>
                </a:extLst>
              </a:tr>
            </a:tbl>
          </a:graphicData>
        </a:graphic>
      </p:graphicFrame>
      <p:pic>
        <p:nvPicPr>
          <p:cNvPr id="10" name="Picture 9"/>
          <p:cNvPicPr>
            <a:picLocks noChangeAspect="1"/>
          </p:cNvPicPr>
          <p:nvPr/>
        </p:nvPicPr>
        <p:blipFill>
          <a:blip r:embed="rId6"/>
          <a:stretch>
            <a:fillRect/>
          </a:stretch>
        </p:blipFill>
        <p:spPr>
          <a:xfrm>
            <a:off x="514426" y="6492427"/>
            <a:ext cx="5945879" cy="1913874"/>
          </a:xfrm>
          <a:prstGeom prst="rect">
            <a:avLst/>
          </a:prstGeom>
        </p:spPr>
      </p:pic>
    </p:spTree>
    <p:extLst>
      <p:ext uri="{BB962C8B-B14F-4D97-AF65-F5344CB8AC3E}">
        <p14:creationId xmlns:p14="http://schemas.microsoft.com/office/powerpoint/2010/main" val="1760294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1653" y="513005"/>
            <a:ext cx="6154694" cy="8117990"/>
          </a:xfrm>
          <a:prstGeom prst="rect">
            <a:avLst/>
          </a:prstGeom>
        </p:spPr>
      </p:pic>
    </p:spTree>
    <p:extLst>
      <p:ext uri="{BB962C8B-B14F-4D97-AF65-F5344CB8AC3E}">
        <p14:creationId xmlns:p14="http://schemas.microsoft.com/office/powerpoint/2010/main" val="377574742"/>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A023F08B862D4BA183F400BCDCAD2B" ma:contentTypeVersion="4" ma:contentTypeDescription="Create a new document." ma:contentTypeScope="" ma:versionID="4fafab5c118da2b9dbd5b0c1d4bde96e">
  <xsd:schema xmlns:xsd="http://www.w3.org/2001/XMLSchema" xmlns:xs="http://www.w3.org/2001/XMLSchema" xmlns:p="http://schemas.microsoft.com/office/2006/metadata/properties" xmlns:ns2="60d19c23-6866-456c-9119-fd297c8160f1" xmlns:ns3="5e5f1a22-57e7-4712-a9d6-cd8f277af904" targetNamespace="http://schemas.microsoft.com/office/2006/metadata/properties" ma:root="true" ma:fieldsID="b3145933dbd09a3f65f2a9ba45b28008" ns2:_="" ns3:_="">
    <xsd:import namespace="60d19c23-6866-456c-9119-fd297c8160f1"/>
    <xsd:import namespace="5e5f1a22-57e7-4712-a9d6-cd8f277af90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19c23-6866-456c-9119-fd297c8160f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5f1a22-57e7-4712-a9d6-cd8f277af90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6AA241-92E0-4BC1-AD43-FFBEE45B68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19c23-6866-456c-9119-fd297c8160f1"/>
    <ds:schemaRef ds:uri="5e5f1a22-57e7-4712-a9d6-cd8f277af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9772C0-7AC0-44A4-BA16-214F70D539C4}">
  <ds:schemaRefs>
    <ds:schemaRef ds:uri="http://schemas.microsoft.com/sharepoint/v3/contenttype/forms"/>
  </ds:schemaRefs>
</ds:datastoreItem>
</file>

<file path=customXml/itemProps3.xml><?xml version="1.0" encoding="utf-8"?>
<ds:datastoreItem xmlns:ds="http://schemas.openxmlformats.org/officeDocument/2006/customXml" ds:itemID="{D0545F8C-B57C-4F02-BF2A-896214A2885F}">
  <ds:schemaRefs>
    <ds:schemaRef ds:uri="http://schemas.microsoft.com/office/2006/documentManagement/types"/>
    <ds:schemaRef ds:uri="http://purl.org/dc/elements/1.1/"/>
    <ds:schemaRef ds:uri="60d19c23-6866-456c-9119-fd297c8160f1"/>
    <ds:schemaRef ds:uri="http://schemas.microsoft.com/office/2006/metadata/properties"/>
    <ds:schemaRef ds:uri="http://purl.org/dc/terms/"/>
    <ds:schemaRef ds:uri="5e5f1a22-57e7-4712-a9d6-cd8f277af904"/>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478</TotalTime>
  <Words>1036</Words>
  <Application>Microsoft Office PowerPoint</Application>
  <PresentationFormat>On-screen Show (4:3)</PresentationFormat>
  <Paragraphs>96</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Baskerville Old Face</vt:lpstr>
      <vt:lpstr>Impact</vt:lpstr>
      <vt:lpstr>Times New Roman</vt:lpstr>
      <vt:lpstr>Calibri</vt:lpstr>
      <vt:lpstr>Bell MT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Shafer, Amy</dc:creator>
  <cp:lastModifiedBy>Greif, Madison</cp:lastModifiedBy>
  <cp:revision>49</cp:revision>
  <cp:lastPrinted>2018-07-05T16:32:24Z</cp:lastPrinted>
  <dcterms:modified xsi:type="dcterms:W3CDTF">2019-10-23T13:34:04Z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0x01010028A023F08B862D4BA183F400BCDCAD2B</vt:lpwstr>
  </property>
</Properties>
</file>