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0"/>
  </p:notesMasterIdLst>
  <p:sldIdLst>
    <p:sldId id="256" r:id="rId6"/>
    <p:sldId id="258" r:id="rId7"/>
    <p:sldId id="261" r:id="rId8"/>
    <p:sldId id="260" r:id="rId9"/>
    <p:sldId id="259" r:id="rId10"/>
    <p:sldId id="257" r:id="rId11"/>
    <p:sldId id="262" r:id="rId12"/>
    <p:sldId id="263" r:id="rId13"/>
    <p:sldId id="264" r:id="rId14"/>
    <p:sldId id="267" r:id="rId15"/>
    <p:sldId id="266" r:id="rId16"/>
    <p:sldId id="268" r:id="rId17"/>
    <p:sldId id="269" r:id="rId18"/>
    <p:sldId id="270" r:id="rId19"/>
  </p:sldIdLst>
  <p:sldSz cx="6858000" cy="9144000" type="screen4x3"/>
  <p:notesSz cx="7102475" cy="9388475"/>
  <p:embeddedFontLst>
    <p:embeddedFont>
      <p:font typeface="Baskerville Old Face" panose="02020602080505020303" pitchFamily="18" charset="0"/>
      <p:regular r:id="rId21"/>
    </p:embeddedFont>
    <p:embeddedFont>
      <p:font typeface="Calibri" panose="020F0502020204030204" pitchFamily="34" charset="0"/>
      <p:regular r:id="rId22"/>
      <p:bold r:id="rId23"/>
      <p:italic r:id="rId24"/>
      <p:boldItalic r:id="rId25"/>
    </p:embeddedFont>
    <p:embeddedFont>
      <p:font typeface="Georgia" panose="02040502050405020303" pitchFamily="18" charset="0"/>
      <p:regular r:id="rId26"/>
      <p:bold r:id="rId27"/>
      <p:italic r:id="rId28"/>
      <p:boldItalic r:id="rId29"/>
    </p:embeddedFont>
    <p:embeddedFont>
      <p:font typeface="Impact" panose="020B0806030902050204"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fer, Amy" initials="SA" lastIdx="0" clrIdx="0">
    <p:extLst>
      <p:ext uri="{19B8F6BF-5375-455C-9EA6-DF929625EA0E}">
        <p15:presenceInfo xmlns:p15="http://schemas.microsoft.com/office/powerpoint/2012/main" userId="S-1-5-21-881014039-57153669-1541874228-2853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63A3A"/>
    <a:srgbClr val="51E64A"/>
    <a:srgbClr val="CCFFFF"/>
    <a:srgbClr val="F2F094"/>
    <a:srgbClr val="D07EC0"/>
    <a:srgbClr val="A9DAE5"/>
    <a:srgbClr val="FFFFCC"/>
    <a:srgbClr val="FFCC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B0263B-4E65-4139-90A3-B870144C9026}">
  <a:tblStyle styleId="{02B0263B-4E65-4139-90A3-B870144C902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0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9" y="4459527"/>
            <a:ext cx="5681979" cy="4224814"/>
          </a:xfrm>
          <a:prstGeom prst="rect">
            <a:avLst/>
          </a:prstGeom>
          <a:noFill/>
          <a:ln>
            <a:noFill/>
          </a:ln>
        </p:spPr>
        <p:txBody>
          <a:bodyPr lIns="94205" tIns="94205" rIns="94205" bIns="9420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10249" y="4459527"/>
            <a:ext cx="5681979" cy="4224814"/>
          </a:xfrm>
          <a:prstGeom prst="rect">
            <a:avLst/>
          </a:prstGeom>
          <a:noFill/>
          <a:ln>
            <a:noFill/>
          </a:ln>
        </p:spPr>
        <p:txBody>
          <a:bodyPr lIns="94205" tIns="94205" rIns="94205" bIns="94205" anchor="ctr" anchorCtr="0">
            <a:noAutofit/>
          </a:bodyPr>
          <a:lstStyle/>
          <a:p>
            <a:endParaRPr/>
          </a:p>
        </p:txBody>
      </p:sp>
      <p:sp>
        <p:nvSpPr>
          <p:cNvPr id="82" name="Shape 82"/>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514350" y="1496483"/>
            <a:ext cx="5829299" cy="318346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857250" y="4802717"/>
            <a:ext cx="5143499" cy="2207682"/>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89625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594838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0483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14300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22120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99240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2135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89974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0210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0365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7402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8251016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tinyurl.com/y8b4crot" TargetMode="Externa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youtu.be/OUS9mM8Xbbw"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12.xml"/><Relationship Id="rId5" Type="http://schemas.openxmlformats.org/officeDocument/2006/relationships/image" Target="../media/image35.emf"/><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y7wrjz6a" TargetMode="External"/><Relationship Id="rId2" Type="http://schemas.openxmlformats.org/officeDocument/2006/relationships/hyperlink" Target="https://tinyurl.com/yay8twof" TargetMode="Externa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hyperlink" Target="https://tinyurl.com/h8ckwxe" TargetMode="External"/><Relationship Id="rId4" Type="http://schemas.openxmlformats.org/officeDocument/2006/relationships/hyperlink" Target="https://tinyurl.com/yb94dqny"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people-press.org/quiz/political-party-quiz/"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8" name="Shape 88"/>
          <p:cNvSpPr txBox="1"/>
          <p:nvPr/>
        </p:nvSpPr>
        <p:spPr>
          <a:xfrm>
            <a:off x="448025" y="403205"/>
            <a:ext cx="6108418" cy="477708"/>
          </a:xfrm>
          <a:prstGeom prst="rect">
            <a:avLst/>
          </a:prstGeom>
          <a:noFill/>
          <a:ln>
            <a:noFill/>
          </a:ln>
        </p:spPr>
        <p:txBody>
          <a:bodyPr lIns="91425" tIns="91425" rIns="91425" bIns="91425" anchor="t" anchorCtr="0">
            <a:noAutofit/>
          </a:bodyPr>
          <a:lstStyle/>
          <a:p>
            <a:pPr lvl="0" rtl="0">
              <a:spcBef>
                <a:spcPts val="0"/>
              </a:spcBef>
              <a:buNone/>
            </a:pPr>
            <a:endParaRPr lang="en-US" sz="1600" dirty="0"/>
          </a:p>
        </p:txBody>
      </p:sp>
      <p:sp>
        <p:nvSpPr>
          <p:cNvPr id="5" name="TextBox 4"/>
          <p:cNvSpPr txBox="1"/>
          <p:nvPr/>
        </p:nvSpPr>
        <p:spPr>
          <a:xfrm>
            <a:off x="729669" y="4227919"/>
            <a:ext cx="1974620" cy="463420"/>
          </a:xfrm>
          <a:prstGeom prst="rect">
            <a:avLst/>
          </a:prstGeom>
          <a:noFill/>
        </p:spPr>
        <p:txBody>
          <a:bodyPr wrap="square" rtlCol="0">
            <a:spAutoFit/>
          </a:bodyPr>
          <a:lstStyle/>
          <a:p>
            <a:endParaRPr lang="en-US" dirty="0"/>
          </a:p>
        </p:txBody>
      </p:sp>
      <p:pic>
        <p:nvPicPr>
          <p:cNvPr id="2" name="Picture 1"/>
          <p:cNvPicPr>
            <a:picLocks noChangeAspect="1"/>
          </p:cNvPicPr>
          <p:nvPr/>
        </p:nvPicPr>
        <p:blipFill>
          <a:blip r:embed="rId3"/>
          <a:stretch>
            <a:fillRect/>
          </a:stretch>
        </p:blipFill>
        <p:spPr>
          <a:xfrm>
            <a:off x="448025" y="403205"/>
            <a:ext cx="5945879" cy="477708"/>
          </a:xfrm>
          <a:prstGeom prst="rect">
            <a:avLst/>
          </a:prstGeom>
        </p:spPr>
      </p:pic>
      <p:pic>
        <p:nvPicPr>
          <p:cNvPr id="6" name="Picture 5"/>
          <p:cNvPicPr>
            <a:picLocks noChangeAspect="1"/>
          </p:cNvPicPr>
          <p:nvPr/>
        </p:nvPicPr>
        <p:blipFill>
          <a:blip r:embed="rId4"/>
          <a:stretch>
            <a:fillRect/>
          </a:stretch>
        </p:blipFill>
        <p:spPr>
          <a:xfrm>
            <a:off x="290974" y="732065"/>
            <a:ext cx="6259980" cy="739765"/>
          </a:xfrm>
          <a:prstGeom prst="rect">
            <a:avLst/>
          </a:prstGeom>
        </p:spPr>
      </p:pic>
      <p:pic>
        <p:nvPicPr>
          <p:cNvPr id="7" name="Picture 6"/>
          <p:cNvPicPr>
            <a:picLocks noChangeAspect="1"/>
          </p:cNvPicPr>
          <p:nvPr/>
        </p:nvPicPr>
        <p:blipFill>
          <a:blip r:embed="rId5"/>
          <a:stretch>
            <a:fillRect/>
          </a:stretch>
        </p:blipFill>
        <p:spPr>
          <a:xfrm>
            <a:off x="290974" y="1543717"/>
            <a:ext cx="5945879" cy="667878"/>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075373097"/>
              </p:ext>
            </p:extLst>
          </p:nvPr>
        </p:nvGraphicFramePr>
        <p:xfrm>
          <a:off x="290974" y="2235772"/>
          <a:ext cx="5915025" cy="180854"/>
        </p:xfrm>
        <a:graphic>
          <a:graphicData uri="http://schemas.openxmlformats.org/drawingml/2006/table">
            <a:tbl>
              <a:tblPr firstRow="1" firstCol="1" bandRow="1"/>
              <a:tblGrid>
                <a:gridCol w="880212">
                  <a:extLst>
                    <a:ext uri="{9D8B030D-6E8A-4147-A177-3AD203B41FA5}">
                      <a16:colId xmlns:a16="http://schemas.microsoft.com/office/drawing/2014/main" val="1832810971"/>
                    </a:ext>
                  </a:extLst>
                </a:gridCol>
                <a:gridCol w="1601986">
                  <a:extLst>
                    <a:ext uri="{9D8B030D-6E8A-4147-A177-3AD203B41FA5}">
                      <a16:colId xmlns:a16="http://schemas.microsoft.com/office/drawing/2014/main" val="3393992656"/>
                    </a:ext>
                  </a:extLst>
                </a:gridCol>
                <a:gridCol w="739378">
                  <a:extLst>
                    <a:ext uri="{9D8B030D-6E8A-4147-A177-3AD203B41FA5}">
                      <a16:colId xmlns:a16="http://schemas.microsoft.com/office/drawing/2014/main" val="991877858"/>
                    </a:ext>
                  </a:extLst>
                </a:gridCol>
                <a:gridCol w="1109067">
                  <a:extLst>
                    <a:ext uri="{9D8B030D-6E8A-4147-A177-3AD203B41FA5}">
                      <a16:colId xmlns:a16="http://schemas.microsoft.com/office/drawing/2014/main" val="3885087625"/>
                    </a:ext>
                  </a:extLst>
                </a:gridCol>
                <a:gridCol w="1584382">
                  <a:extLst>
                    <a:ext uri="{9D8B030D-6E8A-4147-A177-3AD203B41FA5}">
                      <a16:colId xmlns:a16="http://schemas.microsoft.com/office/drawing/2014/main" val="3180907711"/>
                    </a:ext>
                  </a:extLst>
                </a:gridCol>
              </a:tblGrid>
              <a:tr h="180854">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Times New Roman" panose="02020603050405020304" pitchFamily="18" charset="0"/>
                        </a:rPr>
                        <a:t>naturalization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75" marR="63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Times New Roman" panose="02020603050405020304" pitchFamily="18" charset="0"/>
                        </a:rPr>
                        <a:t>undocumented immigrant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75" marR="63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Times New Roman" panose="02020603050405020304" pitchFamily="18" charset="0"/>
                        </a:rPr>
                        <a:t>citizenship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75" marR="63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Baskerville Old Face" panose="02020602080505020303" pitchFamily="18" charset="0"/>
                          <a:ea typeface="Calibri" panose="020F0502020204030204" pitchFamily="34" charset="0"/>
                          <a:cs typeface="Times New Roman" panose="02020603050405020304" pitchFamily="18" charset="0"/>
                        </a:rPr>
                        <a:t>resident aliens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3375" marR="63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Baskerville Old Face" panose="02020602080505020303" pitchFamily="18" charset="0"/>
                          <a:ea typeface="Calibri" panose="020F0502020204030204" pitchFamily="34" charset="0"/>
                          <a:cs typeface="Times New Roman" panose="02020603050405020304" pitchFamily="18" charset="0"/>
                        </a:rPr>
                        <a:t>lawful permanent resident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375" marR="633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718927"/>
                  </a:ext>
                </a:extLst>
              </a:tr>
            </a:tbl>
          </a:graphicData>
        </a:graphic>
      </p:graphicFrame>
      <p:pic>
        <p:nvPicPr>
          <p:cNvPr id="14" name="Picture 13"/>
          <p:cNvPicPr>
            <a:picLocks noChangeAspect="1"/>
          </p:cNvPicPr>
          <p:nvPr/>
        </p:nvPicPr>
        <p:blipFill>
          <a:blip r:embed="rId6"/>
          <a:stretch>
            <a:fillRect/>
          </a:stretch>
        </p:blipFill>
        <p:spPr>
          <a:xfrm>
            <a:off x="448025" y="2440803"/>
            <a:ext cx="5757974" cy="62540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431" y="4852911"/>
            <a:ext cx="5988175" cy="3754874"/>
          </a:xfrm>
          <a:prstGeom prst="rect">
            <a:avLst/>
          </a:prstGeom>
          <a:solidFill>
            <a:schemeClr val="accent1">
              <a:lumMod val="40000"/>
              <a:lumOff val="60000"/>
            </a:schemeClr>
          </a:solidFill>
          <a:ln>
            <a:solidFill>
              <a:schemeClr val="tx1"/>
            </a:solidFill>
          </a:ln>
        </p:spPr>
        <p:txBody>
          <a:bodyPr wrap="square" rtlCol="0">
            <a:spAutoFit/>
          </a:bodyPr>
          <a:lstStyle/>
          <a:p>
            <a:pPr lvl="0" algn="ctr">
              <a:buClr>
                <a:srgbClr val="000000"/>
              </a:buClr>
            </a:pPr>
            <a:endParaRPr lang="en-US" dirty="0">
              <a:latin typeface="Times New Roman" panose="02020603050405020304" pitchFamily="18" charset="0"/>
              <a:cs typeface="Times New Roman" panose="02020603050405020304" pitchFamily="18" charset="0"/>
            </a:endParaRPr>
          </a:p>
          <a:p>
            <a:pPr lvl="0" algn="ctr">
              <a:buClr>
                <a:srgbClr val="000000"/>
              </a:buClr>
            </a:pPr>
            <a:r>
              <a:rPr lang="en-US" dirty="0">
                <a:latin typeface="Times New Roman" panose="02020603050405020304" pitchFamily="18" charset="0"/>
                <a:cs typeface="Times New Roman" panose="02020603050405020304" pitchFamily="18" charset="0"/>
              </a:rPr>
              <a:t>Members give their support, and pledge their vote to one political party.</a:t>
            </a:r>
          </a:p>
          <a:p>
            <a:pPr lvl="0" algn="ctr">
              <a:buClr>
                <a:srgbClr val="000000"/>
              </a:buClr>
            </a:pPr>
            <a:endParaRPr lang="en-US" dirty="0">
              <a:latin typeface="Times New Roman" panose="02020603050405020304" pitchFamily="18" charset="0"/>
              <a:cs typeface="Times New Roman" panose="02020603050405020304" pitchFamily="18" charset="0"/>
            </a:endParaRPr>
          </a:p>
          <a:p>
            <a:pPr algn="ctr">
              <a:buClr>
                <a:srgbClr val="000000"/>
              </a:buClr>
            </a:pPr>
            <a:r>
              <a:rPr lang="en-US" dirty="0">
                <a:latin typeface="Times New Roman" panose="02020603050405020304" pitchFamily="18" charset="0"/>
                <a:cs typeface="Times New Roman" panose="02020603050405020304" pitchFamily="18" charset="0"/>
              </a:rPr>
              <a:t>Members support any political party that supports their issues.</a:t>
            </a:r>
          </a:p>
          <a:p>
            <a:pPr lvl="0" algn="ctr">
              <a:buClr>
                <a:srgbClr val="000000"/>
              </a:buClr>
            </a:pPr>
            <a:endParaRPr lang="en-US" dirty="0">
              <a:latin typeface="Times New Roman" panose="02020603050405020304" pitchFamily="18" charset="0"/>
              <a:cs typeface="Times New Roman" panose="02020603050405020304" pitchFamily="18" charset="0"/>
            </a:endParaRPr>
          </a:p>
          <a:p>
            <a:pPr algn="ctr">
              <a:buClr>
                <a:srgbClr val="000000"/>
              </a:buClr>
            </a:pPr>
            <a:r>
              <a:rPr lang="en-US" dirty="0">
                <a:latin typeface="Times New Roman" panose="02020603050405020304" pitchFamily="18" charset="0"/>
                <a:cs typeface="Times New Roman" panose="02020603050405020304" pitchFamily="18" charset="0"/>
              </a:rPr>
              <a:t>Narrow down and select candidates to run for office.</a:t>
            </a:r>
          </a:p>
          <a:p>
            <a:pPr lvl="0" algn="ctr">
              <a:buClr>
                <a:srgbClr val="000000"/>
              </a:buClr>
            </a:pPr>
            <a:endParaRPr lang="en-US" dirty="0">
              <a:latin typeface="Times New Roman" panose="02020603050405020304" pitchFamily="18" charset="0"/>
              <a:cs typeface="Times New Roman" panose="02020603050405020304" pitchFamily="18" charset="0"/>
            </a:endParaRPr>
          </a:p>
          <a:p>
            <a:pPr lvl="0" algn="ctr">
              <a:buClr>
                <a:srgbClr val="000000"/>
              </a:buClr>
            </a:pPr>
            <a:r>
              <a:rPr lang="en-US" dirty="0">
                <a:latin typeface="Times New Roman" panose="02020603050405020304" pitchFamily="18" charset="0"/>
                <a:cs typeface="Times New Roman" panose="02020603050405020304" pitchFamily="18" charset="0"/>
              </a:rPr>
              <a:t>Promotes change of a single issue or topic.</a:t>
            </a:r>
          </a:p>
          <a:p>
            <a:pPr lvl="0" algn="ctr">
              <a:buClr>
                <a:srgbClr val="000000"/>
              </a:buClr>
            </a:pPr>
            <a:endParaRPr lang="en-US" dirty="0">
              <a:latin typeface="Times New Roman" panose="02020603050405020304" pitchFamily="18" charset="0"/>
              <a:cs typeface="Times New Roman" panose="02020603050405020304" pitchFamily="18" charset="0"/>
            </a:endParaRPr>
          </a:p>
          <a:p>
            <a:pPr lvl="0" algn="ctr">
              <a:buClr>
                <a:srgbClr val="000000"/>
              </a:buClr>
            </a:pPr>
            <a:r>
              <a:rPr lang="en-US" dirty="0">
                <a:latin typeface="Times New Roman" panose="02020603050405020304" pitchFamily="18" charset="0"/>
                <a:cs typeface="Times New Roman" panose="02020603050405020304" pitchFamily="18" charset="0"/>
              </a:rPr>
              <a:t>Influence public policy (lawmaking).</a:t>
            </a:r>
          </a:p>
          <a:p>
            <a:pPr lvl="0" algn="ctr">
              <a:buClr>
                <a:srgbClr val="000000"/>
              </a:buClr>
            </a:pPr>
            <a:endParaRPr lang="en-US" dirty="0">
              <a:latin typeface="Times New Roman" panose="02020603050405020304" pitchFamily="18" charset="0"/>
              <a:cs typeface="Times New Roman" panose="02020603050405020304" pitchFamily="18" charset="0"/>
            </a:endParaRPr>
          </a:p>
          <a:p>
            <a:pPr lvl="0" algn="ctr">
              <a:buClr>
                <a:srgbClr val="000000"/>
              </a:buClr>
            </a:pPr>
            <a:r>
              <a:rPr lang="en-US" dirty="0">
                <a:latin typeface="Times New Roman" panose="02020603050405020304" pitchFamily="18" charset="0"/>
                <a:cs typeface="Times New Roman" panose="02020603050405020304" pitchFamily="18" charset="0"/>
              </a:rPr>
              <a:t>Raise money to support candidates for office.</a:t>
            </a:r>
          </a:p>
          <a:p>
            <a:pPr lvl="0" algn="ctr">
              <a:buClr>
                <a:srgbClr val="000000"/>
              </a:buClr>
            </a:pPr>
            <a:endParaRPr lang="en-US" dirty="0">
              <a:latin typeface="Times New Roman" panose="02020603050405020304" pitchFamily="18" charset="0"/>
              <a:cs typeface="Times New Roman" panose="02020603050405020304" pitchFamily="18" charset="0"/>
            </a:endParaRPr>
          </a:p>
          <a:p>
            <a:pPr lvl="0" algn="ctr">
              <a:buClr>
                <a:srgbClr val="000000"/>
              </a:buClr>
            </a:pPr>
            <a:r>
              <a:rPr lang="en-US" dirty="0">
                <a:latin typeface="Times New Roman" panose="02020603050405020304" pitchFamily="18" charset="0"/>
                <a:cs typeface="Times New Roman" panose="02020603050405020304" pitchFamily="18" charset="0"/>
              </a:rPr>
              <a:t>Compete for control of Congress.</a:t>
            </a:r>
          </a:p>
          <a:p>
            <a:pPr lvl="0" algn="ctr">
              <a:buClr>
                <a:srgbClr val="000000"/>
              </a:buClr>
            </a:pPr>
            <a:endParaRPr lang="en-US" dirty="0">
              <a:latin typeface="Times New Roman" panose="02020603050405020304" pitchFamily="18" charset="0"/>
              <a:cs typeface="Times New Roman" panose="02020603050405020304" pitchFamily="18" charset="0"/>
            </a:endParaRPr>
          </a:p>
          <a:p>
            <a:pPr lvl="0" algn="ctr">
              <a:buClr>
                <a:srgbClr val="000000"/>
              </a:buClr>
              <a:buSzPts val="1100"/>
            </a:pPr>
            <a:r>
              <a:rPr lang="en-US" dirty="0">
                <a:latin typeface="Times New Roman" panose="02020603050405020304" pitchFamily="18" charset="0"/>
                <a:cs typeface="Times New Roman" panose="02020603050405020304" pitchFamily="18" charset="0"/>
              </a:rPr>
              <a:t>Promotes beliefs on a wide range of issues. </a:t>
            </a:r>
          </a:p>
          <a:p>
            <a:pPr lvl="0">
              <a:buClr>
                <a:srgbClr val="000000"/>
              </a:buClr>
            </a:pPr>
            <a:endParaRPr lang="en-US" dirty="0"/>
          </a:p>
        </p:txBody>
      </p:sp>
      <p:sp>
        <p:nvSpPr>
          <p:cNvPr id="3" name="Shape 113"/>
          <p:cNvSpPr txBox="1"/>
          <p:nvPr/>
        </p:nvSpPr>
        <p:spPr>
          <a:xfrm>
            <a:off x="383569" y="221410"/>
            <a:ext cx="61299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4000" dirty="0">
                <a:solidFill>
                  <a:srgbClr val="002060"/>
                </a:solidFill>
                <a:latin typeface="Impact"/>
                <a:ea typeface="Impact"/>
                <a:cs typeface="Impact"/>
                <a:sym typeface="Impact"/>
              </a:rPr>
              <a:t>Interest Groups</a:t>
            </a:r>
            <a:endParaRPr kumimoji="0" lang="en-US" sz="4000" b="0" i="0" u="none" strike="noStrike" kern="0" cap="none" spc="0" normalizeH="0" baseline="0" noProof="0" dirty="0">
              <a:ln>
                <a:noFill/>
              </a:ln>
              <a:solidFill>
                <a:srgbClr val="002060"/>
              </a:solidFill>
              <a:effectLst/>
              <a:uLnTx/>
              <a:uFillTx/>
              <a:latin typeface="Impact"/>
              <a:ea typeface="Impact"/>
              <a:cs typeface="Impact"/>
              <a:sym typeface="Impact"/>
            </a:endParaRPr>
          </a:p>
        </p:txBody>
      </p:sp>
      <p:sp>
        <p:nvSpPr>
          <p:cNvPr id="6" name="Shape 114"/>
          <p:cNvSpPr txBox="1"/>
          <p:nvPr/>
        </p:nvSpPr>
        <p:spPr>
          <a:xfrm>
            <a:off x="286292" y="830813"/>
            <a:ext cx="6227178" cy="671393"/>
          </a:xfrm>
          <a:prstGeom prst="rect">
            <a:avLst/>
          </a:prstGeom>
          <a:noFill/>
          <a:ln>
            <a:noFill/>
          </a:ln>
        </p:spPr>
        <p:txBody>
          <a:bodyPr lIns="91425" tIns="91425" rIns="91425" bIns="91425" anchor="ctr" anchorCtr="0">
            <a:noAutofit/>
          </a:bodyPr>
          <a:lstStyle/>
          <a:p>
            <a:pPr lvl="0">
              <a:buClr>
                <a:srgbClr val="000000"/>
              </a:buCl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r>
              <a:rPr lang="en-US" dirty="0"/>
              <a:t>Place the characteristics of Political Parties and Interest groups in the correct location on the Venn Diagram.</a:t>
            </a:r>
          </a:p>
        </p:txBody>
      </p:sp>
      <p:sp>
        <p:nvSpPr>
          <p:cNvPr id="8" name="Shape 115"/>
          <p:cNvSpPr/>
          <p:nvPr/>
        </p:nvSpPr>
        <p:spPr>
          <a:xfrm>
            <a:off x="828643" y="1662470"/>
            <a:ext cx="3136589" cy="2741221"/>
          </a:xfrm>
          <a:prstGeom prst="ellipse">
            <a:avLst/>
          </a:prstGeom>
          <a:noFill/>
          <a:ln w="28575" cap="flat" cmpd="sng">
            <a:solidFill>
              <a:srgbClr val="FF0000"/>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Shape 116"/>
          <p:cNvSpPr/>
          <p:nvPr/>
        </p:nvSpPr>
        <p:spPr>
          <a:xfrm>
            <a:off x="2800009" y="1632467"/>
            <a:ext cx="3174112" cy="2741220"/>
          </a:xfrm>
          <a:prstGeom prst="ellipse">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Shape 117"/>
          <p:cNvSpPr txBox="1"/>
          <p:nvPr/>
        </p:nvSpPr>
        <p:spPr>
          <a:xfrm>
            <a:off x="918319" y="2718208"/>
            <a:ext cx="1881690" cy="569741"/>
          </a:xfrm>
          <a:prstGeom prst="rect">
            <a:avLst/>
          </a:prstGeom>
          <a:noFill/>
          <a:ln>
            <a:noFill/>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POLITICAL</a:t>
            </a:r>
            <a:r>
              <a:rPr lang="en-US" b="1" dirty="0"/>
              <a:t> PARTIES</a:t>
            </a: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1" name="Shape 117"/>
          <p:cNvSpPr txBox="1"/>
          <p:nvPr/>
        </p:nvSpPr>
        <p:spPr>
          <a:xfrm>
            <a:off x="2728008" y="2719808"/>
            <a:ext cx="1326900" cy="414600"/>
          </a:xfrm>
          <a:prstGeom prst="rect">
            <a:avLst/>
          </a:prstGeom>
          <a:noFill/>
          <a:ln>
            <a:noFill/>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BOTH</a:t>
            </a: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2" name="Shape 117"/>
          <p:cNvSpPr txBox="1"/>
          <p:nvPr/>
        </p:nvSpPr>
        <p:spPr>
          <a:xfrm>
            <a:off x="4152584" y="2643961"/>
            <a:ext cx="1634185" cy="1211765"/>
          </a:xfrm>
          <a:prstGeom prst="rect">
            <a:avLst/>
          </a:prstGeom>
          <a:noFill/>
          <a:ln>
            <a:noFill/>
          </a:ln>
        </p:spPr>
        <p:txBody>
          <a:bodyPr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INTEREST </a:t>
            </a:r>
            <a:r>
              <a:rPr lang="en-US" b="1" dirty="0">
                <a:latin typeface="Times New Roman" panose="02020603050405020304" pitchFamily="18" charset="0"/>
                <a:cs typeface="Times New Roman" panose="02020603050405020304" pitchFamily="18" charset="0"/>
              </a:rPr>
              <a:t>GROUPS</a:t>
            </a: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234653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3"/>
          <p:cNvSpPr txBox="1"/>
          <p:nvPr/>
        </p:nvSpPr>
        <p:spPr>
          <a:xfrm>
            <a:off x="366880" y="141294"/>
            <a:ext cx="61299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4000" dirty="0">
                <a:solidFill>
                  <a:srgbClr val="002060"/>
                </a:solidFill>
                <a:latin typeface="Impact"/>
                <a:ea typeface="Impact"/>
                <a:cs typeface="Impact"/>
                <a:sym typeface="Impact"/>
              </a:rPr>
              <a:t>Suffrage</a:t>
            </a:r>
            <a:endParaRPr kumimoji="0" lang="en-US" sz="4000" b="0" i="0" u="none" strike="noStrike" kern="0" cap="none" spc="0" normalizeH="0" baseline="0" noProof="0" dirty="0">
              <a:ln>
                <a:noFill/>
              </a:ln>
              <a:solidFill>
                <a:srgbClr val="002060"/>
              </a:solidFill>
              <a:effectLst/>
              <a:uLnTx/>
              <a:uFillTx/>
              <a:latin typeface="Impact"/>
              <a:ea typeface="Impact"/>
              <a:cs typeface="Impact"/>
              <a:sym typeface="Impact"/>
            </a:endParaRPr>
          </a:p>
        </p:txBody>
      </p:sp>
      <p:sp>
        <p:nvSpPr>
          <p:cNvPr id="6" name="Shape 114"/>
          <p:cNvSpPr txBox="1"/>
          <p:nvPr/>
        </p:nvSpPr>
        <p:spPr>
          <a:xfrm>
            <a:off x="350196" y="718913"/>
            <a:ext cx="6163273" cy="671393"/>
          </a:xfrm>
          <a:prstGeom prst="rect">
            <a:avLst/>
          </a:prstGeom>
          <a:noFill/>
          <a:ln>
            <a:noFill/>
          </a:ln>
        </p:spPr>
        <p:txBody>
          <a:bodyPr lIns="91425" tIns="91425" rIns="91425" bIns="91425" anchor="ctr" anchorCtr="0">
            <a:noAutofit/>
          </a:bodyPr>
          <a:lstStyle/>
          <a:p>
            <a:pPr lvl="0">
              <a:buClr>
                <a:srgbClr val="000000"/>
              </a:buCl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r>
              <a:rPr lang="en-US" sz="1200" dirty="0"/>
              <a:t>Various groups of Americans have been fighting for suffrage ever since the US Constitution was created. Follow the link </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2"/>
              </a:rPr>
              <a:t>https://tinyurl.com/y8b4crot</a:t>
            </a:r>
            <a:r>
              <a:rPr kumimoji="0" lang="en-US" sz="1200" b="0" i="0" u="none" strike="noStrike" kern="0" cap="none" spc="0" normalizeH="0" baseline="0" noProof="0" dirty="0">
                <a:ln>
                  <a:noFill/>
                </a:ln>
                <a:solidFill>
                  <a:srgbClr val="000000"/>
                </a:solidFill>
                <a:effectLst/>
                <a:uLnTx/>
                <a:uFillTx/>
                <a:latin typeface="Arial"/>
                <a:cs typeface="Arial"/>
                <a:sym typeface="Arial"/>
              </a:rPr>
              <a:t> and describe some of the</a:t>
            </a:r>
            <a:r>
              <a:rPr kumimoji="0" lang="en-US" sz="1200" b="0" i="0" u="none" strike="noStrike" kern="0" cap="none" spc="0" normalizeH="0" noProof="0" dirty="0">
                <a:ln>
                  <a:noFill/>
                </a:ln>
                <a:solidFill>
                  <a:srgbClr val="000000"/>
                </a:solidFill>
                <a:effectLst/>
                <a:uLnTx/>
                <a:uFillTx/>
                <a:latin typeface="Arial"/>
                <a:cs typeface="Arial"/>
                <a:sym typeface="Arial"/>
              </a:rPr>
              <a:t> struggles and victories of each group.</a:t>
            </a:r>
            <a:endParaRPr lang="en-US" dirty="0"/>
          </a:p>
        </p:txBody>
      </p:sp>
      <p:pic>
        <p:nvPicPr>
          <p:cNvPr id="4" name="Picture 3"/>
          <p:cNvPicPr>
            <a:picLocks noChangeAspect="1"/>
          </p:cNvPicPr>
          <p:nvPr/>
        </p:nvPicPr>
        <p:blipFill>
          <a:blip r:embed="rId3"/>
          <a:stretch>
            <a:fillRect/>
          </a:stretch>
        </p:blipFill>
        <p:spPr>
          <a:xfrm>
            <a:off x="454431" y="1390306"/>
            <a:ext cx="2033472" cy="2033472"/>
          </a:xfrm>
          <a:prstGeom prst="rect">
            <a:avLst/>
          </a:prstGeom>
        </p:spPr>
      </p:pic>
      <p:pic>
        <p:nvPicPr>
          <p:cNvPr id="5" name="Picture 4"/>
          <p:cNvPicPr>
            <a:picLocks noChangeAspect="1"/>
          </p:cNvPicPr>
          <p:nvPr/>
        </p:nvPicPr>
        <p:blipFill>
          <a:blip r:embed="rId4"/>
          <a:stretch>
            <a:fillRect/>
          </a:stretch>
        </p:blipFill>
        <p:spPr>
          <a:xfrm>
            <a:off x="2427528" y="1390306"/>
            <a:ext cx="2041981" cy="2033472"/>
          </a:xfrm>
          <a:prstGeom prst="rect">
            <a:avLst/>
          </a:prstGeom>
        </p:spPr>
      </p:pic>
      <p:pic>
        <p:nvPicPr>
          <p:cNvPr id="7" name="Picture 6"/>
          <p:cNvPicPr>
            <a:picLocks noChangeAspect="1"/>
          </p:cNvPicPr>
          <p:nvPr/>
        </p:nvPicPr>
        <p:blipFill rotWithShape="1">
          <a:blip r:embed="rId5"/>
          <a:srcRect l="-1901" t="21178" r="1901" b="4752"/>
          <a:stretch/>
        </p:blipFill>
        <p:spPr>
          <a:xfrm>
            <a:off x="4378456" y="1390306"/>
            <a:ext cx="2064150" cy="2033472"/>
          </a:xfrm>
          <a:prstGeom prst="rect">
            <a:avLst/>
          </a:prstGeom>
        </p:spPr>
      </p:pic>
      <p:sp>
        <p:nvSpPr>
          <p:cNvPr id="13" name="Shape 114"/>
          <p:cNvSpPr txBox="1"/>
          <p:nvPr/>
        </p:nvSpPr>
        <p:spPr>
          <a:xfrm>
            <a:off x="520738" y="3695484"/>
            <a:ext cx="6163273" cy="228090"/>
          </a:xfrm>
          <a:prstGeom prst="rect">
            <a:avLst/>
          </a:prstGeom>
          <a:noFill/>
          <a:ln>
            <a:noFill/>
          </a:ln>
        </p:spPr>
        <p:txBody>
          <a:bodyPr lIns="91425" tIns="91425" rIns="91425" bIns="91425" anchor="ctr" anchorCtr="0">
            <a:noAutofit/>
          </a:bodyPr>
          <a:lstStyle/>
          <a:p>
            <a:pPr lvl="0">
              <a:buClr>
                <a:srgbClr val="000000"/>
              </a:buClr>
            </a:pPr>
            <a:r>
              <a:rPr lang="en-US" sz="1200" b="1" dirty="0"/>
              <a:t>Directions</a:t>
            </a:r>
            <a:r>
              <a:rPr lang="en-US" sz="1200" dirty="0"/>
              <a:t>: Analyze the graph below and answer the questions</a:t>
            </a:r>
            <a:endParaRPr lang="en-US" dirty="0"/>
          </a:p>
        </p:txBody>
      </p:sp>
      <p:pic>
        <p:nvPicPr>
          <p:cNvPr id="14" name="Picture 13"/>
          <p:cNvPicPr>
            <a:picLocks noChangeAspect="1"/>
          </p:cNvPicPr>
          <p:nvPr/>
        </p:nvPicPr>
        <p:blipFill>
          <a:blip r:embed="rId6"/>
          <a:stretch>
            <a:fillRect/>
          </a:stretch>
        </p:blipFill>
        <p:spPr>
          <a:xfrm>
            <a:off x="520738" y="4001397"/>
            <a:ext cx="5822185" cy="4304149"/>
          </a:xfrm>
          <a:prstGeom prst="rect">
            <a:avLst/>
          </a:prstGeom>
        </p:spPr>
      </p:pic>
      <p:sp>
        <p:nvSpPr>
          <p:cNvPr id="17" name="TextBox 16"/>
          <p:cNvSpPr txBox="1"/>
          <p:nvPr/>
        </p:nvSpPr>
        <p:spPr>
          <a:xfrm>
            <a:off x="437744" y="8383369"/>
            <a:ext cx="5988175" cy="600164"/>
          </a:xfrm>
          <a:prstGeom prst="rect">
            <a:avLst/>
          </a:prstGeom>
          <a:solidFill>
            <a:schemeClr val="accent1">
              <a:lumMod val="40000"/>
              <a:lumOff val="60000"/>
            </a:schemeClr>
          </a:solidFill>
          <a:ln>
            <a:solidFill>
              <a:schemeClr val="tx1"/>
            </a:solidFill>
          </a:ln>
        </p:spPr>
        <p:txBody>
          <a:bodyPr wrap="square" rtlCol="0">
            <a:spAutoFit/>
          </a:bodyPr>
          <a:lstStyle/>
          <a:p>
            <a:pPr lvl="0"/>
            <a:r>
              <a:rPr lang="en-US" sz="1100" dirty="0"/>
              <a:t>1. Based on this graph, what connection can you make between education level and voting?</a:t>
            </a:r>
          </a:p>
          <a:p>
            <a:pPr lvl="0"/>
            <a:r>
              <a:rPr lang="en-US" sz="1100" dirty="0"/>
              <a:t>2. Why do you think there is such a strong connection between voting and education level?</a:t>
            </a:r>
          </a:p>
          <a:p>
            <a:pPr lvl="0"/>
            <a:r>
              <a:rPr lang="en-US" sz="1100" dirty="0"/>
              <a:t>3. Americans have fought and died for the right to vote. Why is voting so important in the US?</a:t>
            </a:r>
            <a:endParaRPr lang="en-US" dirty="0"/>
          </a:p>
        </p:txBody>
      </p:sp>
    </p:spTree>
    <p:extLst>
      <p:ext uri="{BB962C8B-B14F-4D97-AF65-F5344CB8AC3E}">
        <p14:creationId xmlns:p14="http://schemas.microsoft.com/office/powerpoint/2010/main" val="1975882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3"/>
          <p:cNvSpPr txBox="1"/>
          <p:nvPr/>
        </p:nvSpPr>
        <p:spPr>
          <a:xfrm>
            <a:off x="263380" y="238570"/>
            <a:ext cx="61299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4000" dirty="0">
                <a:solidFill>
                  <a:srgbClr val="FF0000"/>
                </a:solidFill>
                <a:latin typeface="Impact"/>
                <a:ea typeface="Impact"/>
                <a:cs typeface="Impact"/>
                <a:sym typeface="Impact"/>
              </a:rPr>
              <a:t>Electoral</a:t>
            </a:r>
            <a:r>
              <a:rPr lang="en-US" sz="4000" dirty="0">
                <a:solidFill>
                  <a:srgbClr val="002060"/>
                </a:solidFill>
                <a:latin typeface="Impact"/>
                <a:ea typeface="Impact"/>
                <a:cs typeface="Impact"/>
                <a:sym typeface="Impact"/>
              </a:rPr>
              <a:t> </a:t>
            </a:r>
            <a:r>
              <a:rPr lang="en-US" sz="4000" dirty="0">
                <a:solidFill>
                  <a:srgbClr val="FF0000"/>
                </a:solidFill>
                <a:latin typeface="Impact"/>
                <a:ea typeface="Impact"/>
                <a:cs typeface="Impact"/>
                <a:sym typeface="Impact"/>
              </a:rPr>
              <a:t>College</a:t>
            </a:r>
            <a:endParaRPr kumimoji="0" lang="en-US" sz="4000" b="0" i="0" u="none" strike="noStrike" kern="0" cap="none" spc="0" normalizeH="0" baseline="0" noProof="0" dirty="0">
              <a:ln>
                <a:noFill/>
              </a:ln>
              <a:solidFill>
                <a:srgbClr val="FF0000"/>
              </a:solidFill>
              <a:effectLst/>
              <a:uLnTx/>
              <a:uFillTx/>
              <a:latin typeface="Impact"/>
              <a:ea typeface="Impact"/>
              <a:cs typeface="Impact"/>
              <a:sym typeface="Impact"/>
            </a:endParaRPr>
          </a:p>
        </p:txBody>
      </p:sp>
      <p:sp>
        <p:nvSpPr>
          <p:cNvPr id="6" name="Shape 114"/>
          <p:cNvSpPr txBox="1"/>
          <p:nvPr/>
        </p:nvSpPr>
        <p:spPr>
          <a:xfrm>
            <a:off x="263380" y="761770"/>
            <a:ext cx="6163273" cy="2295727"/>
          </a:xfrm>
          <a:prstGeom prst="rect">
            <a:avLst/>
          </a:prstGeom>
          <a:noFill/>
          <a:ln>
            <a:noFill/>
          </a:ln>
        </p:spPr>
        <p:txBody>
          <a:bodyPr lIns="91425" tIns="91425" rIns="91425" bIns="91425" anchor="ctr" anchorCtr="0">
            <a:noAutofit/>
          </a:bodyPr>
          <a:lstStyle/>
          <a:p>
            <a:pPr lvl="0">
              <a:buClr>
                <a:srgbClr val="000000"/>
              </a:buClr>
            </a:pPr>
            <a:r>
              <a:rPr lang="en-US" sz="1200" dirty="0"/>
              <a:t>Did you know that the President is actually elected by the Electoral College and not by the popular vote cast by the citizens? The Electoral College process uses an indirect vote where the citizens of each state elect representatives known as electors to choose the President on their behalf. The number of electors granted to each state is determined by the number of Senators from that state (2) and the number of representatives that state has in the House of Representatives (which is determined based on the population of that state. </a:t>
            </a:r>
          </a:p>
          <a:p>
            <a:pPr lvl="0">
              <a:buClr>
                <a:srgbClr val="000000"/>
              </a:buClr>
            </a:pPr>
            <a:endParaRPr lang="en-US" sz="1200" dirty="0"/>
          </a:p>
          <a:p>
            <a:pPr lvl="0">
              <a:buClr>
                <a:srgbClr val="000000"/>
              </a:buClr>
            </a:pPr>
            <a:r>
              <a:rPr lang="en-US" sz="1200" b="1" dirty="0"/>
              <a:t>Directions: </a:t>
            </a:r>
            <a:r>
              <a:rPr lang="en-US" sz="1200" dirty="0"/>
              <a:t>Watch the video, and conduct your own research and take notes on how the Electoral College works. Then, analyze the election results from 2016 and answer the question that follows. </a:t>
            </a:r>
            <a:r>
              <a:rPr lang="en-US" sz="1200" dirty="0">
                <a:hlinkClick r:id="rId2"/>
              </a:rPr>
              <a:t>https://youtu.be/OUS9mM8Xbbw</a:t>
            </a:r>
            <a:endParaRPr lang="en-US" sz="1200" dirty="0"/>
          </a:p>
        </p:txBody>
      </p:sp>
      <p:pic>
        <p:nvPicPr>
          <p:cNvPr id="2" name="Picture 1"/>
          <p:cNvPicPr>
            <a:picLocks noChangeAspect="1"/>
          </p:cNvPicPr>
          <p:nvPr/>
        </p:nvPicPr>
        <p:blipFill>
          <a:blip r:embed="rId3"/>
          <a:stretch>
            <a:fillRect/>
          </a:stretch>
        </p:blipFill>
        <p:spPr>
          <a:xfrm>
            <a:off x="336379" y="2982687"/>
            <a:ext cx="6017274" cy="4218798"/>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44910302"/>
              </p:ext>
            </p:extLst>
          </p:nvPr>
        </p:nvGraphicFramePr>
        <p:xfrm>
          <a:off x="336380" y="7354115"/>
          <a:ext cx="6056900" cy="1112520"/>
        </p:xfrm>
        <a:graphic>
          <a:graphicData uri="http://schemas.openxmlformats.org/drawingml/2006/table">
            <a:tbl>
              <a:tblPr firstRow="1" bandRow="1">
                <a:tableStyleId>{02B0263B-4E65-4139-90A3-B870144C9026}</a:tableStyleId>
              </a:tblPr>
              <a:tblGrid>
                <a:gridCol w="1514225">
                  <a:extLst>
                    <a:ext uri="{9D8B030D-6E8A-4147-A177-3AD203B41FA5}">
                      <a16:colId xmlns:a16="http://schemas.microsoft.com/office/drawing/2014/main" val="3330620132"/>
                    </a:ext>
                  </a:extLst>
                </a:gridCol>
                <a:gridCol w="1320612">
                  <a:extLst>
                    <a:ext uri="{9D8B030D-6E8A-4147-A177-3AD203B41FA5}">
                      <a16:colId xmlns:a16="http://schemas.microsoft.com/office/drawing/2014/main" val="3909573927"/>
                    </a:ext>
                  </a:extLst>
                </a:gridCol>
                <a:gridCol w="1789889">
                  <a:extLst>
                    <a:ext uri="{9D8B030D-6E8A-4147-A177-3AD203B41FA5}">
                      <a16:colId xmlns:a16="http://schemas.microsoft.com/office/drawing/2014/main" val="2500538693"/>
                    </a:ext>
                  </a:extLst>
                </a:gridCol>
                <a:gridCol w="1432174">
                  <a:extLst>
                    <a:ext uri="{9D8B030D-6E8A-4147-A177-3AD203B41FA5}">
                      <a16:colId xmlns:a16="http://schemas.microsoft.com/office/drawing/2014/main" val="3190559774"/>
                    </a:ext>
                  </a:extLst>
                </a:gridCol>
              </a:tblGrid>
              <a:tr h="370840">
                <a:tc>
                  <a:txBody>
                    <a:bodyPr/>
                    <a:lstStyle/>
                    <a:p>
                      <a:pPr algn="ctr"/>
                      <a:r>
                        <a:rPr lang="en-US" sz="1200" dirty="0"/>
                        <a:t>Candidate</a:t>
                      </a:r>
                    </a:p>
                  </a:txBody>
                  <a:tcPr/>
                </a:tc>
                <a:tc>
                  <a:txBody>
                    <a:bodyPr/>
                    <a:lstStyle/>
                    <a:p>
                      <a:pPr algn="ctr"/>
                      <a:r>
                        <a:rPr lang="en-US" sz="1200" dirty="0"/>
                        <a:t>Party</a:t>
                      </a:r>
                    </a:p>
                  </a:txBody>
                  <a:tcPr/>
                </a:tc>
                <a:tc>
                  <a:txBody>
                    <a:bodyPr/>
                    <a:lstStyle/>
                    <a:p>
                      <a:pPr algn="ctr"/>
                      <a:r>
                        <a:rPr lang="en-US" sz="1200" dirty="0"/>
                        <a:t>Electoral College Votes</a:t>
                      </a:r>
                    </a:p>
                  </a:txBody>
                  <a:tcPr/>
                </a:tc>
                <a:tc>
                  <a:txBody>
                    <a:bodyPr/>
                    <a:lstStyle/>
                    <a:p>
                      <a:pPr algn="ctr"/>
                      <a:r>
                        <a:rPr lang="en-US" sz="1200" dirty="0"/>
                        <a:t>Popular Votes</a:t>
                      </a:r>
                    </a:p>
                  </a:txBody>
                  <a:tcPr/>
                </a:tc>
                <a:extLst>
                  <a:ext uri="{0D108BD9-81ED-4DB2-BD59-A6C34878D82A}">
                    <a16:rowId xmlns:a16="http://schemas.microsoft.com/office/drawing/2014/main" val="512940946"/>
                  </a:ext>
                </a:extLst>
              </a:tr>
              <a:tr h="370840">
                <a:tc>
                  <a:txBody>
                    <a:bodyPr/>
                    <a:lstStyle/>
                    <a:p>
                      <a:pPr algn="ctr"/>
                      <a:r>
                        <a:rPr lang="en-US" dirty="0"/>
                        <a:t>Donald Trump</a:t>
                      </a:r>
                    </a:p>
                  </a:txBody>
                  <a:tcPr/>
                </a:tc>
                <a:tc>
                  <a:txBody>
                    <a:bodyPr/>
                    <a:lstStyle/>
                    <a:p>
                      <a:pPr algn="ctr"/>
                      <a:r>
                        <a:rPr lang="en-US" dirty="0"/>
                        <a:t>Republican</a:t>
                      </a:r>
                    </a:p>
                  </a:txBody>
                  <a:tcPr/>
                </a:tc>
                <a:tc>
                  <a:txBody>
                    <a:bodyPr/>
                    <a:lstStyle/>
                    <a:p>
                      <a:pPr algn="ctr"/>
                      <a:r>
                        <a:rPr lang="en-US" dirty="0"/>
                        <a:t>306</a:t>
                      </a:r>
                    </a:p>
                  </a:txBody>
                  <a:tcPr/>
                </a:tc>
                <a:tc>
                  <a:txBody>
                    <a:bodyPr/>
                    <a:lstStyle/>
                    <a:p>
                      <a:pPr algn="ctr"/>
                      <a:r>
                        <a:rPr lang="en-US" dirty="0"/>
                        <a:t>62,980,160</a:t>
                      </a:r>
                    </a:p>
                  </a:txBody>
                  <a:tcPr/>
                </a:tc>
                <a:extLst>
                  <a:ext uri="{0D108BD9-81ED-4DB2-BD59-A6C34878D82A}">
                    <a16:rowId xmlns:a16="http://schemas.microsoft.com/office/drawing/2014/main" val="680703932"/>
                  </a:ext>
                </a:extLst>
              </a:tr>
              <a:tr h="370840">
                <a:tc>
                  <a:txBody>
                    <a:bodyPr/>
                    <a:lstStyle/>
                    <a:p>
                      <a:pPr algn="ctr"/>
                      <a:r>
                        <a:rPr lang="en-US" dirty="0"/>
                        <a:t>Hillary Clinton</a:t>
                      </a:r>
                    </a:p>
                  </a:txBody>
                  <a:tcPr/>
                </a:tc>
                <a:tc>
                  <a:txBody>
                    <a:bodyPr/>
                    <a:lstStyle/>
                    <a:p>
                      <a:pPr algn="ctr"/>
                      <a:r>
                        <a:rPr lang="en-US" dirty="0"/>
                        <a:t>Democrat</a:t>
                      </a:r>
                    </a:p>
                  </a:txBody>
                  <a:tcPr/>
                </a:tc>
                <a:tc>
                  <a:txBody>
                    <a:bodyPr/>
                    <a:lstStyle/>
                    <a:p>
                      <a:pPr algn="ctr"/>
                      <a:r>
                        <a:rPr lang="en-US" dirty="0"/>
                        <a:t>232</a:t>
                      </a:r>
                    </a:p>
                  </a:txBody>
                  <a:tcPr/>
                </a:tc>
                <a:tc>
                  <a:txBody>
                    <a:bodyPr/>
                    <a:lstStyle/>
                    <a:p>
                      <a:pPr algn="ctr"/>
                      <a:r>
                        <a:rPr lang="en-US" dirty="0"/>
                        <a:t>65,845,063</a:t>
                      </a:r>
                    </a:p>
                  </a:txBody>
                  <a:tcPr/>
                </a:tc>
                <a:extLst>
                  <a:ext uri="{0D108BD9-81ED-4DB2-BD59-A6C34878D82A}">
                    <a16:rowId xmlns:a16="http://schemas.microsoft.com/office/drawing/2014/main" val="681494166"/>
                  </a:ext>
                </a:extLst>
              </a:tr>
            </a:tbl>
          </a:graphicData>
        </a:graphic>
      </p:graphicFrame>
      <p:sp>
        <p:nvSpPr>
          <p:cNvPr id="12" name="TextBox 11"/>
          <p:cNvSpPr txBox="1"/>
          <p:nvPr/>
        </p:nvSpPr>
        <p:spPr>
          <a:xfrm>
            <a:off x="336379" y="8619265"/>
            <a:ext cx="6090274" cy="261610"/>
          </a:xfrm>
          <a:prstGeom prst="rect">
            <a:avLst/>
          </a:prstGeom>
          <a:noFill/>
        </p:spPr>
        <p:txBody>
          <a:bodyPr wrap="square" rtlCol="0">
            <a:spAutoFit/>
          </a:bodyPr>
          <a:lstStyle/>
          <a:p>
            <a:pPr lvl="0">
              <a:buClr>
                <a:srgbClr val="000000"/>
              </a:buClr>
              <a:buSzPts val="1100"/>
            </a:pPr>
            <a:r>
              <a:rPr lang="en-US" sz="1100" dirty="0"/>
              <a:t>If Hillary Clinton had almost 3 million more votes than Trump, how did Trump win the election?</a:t>
            </a:r>
          </a:p>
        </p:txBody>
      </p:sp>
    </p:spTree>
    <p:extLst>
      <p:ext uri="{BB962C8B-B14F-4D97-AF65-F5344CB8AC3E}">
        <p14:creationId xmlns:p14="http://schemas.microsoft.com/office/powerpoint/2010/main" val="4150837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0068" y="403172"/>
            <a:ext cx="5945879" cy="477708"/>
          </a:xfrm>
          <a:prstGeom prst="rect">
            <a:avLst/>
          </a:prstGeom>
        </p:spPr>
      </p:pic>
      <p:pic>
        <p:nvPicPr>
          <p:cNvPr id="3" name="Picture 2"/>
          <p:cNvPicPr>
            <a:picLocks noChangeAspect="1"/>
          </p:cNvPicPr>
          <p:nvPr/>
        </p:nvPicPr>
        <p:blipFill>
          <a:blip r:embed="rId3"/>
          <a:stretch>
            <a:fillRect/>
          </a:stretch>
        </p:blipFill>
        <p:spPr>
          <a:xfrm>
            <a:off x="504824" y="880880"/>
            <a:ext cx="5934887" cy="730127"/>
          </a:xfrm>
          <a:prstGeom prst="rect">
            <a:avLst/>
          </a:prstGeom>
        </p:spPr>
      </p:pic>
      <p:pic>
        <p:nvPicPr>
          <p:cNvPr id="4" name="Picture 3"/>
          <p:cNvPicPr>
            <a:picLocks noChangeAspect="1"/>
          </p:cNvPicPr>
          <p:nvPr/>
        </p:nvPicPr>
        <p:blipFill>
          <a:blip r:embed="rId4"/>
          <a:stretch>
            <a:fillRect/>
          </a:stretch>
        </p:blipFill>
        <p:spPr>
          <a:xfrm>
            <a:off x="493832" y="1611007"/>
            <a:ext cx="5945879" cy="49292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54022596"/>
              </p:ext>
            </p:extLst>
          </p:nvPr>
        </p:nvGraphicFramePr>
        <p:xfrm>
          <a:off x="493832" y="2226992"/>
          <a:ext cx="5915025" cy="228283"/>
        </p:xfrm>
        <a:graphic>
          <a:graphicData uri="http://schemas.openxmlformats.org/drawingml/2006/table">
            <a:tbl>
              <a:tblPr firstRow="1" firstCol="1" bandRow="1"/>
              <a:tblGrid>
                <a:gridCol w="1478440">
                  <a:extLst>
                    <a:ext uri="{9D8B030D-6E8A-4147-A177-3AD203B41FA5}">
                      <a16:colId xmlns:a16="http://schemas.microsoft.com/office/drawing/2014/main" val="3058426775"/>
                    </a:ext>
                  </a:extLst>
                </a:gridCol>
                <a:gridCol w="1080520">
                  <a:extLst>
                    <a:ext uri="{9D8B030D-6E8A-4147-A177-3AD203B41FA5}">
                      <a16:colId xmlns:a16="http://schemas.microsoft.com/office/drawing/2014/main" val="2976324679"/>
                    </a:ext>
                  </a:extLst>
                </a:gridCol>
                <a:gridCol w="1366466">
                  <a:extLst>
                    <a:ext uri="{9D8B030D-6E8A-4147-A177-3AD203B41FA5}">
                      <a16:colId xmlns:a16="http://schemas.microsoft.com/office/drawing/2014/main" val="2446216570"/>
                    </a:ext>
                  </a:extLst>
                </a:gridCol>
                <a:gridCol w="1989599">
                  <a:extLst>
                    <a:ext uri="{9D8B030D-6E8A-4147-A177-3AD203B41FA5}">
                      <a16:colId xmlns:a16="http://schemas.microsoft.com/office/drawing/2014/main" val="645343732"/>
                    </a:ext>
                  </a:extLst>
                </a:gridCol>
              </a:tblGrid>
              <a:tr h="227428">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mass media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spin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Baskerville Old Face" panose="02020602080505020303" pitchFamily="18" charset="0"/>
                          <a:ea typeface="Calibri" panose="020F0502020204030204" pitchFamily="34" charset="0"/>
                          <a:cs typeface="Times New Roman" panose="02020603050405020304" pitchFamily="18" charset="0"/>
                        </a:rPr>
                        <a:t>media bias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Baskerville Old Face" panose="02020602080505020303" pitchFamily="18" charset="0"/>
                          <a:ea typeface="Calibri" panose="020F0502020204030204" pitchFamily="34" charset="0"/>
                          <a:cs typeface="Times New Roman" panose="02020603050405020304" pitchFamily="18" charset="0"/>
                        </a:rPr>
                        <a:t>negative campaigning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3193229"/>
                  </a:ext>
                </a:extLst>
              </a:tr>
            </a:tbl>
          </a:graphicData>
        </a:graphic>
      </p:graphicFrame>
      <p:pic>
        <p:nvPicPr>
          <p:cNvPr id="8" name="Picture 7"/>
          <p:cNvPicPr>
            <a:picLocks noChangeAspect="1"/>
          </p:cNvPicPr>
          <p:nvPr/>
        </p:nvPicPr>
        <p:blipFill>
          <a:blip r:embed="rId5"/>
          <a:stretch>
            <a:fillRect/>
          </a:stretch>
        </p:blipFill>
        <p:spPr>
          <a:xfrm>
            <a:off x="493832" y="2578339"/>
            <a:ext cx="5945879" cy="6289312"/>
          </a:xfrm>
          <a:prstGeom prst="rect">
            <a:avLst/>
          </a:prstGeom>
        </p:spPr>
      </p:pic>
    </p:spTree>
    <p:extLst>
      <p:ext uri="{BB962C8B-B14F-4D97-AF65-F5344CB8AC3E}">
        <p14:creationId xmlns:p14="http://schemas.microsoft.com/office/powerpoint/2010/main" val="421293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3"/>
          <p:cNvSpPr txBox="1"/>
          <p:nvPr/>
        </p:nvSpPr>
        <p:spPr>
          <a:xfrm>
            <a:off x="263380" y="238570"/>
            <a:ext cx="61299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lang="en-US" sz="4000" dirty="0">
                <a:solidFill>
                  <a:schemeClr val="accent1"/>
                </a:solidFill>
                <a:latin typeface="Impact"/>
                <a:ea typeface="Impact"/>
                <a:cs typeface="Impact"/>
                <a:sym typeface="Impact"/>
              </a:rPr>
              <a:t>Media</a:t>
            </a:r>
            <a:endParaRPr kumimoji="0" lang="en-US" sz="4000" b="0" i="0" u="none" strike="noStrike" kern="0" cap="none" spc="0" normalizeH="0" baseline="0" noProof="0" dirty="0">
              <a:ln>
                <a:noFill/>
              </a:ln>
              <a:solidFill>
                <a:schemeClr val="accent1"/>
              </a:solidFill>
              <a:effectLst/>
              <a:uLnTx/>
              <a:uFillTx/>
              <a:latin typeface="Impact"/>
              <a:ea typeface="Impact"/>
              <a:cs typeface="Impact"/>
              <a:sym typeface="Impact"/>
            </a:endParaRPr>
          </a:p>
        </p:txBody>
      </p:sp>
      <p:sp>
        <p:nvSpPr>
          <p:cNvPr id="3" name="Shape 114"/>
          <p:cNvSpPr txBox="1"/>
          <p:nvPr/>
        </p:nvSpPr>
        <p:spPr>
          <a:xfrm>
            <a:off x="263379" y="947761"/>
            <a:ext cx="2752195" cy="2787152"/>
          </a:xfrm>
          <a:prstGeom prst="rect">
            <a:avLst/>
          </a:prstGeom>
          <a:noFill/>
          <a:ln>
            <a:noFill/>
          </a:ln>
        </p:spPr>
        <p:txBody>
          <a:bodyPr lIns="91425" tIns="91425" rIns="91425" bIns="91425" anchor="ctr" anchorCtr="0">
            <a:noAutofit/>
          </a:bodyPr>
          <a:lstStyle/>
          <a:p>
            <a:pPr>
              <a:buClr>
                <a:srgbClr val="000000"/>
              </a:buClr>
            </a:pPr>
            <a:r>
              <a:rPr lang="en-US" sz="1100" dirty="0">
                <a:solidFill>
                  <a:srgbClr val="333333"/>
                </a:solidFill>
              </a:rPr>
              <a:t>Yellow journalism: a style of newspaper reporting that emphasized sensationalism over facts in order to attract readers and increase circulation. Today it is referred to:</a:t>
            </a:r>
          </a:p>
          <a:p>
            <a:pPr lvl="0">
              <a:buClr>
                <a:srgbClr val="000000"/>
              </a:buClr>
            </a:pPr>
            <a:endParaRPr lang="en-US" sz="1100" dirty="0"/>
          </a:p>
          <a:p>
            <a:pPr lvl="0">
              <a:buClr>
                <a:srgbClr val="000000"/>
              </a:buClr>
            </a:pPr>
            <a:r>
              <a:rPr lang="en-US" sz="1100" dirty="0"/>
              <a:t>Fake News: false news stories, often of a sensational nature, created to be widely shared online for the purpose of generating ad revenue via web traffic or discrediting a public figure, political movement, company, etc.</a:t>
            </a:r>
          </a:p>
          <a:p>
            <a:pPr lvl="0">
              <a:buClr>
                <a:srgbClr val="000000"/>
              </a:buClr>
            </a:pPr>
            <a:endParaRPr lang="en-US" sz="1100" dirty="0"/>
          </a:p>
          <a:p>
            <a:pPr lvl="0">
              <a:buClr>
                <a:srgbClr val="000000"/>
              </a:buClr>
            </a:pPr>
            <a:r>
              <a:rPr lang="en-US" sz="1100" dirty="0"/>
              <a:t>Directions: click the links and respond to the prompts given below. </a:t>
            </a:r>
          </a:p>
          <a:p>
            <a:pPr lvl="0">
              <a:buClr>
                <a:srgbClr val="000000"/>
              </a:buClr>
            </a:pPr>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219926164"/>
              </p:ext>
            </p:extLst>
          </p:nvPr>
        </p:nvGraphicFramePr>
        <p:xfrm>
          <a:off x="263379" y="3745390"/>
          <a:ext cx="6163273" cy="1331147"/>
        </p:xfrm>
        <a:graphic>
          <a:graphicData uri="http://schemas.openxmlformats.org/drawingml/2006/table">
            <a:tbl>
              <a:tblPr firstRow="1" bandRow="1">
                <a:tableStyleId>{02B0263B-4E65-4139-90A3-B870144C9026}</a:tableStyleId>
              </a:tblPr>
              <a:tblGrid>
                <a:gridCol w="6163273">
                  <a:extLst>
                    <a:ext uri="{9D8B030D-6E8A-4147-A177-3AD203B41FA5}">
                      <a16:colId xmlns:a16="http://schemas.microsoft.com/office/drawing/2014/main" val="2403353820"/>
                    </a:ext>
                  </a:extLst>
                </a:gridCol>
              </a:tblGrid>
              <a:tr h="450592">
                <a:tc>
                  <a:txBody>
                    <a:bodyPr/>
                    <a:lstStyle/>
                    <a:p>
                      <a:pPr algn="ctr">
                        <a:lnSpc>
                          <a:spcPct val="150000"/>
                        </a:lnSpc>
                      </a:pPr>
                      <a:r>
                        <a:rPr lang="en-US" sz="1400" dirty="0">
                          <a:solidFill>
                            <a:schemeClr val="bg1"/>
                          </a:solidFill>
                          <a:hlinkClick r:id="rId2"/>
                        </a:rPr>
                        <a:t>https://tinyurl.com/yay8twof</a:t>
                      </a:r>
                      <a:endParaRPr lang="en-US" sz="1400" dirty="0">
                        <a:solidFill>
                          <a:schemeClr val="bg1"/>
                        </a:solidFill>
                      </a:endParaRPr>
                    </a:p>
                  </a:txBody>
                  <a:tcPr>
                    <a:solidFill>
                      <a:schemeClr val="accent1">
                        <a:lumMod val="60000"/>
                        <a:lumOff val="40000"/>
                      </a:schemeClr>
                    </a:solidFill>
                  </a:tcPr>
                </a:tc>
                <a:extLst>
                  <a:ext uri="{0D108BD9-81ED-4DB2-BD59-A6C34878D82A}">
                    <a16:rowId xmlns:a16="http://schemas.microsoft.com/office/drawing/2014/main" val="1070820676"/>
                  </a:ext>
                </a:extLst>
              </a:tr>
              <a:tr h="872371">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What issue is being talked about in this article?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Do you agree that this is an important issue?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Why or Why not?</a:t>
                      </a:r>
                    </a:p>
                  </a:txBody>
                  <a:tcPr/>
                </a:tc>
                <a:extLst>
                  <a:ext uri="{0D108BD9-81ED-4DB2-BD59-A6C34878D82A}">
                    <a16:rowId xmlns:a16="http://schemas.microsoft.com/office/drawing/2014/main" val="360275372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62274225"/>
              </p:ext>
            </p:extLst>
          </p:nvPr>
        </p:nvGraphicFramePr>
        <p:xfrm>
          <a:off x="263379" y="6150281"/>
          <a:ext cx="6163273" cy="1258952"/>
        </p:xfrm>
        <a:graphic>
          <a:graphicData uri="http://schemas.openxmlformats.org/drawingml/2006/table">
            <a:tbl>
              <a:tblPr firstRow="1" bandRow="1">
                <a:tableStyleId>{02B0263B-4E65-4139-90A3-B870144C9026}</a:tableStyleId>
              </a:tblPr>
              <a:tblGrid>
                <a:gridCol w="6163273">
                  <a:extLst>
                    <a:ext uri="{9D8B030D-6E8A-4147-A177-3AD203B41FA5}">
                      <a16:colId xmlns:a16="http://schemas.microsoft.com/office/drawing/2014/main" val="2403353820"/>
                    </a:ext>
                  </a:extLst>
                </a:gridCol>
              </a:tblGrid>
              <a:tr h="361923">
                <a:tc>
                  <a:txBody>
                    <a:bodyPr/>
                    <a:lstStyle/>
                    <a:p>
                      <a:pPr algn="ctr">
                        <a:lnSpc>
                          <a:spcPct val="150000"/>
                        </a:lnSpc>
                      </a:pPr>
                      <a:r>
                        <a:rPr lang="en-US" sz="1400" dirty="0">
                          <a:solidFill>
                            <a:schemeClr val="bg1"/>
                          </a:solidFill>
                          <a:hlinkClick r:id="rId3"/>
                        </a:rPr>
                        <a:t>https://tinyurl.com/y7wrjz6a             </a:t>
                      </a:r>
                      <a:endParaRPr lang="en-US" sz="1400" dirty="0">
                        <a:solidFill>
                          <a:schemeClr val="bg1"/>
                        </a:solidFill>
                      </a:endParaRPr>
                    </a:p>
                  </a:txBody>
                  <a:tcPr>
                    <a:solidFill>
                      <a:schemeClr val="accent1">
                        <a:lumMod val="60000"/>
                        <a:lumOff val="40000"/>
                      </a:schemeClr>
                    </a:solidFill>
                  </a:tcPr>
                </a:tc>
                <a:extLst>
                  <a:ext uri="{0D108BD9-81ED-4DB2-BD59-A6C34878D82A}">
                    <a16:rowId xmlns:a16="http://schemas.microsoft.com/office/drawing/2014/main" val="1070820676"/>
                  </a:ext>
                </a:extLst>
              </a:tr>
              <a:tr h="700704">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Should you believe this news story?</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Why or Why not?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Give examples!</a:t>
                      </a:r>
                    </a:p>
                  </a:txBody>
                  <a:tcPr/>
                </a:tc>
                <a:extLst>
                  <a:ext uri="{0D108BD9-81ED-4DB2-BD59-A6C34878D82A}">
                    <a16:rowId xmlns:a16="http://schemas.microsoft.com/office/drawing/2014/main" val="3602753728"/>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628088666"/>
              </p:ext>
            </p:extLst>
          </p:nvPr>
        </p:nvGraphicFramePr>
        <p:xfrm>
          <a:off x="263379" y="7545420"/>
          <a:ext cx="6163273" cy="1331147"/>
        </p:xfrm>
        <a:graphic>
          <a:graphicData uri="http://schemas.openxmlformats.org/drawingml/2006/table">
            <a:tbl>
              <a:tblPr firstRow="1" bandRow="1">
                <a:tableStyleId>{02B0263B-4E65-4139-90A3-B870144C9026}</a:tableStyleId>
              </a:tblPr>
              <a:tblGrid>
                <a:gridCol w="6163273">
                  <a:extLst>
                    <a:ext uri="{9D8B030D-6E8A-4147-A177-3AD203B41FA5}">
                      <a16:colId xmlns:a16="http://schemas.microsoft.com/office/drawing/2014/main" val="2403353820"/>
                    </a:ext>
                  </a:extLst>
                </a:gridCol>
              </a:tblGrid>
              <a:tr h="450592">
                <a:tc>
                  <a:txBody>
                    <a:bodyPr/>
                    <a:lstStyle/>
                    <a:p>
                      <a:pPr algn="ctr">
                        <a:lnSpc>
                          <a:spcPct val="150000"/>
                        </a:lnSpc>
                      </a:pPr>
                      <a:r>
                        <a:rPr lang="en-US" sz="1400" dirty="0">
                          <a:solidFill>
                            <a:schemeClr val="bg1"/>
                          </a:solidFill>
                          <a:hlinkClick r:id="rId4"/>
                        </a:rPr>
                        <a:t>https://tinyurl.com/yb94dqny</a:t>
                      </a:r>
                      <a:endParaRPr lang="en-US" sz="1400" dirty="0">
                        <a:solidFill>
                          <a:schemeClr val="bg1"/>
                        </a:solidFill>
                      </a:endParaRPr>
                    </a:p>
                  </a:txBody>
                  <a:tcPr>
                    <a:solidFill>
                      <a:schemeClr val="accent1">
                        <a:lumMod val="60000"/>
                        <a:lumOff val="40000"/>
                      </a:schemeClr>
                    </a:solidFill>
                  </a:tcPr>
                </a:tc>
                <a:extLst>
                  <a:ext uri="{0D108BD9-81ED-4DB2-BD59-A6C34878D82A}">
                    <a16:rowId xmlns:a16="http://schemas.microsoft.com/office/drawing/2014/main" val="1070820676"/>
                  </a:ext>
                </a:extLst>
              </a:tr>
              <a:tr h="872371">
                <a:tc>
                  <a:txBody>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Should you believe this news story?</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Why or Why not?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Give examples!</a:t>
                      </a:r>
                    </a:p>
                  </a:txBody>
                  <a:tcPr/>
                </a:tc>
                <a:extLst>
                  <a:ext uri="{0D108BD9-81ED-4DB2-BD59-A6C34878D82A}">
                    <a16:rowId xmlns:a16="http://schemas.microsoft.com/office/drawing/2014/main" val="3602753728"/>
                  </a:ext>
                </a:extLst>
              </a:tr>
            </a:tbl>
          </a:graphicData>
        </a:graphic>
      </p:graphicFrame>
      <p:sp>
        <p:nvSpPr>
          <p:cNvPr id="13" name="Shape 114"/>
          <p:cNvSpPr txBox="1"/>
          <p:nvPr/>
        </p:nvSpPr>
        <p:spPr>
          <a:xfrm>
            <a:off x="263379" y="5076537"/>
            <a:ext cx="6163273" cy="1073744"/>
          </a:xfrm>
          <a:prstGeom prst="rect">
            <a:avLst/>
          </a:prstGeom>
          <a:noFill/>
          <a:ln>
            <a:noFill/>
          </a:ln>
        </p:spPr>
        <p:txBody>
          <a:bodyPr lIns="91425" tIns="91425" rIns="91425" bIns="91425" anchor="ctr" anchorCtr="0">
            <a:noAutofit/>
          </a:bodyPr>
          <a:lstStyle/>
          <a:p>
            <a:pPr algn="ctr">
              <a:buClr>
                <a:srgbClr val="000000"/>
              </a:buClr>
            </a:pPr>
            <a:r>
              <a:rPr lang="en-US" sz="1200" dirty="0">
                <a:solidFill>
                  <a:srgbClr val="333333"/>
                </a:solidFill>
              </a:rPr>
              <a:t>There are several checklists created to help people decide which news articles are true and which are fake. Use this checklist to help you evaluate the following news stories.</a:t>
            </a:r>
          </a:p>
          <a:p>
            <a:pPr algn="ctr">
              <a:buClr>
                <a:srgbClr val="000000"/>
              </a:buClr>
            </a:pPr>
            <a:r>
              <a:rPr lang="en-US" sz="1200" dirty="0">
                <a:solidFill>
                  <a:srgbClr val="333333"/>
                </a:solidFill>
              </a:rPr>
              <a:t>Fake or Real Checklist: </a:t>
            </a:r>
            <a:endParaRPr lang="en-US" sz="1200" dirty="0"/>
          </a:p>
          <a:p>
            <a:pPr lvl="0" algn="ctr">
              <a:buClr>
                <a:srgbClr val="000000"/>
              </a:buClr>
            </a:pPr>
            <a:r>
              <a:rPr lang="en-US" dirty="0">
                <a:hlinkClick r:id="rId5"/>
              </a:rPr>
              <a:t>https://tinyurl.com/h8ckwxe</a:t>
            </a:r>
            <a:endParaRPr lang="en-US" dirty="0"/>
          </a:p>
        </p:txBody>
      </p:sp>
      <p:pic>
        <p:nvPicPr>
          <p:cNvPr id="10" name="Picture 9"/>
          <p:cNvPicPr>
            <a:picLocks noChangeAspect="1"/>
          </p:cNvPicPr>
          <p:nvPr/>
        </p:nvPicPr>
        <p:blipFill rotWithShape="1">
          <a:blip r:embed="rId6"/>
          <a:srcRect l="11068" t="2357" r="9520" b="4258"/>
          <a:stretch/>
        </p:blipFill>
        <p:spPr>
          <a:xfrm>
            <a:off x="3158159" y="953311"/>
            <a:ext cx="3268493" cy="2548646"/>
          </a:xfrm>
          <a:prstGeom prst="rect">
            <a:avLst/>
          </a:prstGeom>
        </p:spPr>
      </p:pic>
    </p:spTree>
    <p:extLst>
      <p:ext uri="{BB962C8B-B14F-4D97-AF65-F5344CB8AC3E}">
        <p14:creationId xmlns:p14="http://schemas.microsoft.com/office/powerpoint/2010/main" val="1342042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6060" y="465843"/>
            <a:ext cx="5945879" cy="8212314"/>
          </a:xfrm>
          <a:prstGeom prst="rect">
            <a:avLst/>
          </a:prstGeom>
        </p:spPr>
      </p:pic>
    </p:spTree>
    <p:extLst>
      <p:ext uri="{BB962C8B-B14F-4D97-AF65-F5344CB8AC3E}">
        <p14:creationId xmlns:p14="http://schemas.microsoft.com/office/powerpoint/2010/main" val="19138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6060" y="544953"/>
            <a:ext cx="5945879" cy="8054093"/>
          </a:xfrm>
          <a:prstGeom prst="rect">
            <a:avLst/>
          </a:prstGeom>
        </p:spPr>
      </p:pic>
    </p:spTree>
    <p:extLst>
      <p:ext uri="{BB962C8B-B14F-4D97-AF65-F5344CB8AC3E}">
        <p14:creationId xmlns:p14="http://schemas.microsoft.com/office/powerpoint/2010/main" val="3951501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6060" y="554082"/>
            <a:ext cx="5945879" cy="8035836"/>
          </a:xfrm>
          <a:prstGeom prst="rect">
            <a:avLst/>
          </a:prstGeom>
        </p:spPr>
      </p:pic>
    </p:spTree>
    <p:extLst>
      <p:ext uri="{BB962C8B-B14F-4D97-AF65-F5344CB8AC3E}">
        <p14:creationId xmlns:p14="http://schemas.microsoft.com/office/powerpoint/2010/main" val="3681061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6060" y="165374"/>
            <a:ext cx="5945879" cy="8813252"/>
          </a:xfrm>
          <a:prstGeom prst="rect">
            <a:avLst/>
          </a:prstGeom>
        </p:spPr>
      </p:pic>
    </p:spTree>
    <p:extLst>
      <p:ext uri="{BB962C8B-B14F-4D97-AF65-F5344CB8AC3E}">
        <p14:creationId xmlns:p14="http://schemas.microsoft.com/office/powerpoint/2010/main" val="76664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66257" y="3287161"/>
            <a:ext cx="2672715" cy="2004536"/>
          </a:xfrm>
          <a:prstGeom prst="rect">
            <a:avLst/>
          </a:prstGeom>
        </p:spPr>
      </p:pic>
      <p:pic>
        <p:nvPicPr>
          <p:cNvPr id="7" name="Picture 6"/>
          <p:cNvPicPr>
            <a:picLocks noChangeAspect="1"/>
          </p:cNvPicPr>
          <p:nvPr/>
        </p:nvPicPr>
        <p:blipFill>
          <a:blip r:embed="rId3"/>
          <a:stretch>
            <a:fillRect/>
          </a:stretch>
        </p:blipFill>
        <p:spPr>
          <a:xfrm>
            <a:off x="3415381" y="1382309"/>
            <a:ext cx="3098085" cy="1899307"/>
          </a:xfrm>
          <a:prstGeom prst="rect">
            <a:avLst/>
          </a:prstGeom>
        </p:spPr>
      </p:pic>
      <p:sp>
        <p:nvSpPr>
          <p:cNvPr id="4" name="Shape 113"/>
          <p:cNvSpPr txBox="1"/>
          <p:nvPr/>
        </p:nvSpPr>
        <p:spPr>
          <a:xfrm>
            <a:off x="383569" y="221410"/>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rgbClr val="00B0F0"/>
                </a:solidFill>
                <a:latin typeface="Impact"/>
                <a:ea typeface="Impact"/>
                <a:cs typeface="Impact"/>
                <a:sym typeface="Impact"/>
              </a:rPr>
              <a:t>Political Socialization</a:t>
            </a:r>
          </a:p>
        </p:txBody>
      </p:sp>
      <p:sp>
        <p:nvSpPr>
          <p:cNvPr id="5" name="Shape 114"/>
          <p:cNvSpPr txBox="1"/>
          <p:nvPr/>
        </p:nvSpPr>
        <p:spPr>
          <a:xfrm>
            <a:off x="383567" y="566000"/>
            <a:ext cx="6129899" cy="864300"/>
          </a:xfrm>
          <a:prstGeom prst="rect">
            <a:avLst/>
          </a:prstGeom>
          <a:noFill/>
          <a:ln>
            <a:noFill/>
          </a:ln>
        </p:spPr>
        <p:txBody>
          <a:bodyPr lIns="91425" tIns="91425" rIns="91425" bIns="91425" anchor="ctr" anchorCtr="0">
            <a:noAutofit/>
          </a:bodyPr>
          <a:lstStyle/>
          <a:p>
            <a:pPr lvl="0" rtl="0">
              <a:spcBef>
                <a:spcPts val="0"/>
              </a:spcBef>
              <a:buNone/>
            </a:pPr>
            <a:r>
              <a:rPr lang="en-US" b="1" dirty="0"/>
              <a:t>Directions</a:t>
            </a:r>
            <a:r>
              <a:rPr lang="en-US" dirty="0"/>
              <a:t>: Research the agents of political socialization, label and describe its influence on a person’s political ideology.</a:t>
            </a:r>
          </a:p>
        </p:txBody>
      </p:sp>
      <p:pic>
        <p:nvPicPr>
          <p:cNvPr id="2" name="Picture 1"/>
          <p:cNvPicPr>
            <a:picLocks noChangeAspect="1"/>
          </p:cNvPicPr>
          <p:nvPr/>
        </p:nvPicPr>
        <p:blipFill>
          <a:blip r:embed="rId4"/>
          <a:stretch>
            <a:fillRect/>
          </a:stretch>
        </p:blipFill>
        <p:spPr>
          <a:xfrm>
            <a:off x="328053" y="1382309"/>
            <a:ext cx="2949124" cy="1968277"/>
          </a:xfrm>
          <a:prstGeom prst="rect">
            <a:avLst/>
          </a:prstGeom>
        </p:spPr>
      </p:pic>
      <p:pic>
        <p:nvPicPr>
          <p:cNvPr id="3" name="Picture 2"/>
          <p:cNvPicPr>
            <a:picLocks noChangeAspect="1"/>
          </p:cNvPicPr>
          <p:nvPr/>
        </p:nvPicPr>
        <p:blipFill>
          <a:blip r:embed="rId5"/>
          <a:stretch>
            <a:fillRect/>
          </a:stretch>
        </p:blipFill>
        <p:spPr>
          <a:xfrm>
            <a:off x="3364763" y="3437096"/>
            <a:ext cx="3148704" cy="1758027"/>
          </a:xfrm>
          <a:prstGeom prst="rect">
            <a:avLst/>
          </a:prstGeom>
        </p:spPr>
      </p:pic>
      <p:pic>
        <p:nvPicPr>
          <p:cNvPr id="9" name="Picture 8"/>
          <p:cNvPicPr>
            <a:picLocks noChangeAspect="1"/>
          </p:cNvPicPr>
          <p:nvPr/>
        </p:nvPicPr>
        <p:blipFill>
          <a:blip r:embed="rId6"/>
          <a:stretch>
            <a:fillRect/>
          </a:stretch>
        </p:blipFill>
        <p:spPr>
          <a:xfrm>
            <a:off x="3892978" y="5228272"/>
            <a:ext cx="2384101" cy="1758864"/>
          </a:xfrm>
          <a:prstGeom prst="rect">
            <a:avLst/>
          </a:prstGeom>
        </p:spPr>
      </p:pic>
      <p:pic>
        <p:nvPicPr>
          <p:cNvPr id="12" name="Picture 11"/>
          <p:cNvPicPr>
            <a:picLocks noChangeAspect="1"/>
          </p:cNvPicPr>
          <p:nvPr/>
        </p:nvPicPr>
        <p:blipFill>
          <a:blip r:embed="rId7"/>
          <a:stretch>
            <a:fillRect/>
          </a:stretch>
        </p:blipFill>
        <p:spPr>
          <a:xfrm>
            <a:off x="328053" y="6908829"/>
            <a:ext cx="2555889" cy="1924318"/>
          </a:xfrm>
          <a:prstGeom prst="rect">
            <a:avLst/>
          </a:prstGeom>
        </p:spPr>
      </p:pic>
      <p:pic>
        <p:nvPicPr>
          <p:cNvPr id="13" name="Picture 12"/>
          <p:cNvPicPr>
            <a:picLocks noChangeAspect="1"/>
          </p:cNvPicPr>
          <p:nvPr/>
        </p:nvPicPr>
        <p:blipFill rotWithShape="1">
          <a:blip r:embed="rId8"/>
          <a:srcRect l="1" t="-1694" r="33355" b="-1188"/>
          <a:stretch/>
        </p:blipFill>
        <p:spPr>
          <a:xfrm>
            <a:off x="3364762" y="7148558"/>
            <a:ext cx="3148704" cy="1684588"/>
          </a:xfrm>
          <a:prstGeom prst="rect">
            <a:avLst/>
          </a:prstGeom>
        </p:spPr>
      </p:pic>
      <p:pic>
        <p:nvPicPr>
          <p:cNvPr id="10" name="Picture 9"/>
          <p:cNvPicPr>
            <a:picLocks noChangeAspect="1"/>
          </p:cNvPicPr>
          <p:nvPr/>
        </p:nvPicPr>
        <p:blipFill>
          <a:blip r:embed="rId9"/>
          <a:stretch>
            <a:fillRect/>
          </a:stretch>
        </p:blipFill>
        <p:spPr>
          <a:xfrm>
            <a:off x="328053" y="5137096"/>
            <a:ext cx="2952254" cy="1613899"/>
          </a:xfrm>
          <a:prstGeom prst="rect">
            <a:avLst/>
          </a:prstGeom>
        </p:spPr>
      </p:pic>
    </p:spTree>
    <p:extLst>
      <p:ext uri="{BB962C8B-B14F-4D97-AF65-F5344CB8AC3E}">
        <p14:creationId xmlns:p14="http://schemas.microsoft.com/office/powerpoint/2010/main" val="4099004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971" y="305895"/>
            <a:ext cx="5945879" cy="477708"/>
          </a:xfrm>
          <a:prstGeom prst="rect">
            <a:avLst/>
          </a:prstGeom>
        </p:spPr>
      </p:pic>
      <p:pic>
        <p:nvPicPr>
          <p:cNvPr id="6" name="Picture 5"/>
          <p:cNvPicPr>
            <a:picLocks noChangeAspect="1"/>
          </p:cNvPicPr>
          <p:nvPr/>
        </p:nvPicPr>
        <p:blipFill>
          <a:blip r:embed="rId3"/>
          <a:stretch>
            <a:fillRect/>
          </a:stretch>
        </p:blipFill>
        <p:spPr>
          <a:xfrm>
            <a:off x="344647" y="1449798"/>
            <a:ext cx="5945879" cy="66787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381484528"/>
              </p:ext>
            </p:extLst>
          </p:nvPr>
        </p:nvGraphicFramePr>
        <p:xfrm>
          <a:off x="435235" y="2115993"/>
          <a:ext cx="5915025" cy="194974"/>
        </p:xfrm>
        <a:graphic>
          <a:graphicData uri="http://schemas.openxmlformats.org/drawingml/2006/table">
            <a:tbl>
              <a:tblPr firstRow="1" firstCol="1" bandRow="1"/>
              <a:tblGrid>
                <a:gridCol w="1183005">
                  <a:extLst>
                    <a:ext uri="{9D8B030D-6E8A-4147-A177-3AD203B41FA5}">
                      <a16:colId xmlns:a16="http://schemas.microsoft.com/office/drawing/2014/main" val="1723259151"/>
                    </a:ext>
                  </a:extLst>
                </a:gridCol>
                <a:gridCol w="1262083">
                  <a:extLst>
                    <a:ext uri="{9D8B030D-6E8A-4147-A177-3AD203B41FA5}">
                      <a16:colId xmlns:a16="http://schemas.microsoft.com/office/drawing/2014/main" val="939681280"/>
                    </a:ext>
                  </a:extLst>
                </a:gridCol>
                <a:gridCol w="1103927">
                  <a:extLst>
                    <a:ext uri="{9D8B030D-6E8A-4147-A177-3AD203B41FA5}">
                      <a16:colId xmlns:a16="http://schemas.microsoft.com/office/drawing/2014/main" val="3154468420"/>
                    </a:ext>
                  </a:extLst>
                </a:gridCol>
                <a:gridCol w="1183005">
                  <a:extLst>
                    <a:ext uri="{9D8B030D-6E8A-4147-A177-3AD203B41FA5}">
                      <a16:colId xmlns:a16="http://schemas.microsoft.com/office/drawing/2014/main" val="1016550836"/>
                    </a:ext>
                  </a:extLst>
                </a:gridCol>
                <a:gridCol w="1183005">
                  <a:extLst>
                    <a:ext uri="{9D8B030D-6E8A-4147-A177-3AD203B41FA5}">
                      <a16:colId xmlns:a16="http://schemas.microsoft.com/office/drawing/2014/main" val="3610212882"/>
                    </a:ext>
                  </a:extLst>
                </a:gridCol>
              </a:tblGrid>
              <a:tr h="194974">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political party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linkage institution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liberalism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conservatism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two-party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63522"/>
                  </a:ext>
                </a:extLst>
              </a:tr>
            </a:tbl>
          </a:graphicData>
        </a:graphic>
      </p:graphicFrame>
      <p:pic>
        <p:nvPicPr>
          <p:cNvPr id="10" name="Picture 9"/>
          <p:cNvPicPr>
            <a:picLocks noChangeAspect="1"/>
          </p:cNvPicPr>
          <p:nvPr/>
        </p:nvPicPr>
        <p:blipFill>
          <a:blip r:embed="rId4"/>
          <a:stretch>
            <a:fillRect/>
          </a:stretch>
        </p:blipFill>
        <p:spPr>
          <a:xfrm>
            <a:off x="494971" y="2519233"/>
            <a:ext cx="5945879" cy="2782572"/>
          </a:xfrm>
          <a:prstGeom prst="rect">
            <a:avLst/>
          </a:prstGeom>
        </p:spPr>
      </p:pic>
      <p:pic>
        <p:nvPicPr>
          <p:cNvPr id="11" name="Picture 10"/>
          <p:cNvPicPr>
            <a:picLocks noChangeAspect="1"/>
          </p:cNvPicPr>
          <p:nvPr/>
        </p:nvPicPr>
        <p:blipFill>
          <a:blip r:embed="rId5"/>
          <a:stretch>
            <a:fillRect/>
          </a:stretch>
        </p:blipFill>
        <p:spPr>
          <a:xfrm>
            <a:off x="494970" y="5109356"/>
            <a:ext cx="5945879" cy="3477834"/>
          </a:xfrm>
          <a:prstGeom prst="rect">
            <a:avLst/>
          </a:prstGeom>
        </p:spPr>
      </p:pic>
      <p:pic>
        <p:nvPicPr>
          <p:cNvPr id="2" name="Picture 1"/>
          <p:cNvPicPr>
            <a:picLocks noChangeAspect="1"/>
          </p:cNvPicPr>
          <p:nvPr/>
        </p:nvPicPr>
        <p:blipFill>
          <a:blip r:embed="rId6"/>
          <a:stretch>
            <a:fillRect/>
          </a:stretch>
        </p:blipFill>
        <p:spPr>
          <a:xfrm>
            <a:off x="344647" y="728071"/>
            <a:ext cx="6096202" cy="668159"/>
          </a:xfrm>
          <a:prstGeom prst="rect">
            <a:avLst/>
          </a:prstGeom>
        </p:spPr>
      </p:pic>
    </p:spTree>
    <p:extLst>
      <p:ext uri="{BB962C8B-B14F-4D97-AF65-F5344CB8AC3E}">
        <p14:creationId xmlns:p14="http://schemas.microsoft.com/office/powerpoint/2010/main" val="376336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3"/>
          <p:cNvSpPr txBox="1"/>
          <p:nvPr/>
        </p:nvSpPr>
        <p:spPr>
          <a:xfrm>
            <a:off x="383569" y="221410"/>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dirty="0">
                <a:solidFill>
                  <a:srgbClr val="00B0F0"/>
                </a:solidFill>
                <a:latin typeface="Impact"/>
                <a:ea typeface="Impact"/>
                <a:cs typeface="Impact"/>
                <a:sym typeface="Impact"/>
              </a:rPr>
              <a:t>Political Party</a:t>
            </a:r>
          </a:p>
        </p:txBody>
      </p:sp>
      <p:sp>
        <p:nvSpPr>
          <p:cNvPr id="5" name="Shape 114"/>
          <p:cNvSpPr txBox="1"/>
          <p:nvPr/>
        </p:nvSpPr>
        <p:spPr>
          <a:xfrm>
            <a:off x="303715" y="483010"/>
            <a:ext cx="6289605" cy="1745671"/>
          </a:xfrm>
          <a:prstGeom prst="rect">
            <a:avLst/>
          </a:prstGeom>
          <a:noFill/>
          <a:ln>
            <a:noFill/>
          </a:ln>
        </p:spPr>
        <p:txBody>
          <a:bodyPr lIns="91425" tIns="91425" rIns="91425" bIns="91425" anchor="ctr" anchorCtr="0">
            <a:noAutofit/>
          </a:bodyPr>
          <a:lstStyle/>
          <a:p>
            <a:pPr lvl="0"/>
            <a:r>
              <a:rPr lang="en-US" sz="1100" b="1" dirty="0"/>
              <a:t>Directions</a:t>
            </a:r>
            <a:r>
              <a:rPr lang="en-US" sz="1100" dirty="0"/>
              <a:t>: Follow the link to take the survey below to determine which political party matches your political ideology.  </a:t>
            </a:r>
            <a:r>
              <a:rPr lang="en-US" sz="1100" dirty="0">
                <a:hlinkClick r:id="rId2"/>
              </a:rPr>
              <a:t>http://www.people-press.org/quiz/political-party-quiz/</a:t>
            </a:r>
            <a:endParaRPr lang="en-US" sz="1100" dirty="0"/>
          </a:p>
          <a:p>
            <a:pPr lvl="0" rtl="0">
              <a:spcBef>
                <a:spcPts val="0"/>
              </a:spcBef>
              <a:buNone/>
            </a:pPr>
            <a:r>
              <a:rPr lang="en-US" sz="1100" dirty="0"/>
              <a:t> Republicans are described as conservatives and Democrats are described as Liberals. Research their viewpoints on the issues below, then write whether each viewpoint is conservative or liberal.</a:t>
            </a:r>
          </a:p>
          <a:p>
            <a:pPr lvl="0" rtl="0">
              <a:spcBef>
                <a:spcPts val="0"/>
              </a:spcBef>
              <a:buNone/>
            </a:pP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1253364344"/>
              </p:ext>
            </p:extLst>
          </p:nvPr>
        </p:nvGraphicFramePr>
        <p:xfrm>
          <a:off x="522772" y="3013481"/>
          <a:ext cx="5851492" cy="5904082"/>
        </p:xfrm>
        <a:graphic>
          <a:graphicData uri="http://schemas.openxmlformats.org/drawingml/2006/table">
            <a:tbl>
              <a:tblPr>
                <a:noFill/>
              </a:tblPr>
              <a:tblGrid>
                <a:gridCol w="1462873">
                  <a:extLst>
                    <a:ext uri="{9D8B030D-6E8A-4147-A177-3AD203B41FA5}">
                      <a16:colId xmlns:a16="http://schemas.microsoft.com/office/drawing/2014/main" val="3493952765"/>
                    </a:ext>
                  </a:extLst>
                </a:gridCol>
                <a:gridCol w="1462873">
                  <a:extLst>
                    <a:ext uri="{9D8B030D-6E8A-4147-A177-3AD203B41FA5}">
                      <a16:colId xmlns:a16="http://schemas.microsoft.com/office/drawing/2014/main" val="2849489085"/>
                    </a:ext>
                  </a:extLst>
                </a:gridCol>
                <a:gridCol w="1462873">
                  <a:extLst>
                    <a:ext uri="{9D8B030D-6E8A-4147-A177-3AD203B41FA5}">
                      <a16:colId xmlns:a16="http://schemas.microsoft.com/office/drawing/2014/main" val="2399152634"/>
                    </a:ext>
                  </a:extLst>
                </a:gridCol>
                <a:gridCol w="1462873">
                  <a:extLst>
                    <a:ext uri="{9D8B030D-6E8A-4147-A177-3AD203B41FA5}">
                      <a16:colId xmlns:a16="http://schemas.microsoft.com/office/drawing/2014/main" val="1190219062"/>
                    </a:ext>
                  </a:extLst>
                </a:gridCol>
              </a:tblGrid>
              <a:tr h="1146141">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dirty="0">
                          <a:latin typeface="Georgia" panose="02040502050405020303" pitchFamily="18" charset="0"/>
                        </a:rPr>
                        <a:t>1 - Government should play a large role in solving society’s problems</a:t>
                      </a:r>
                      <a:endParaRPr sz="1100" dirty="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dirty="0">
                          <a:latin typeface="Georgia" panose="02040502050405020303" pitchFamily="18" charset="0"/>
                        </a:rPr>
                        <a:t>2 - Same-Sex Marriage - Marriage is between a man and a woman.</a:t>
                      </a:r>
                      <a:endParaRPr sz="1100" dirty="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a:latin typeface="Georgia" panose="02040502050405020303" pitchFamily="18" charset="0"/>
                        </a:rPr>
                        <a:t>3 - Abortion - Women should have the right to choose whether or not to have an abortion</a:t>
                      </a:r>
                      <a:endParaRPr sz="110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a:latin typeface="Georgia" panose="02040502050405020303" pitchFamily="18" charset="0"/>
                        </a:rPr>
                        <a:t>4 - Welfare - the government should provide food stamps/EBT cards for those who can’t afford food</a:t>
                      </a:r>
                      <a:endParaRPr sz="110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extLst>
                  <a:ext uri="{0D108BD9-81ED-4DB2-BD59-A6C34878D82A}">
                    <a16:rowId xmlns:a16="http://schemas.microsoft.com/office/drawing/2014/main" val="3344759542"/>
                  </a:ext>
                </a:extLst>
              </a:tr>
              <a:tr h="1885639">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dirty="0">
                          <a:latin typeface="Georgia" panose="02040502050405020303" pitchFamily="18" charset="0"/>
                        </a:rPr>
                        <a:t>5 - Energy - Oil is a depleting resource.  Other sources of energy must be explored.</a:t>
                      </a:r>
                      <a:endParaRPr sz="1100" dirty="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dirty="0">
                          <a:latin typeface="Georgia" panose="02040502050405020303" pitchFamily="18" charset="0"/>
                        </a:rPr>
                        <a:t>6 - Welfare - the individual citizen and local organizations like churches should provide food to those who can’t afford it. </a:t>
                      </a:r>
                      <a:endParaRPr sz="1100" dirty="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dirty="0">
                          <a:latin typeface="Georgia" panose="02040502050405020303" pitchFamily="18" charset="0"/>
                        </a:rPr>
                        <a:t>7 - Marijuana legalization - People are going to smoke marijuana whether it is legal or not. We should legalize it and tax it, instead of making criminals out of those who use marijuana.</a:t>
                      </a:r>
                      <a:endParaRPr sz="1100" dirty="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dirty="0">
                          <a:latin typeface="Georgia" panose="02040502050405020303" pitchFamily="18" charset="0"/>
                        </a:rPr>
                        <a:t>8 - Energy - Oil, gas and coal are all good sources of energy and are abundant in the U.S.  Oil drilling should be increased both on land and at sea.</a:t>
                      </a:r>
                      <a:endParaRPr sz="1100" dirty="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extLst>
                  <a:ext uri="{0D108BD9-81ED-4DB2-BD59-A6C34878D82A}">
                    <a16:rowId xmlns:a16="http://schemas.microsoft.com/office/drawing/2014/main" val="3120855825"/>
                  </a:ext>
                </a:extLst>
              </a:tr>
              <a:tr h="1342362">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a:latin typeface="Georgia" panose="02040502050405020303" pitchFamily="18" charset="0"/>
                        </a:rPr>
                        <a:t>9 - Birth Control - the cost of birth control should be paid for by the individual</a:t>
                      </a:r>
                      <a:endParaRPr sz="110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a:spcBef>
                          <a:spcPts val="0"/>
                        </a:spcBef>
                        <a:spcAft>
                          <a:spcPts val="0"/>
                        </a:spcAft>
                        <a:buNone/>
                      </a:pPr>
                      <a:r>
                        <a:rPr lang="en" sz="1100">
                          <a:latin typeface="Georgia" panose="02040502050405020303" pitchFamily="18" charset="0"/>
                        </a:rPr>
                        <a:t>10 - Abortion - Considered murder, and should be against the law</a:t>
                      </a:r>
                      <a:endParaRPr sz="110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rtl="0">
                        <a:spcBef>
                          <a:spcPts val="0"/>
                        </a:spcBef>
                        <a:spcAft>
                          <a:spcPts val="0"/>
                        </a:spcAft>
                        <a:buNone/>
                      </a:pPr>
                      <a:r>
                        <a:rPr lang="en" sz="1100">
                          <a:latin typeface="Georgia" panose="02040502050405020303" pitchFamily="18" charset="0"/>
                        </a:rPr>
                        <a:t>11 - Government should play a small role in solving society’s problems</a:t>
                      </a:r>
                      <a:endParaRPr sz="110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rtl="0">
                        <a:spcBef>
                          <a:spcPts val="0"/>
                        </a:spcBef>
                        <a:spcAft>
                          <a:spcPts val="0"/>
                        </a:spcAft>
                        <a:buNone/>
                      </a:pPr>
                      <a:r>
                        <a:rPr lang="en" sz="1100" dirty="0">
                          <a:latin typeface="Georgia" panose="02040502050405020303" pitchFamily="18" charset="0"/>
                        </a:rPr>
                        <a:t>12 - Immigration - Undocumented immigrants should not receive welfare benefits like food stamps, medicaid, and financial aid</a:t>
                      </a:r>
                      <a:endParaRPr sz="1100" dirty="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extLst>
                  <a:ext uri="{0D108BD9-81ED-4DB2-BD59-A6C34878D82A}">
                    <a16:rowId xmlns:a16="http://schemas.microsoft.com/office/drawing/2014/main" val="3578559497"/>
                  </a:ext>
                </a:extLst>
              </a:tr>
              <a:tr h="1508903">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rtl="0">
                        <a:spcBef>
                          <a:spcPts val="0"/>
                        </a:spcBef>
                        <a:spcAft>
                          <a:spcPts val="0"/>
                        </a:spcAft>
                        <a:buNone/>
                      </a:pPr>
                      <a:r>
                        <a:rPr lang="en" sz="1100">
                          <a:latin typeface="Georgia" panose="02040502050405020303" pitchFamily="18" charset="0"/>
                        </a:rPr>
                        <a:t>13 - Marijuana legalization - The US has enough problems with drugs and alcohol, we should not legalize another drug.</a:t>
                      </a:r>
                      <a:endParaRPr sz="110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rtl="0">
                        <a:spcBef>
                          <a:spcPts val="0"/>
                        </a:spcBef>
                        <a:spcAft>
                          <a:spcPts val="0"/>
                        </a:spcAft>
                        <a:buClr>
                          <a:schemeClr val="dk1"/>
                        </a:buClr>
                        <a:buSzPts val="1100"/>
                        <a:buFont typeface="Arial"/>
                        <a:buNone/>
                      </a:pPr>
                      <a:r>
                        <a:rPr lang="en" sz="1100">
                          <a:solidFill>
                            <a:schemeClr val="dk1"/>
                          </a:solidFill>
                          <a:latin typeface="Georgia" panose="02040502050405020303" pitchFamily="18" charset="0"/>
                        </a:rPr>
                        <a:t>14 -  Immigration - Undocumented immigrants should receive welfare benefits such as food stamps, medicaid, and financial aid</a:t>
                      </a:r>
                      <a:endParaRPr sz="110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rtl="0">
                        <a:spcBef>
                          <a:spcPts val="0"/>
                        </a:spcBef>
                        <a:spcAft>
                          <a:spcPts val="0"/>
                        </a:spcAft>
                        <a:buClr>
                          <a:schemeClr val="dk1"/>
                        </a:buClr>
                        <a:buSzPts val="1100"/>
                        <a:buFont typeface="Arial"/>
                        <a:buNone/>
                      </a:pPr>
                      <a:r>
                        <a:rPr lang="en" sz="1100">
                          <a:solidFill>
                            <a:schemeClr val="dk1"/>
                          </a:solidFill>
                          <a:latin typeface="Georgia" panose="02040502050405020303" pitchFamily="18" charset="0"/>
                        </a:rPr>
                        <a:t>15 - Birth Control - the cost of birth control should be covered by insurance</a:t>
                      </a:r>
                      <a:endParaRPr sz="110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tc>
                  <a:txBody>
                    <a:bodyPr/>
                    <a:lstStyle>
                      <a:lvl1pPr marR="0" algn="l" rtl="0">
                        <a:lnSpc>
                          <a:spcPct val="100000"/>
                        </a:lnSpc>
                        <a:spcBef>
                          <a:spcPts val="0"/>
                        </a:spcBef>
                        <a:spcAft>
                          <a:spcPts val="0"/>
                        </a:spcAft>
                        <a:buNone/>
                        <a:defRPr sz="1400" b="0" i="0" u="none" strike="noStrike" cap="none">
                          <a:solidFill>
                            <a:schemeClr val="tx1"/>
                          </a:solidFill>
                          <a:latin typeface="Arial"/>
                          <a:sym typeface="Arial"/>
                        </a:defRPr>
                      </a:lvl1pPr>
                      <a:lvl2pPr marR="0" algn="l" rtl="0">
                        <a:lnSpc>
                          <a:spcPct val="100000"/>
                        </a:lnSpc>
                        <a:spcBef>
                          <a:spcPts val="0"/>
                        </a:spcBef>
                        <a:spcAft>
                          <a:spcPts val="0"/>
                        </a:spcAft>
                        <a:buNone/>
                        <a:defRPr sz="1400" b="0" i="0" u="none" strike="noStrike" cap="none">
                          <a:solidFill>
                            <a:schemeClr val="tx1"/>
                          </a:solidFill>
                          <a:latin typeface="Arial"/>
                          <a:sym typeface="Arial"/>
                        </a:defRPr>
                      </a:lvl2pPr>
                      <a:lvl3pPr marR="0" algn="l" rtl="0">
                        <a:lnSpc>
                          <a:spcPct val="100000"/>
                        </a:lnSpc>
                        <a:spcBef>
                          <a:spcPts val="0"/>
                        </a:spcBef>
                        <a:spcAft>
                          <a:spcPts val="0"/>
                        </a:spcAft>
                        <a:buNone/>
                        <a:defRPr sz="1400" b="0" i="0" u="none" strike="noStrike" cap="none">
                          <a:solidFill>
                            <a:schemeClr val="tx1"/>
                          </a:solidFill>
                          <a:latin typeface="Arial"/>
                          <a:sym typeface="Arial"/>
                        </a:defRPr>
                      </a:lvl3pPr>
                      <a:lvl4pPr marR="0" algn="l" rtl="0">
                        <a:lnSpc>
                          <a:spcPct val="100000"/>
                        </a:lnSpc>
                        <a:spcBef>
                          <a:spcPts val="0"/>
                        </a:spcBef>
                        <a:spcAft>
                          <a:spcPts val="0"/>
                        </a:spcAft>
                        <a:buNone/>
                        <a:defRPr sz="1400" b="0" i="0" u="none" strike="noStrike" cap="none">
                          <a:solidFill>
                            <a:schemeClr val="tx1"/>
                          </a:solidFill>
                          <a:latin typeface="Arial"/>
                          <a:sym typeface="Arial"/>
                        </a:defRPr>
                      </a:lvl4pPr>
                      <a:lvl5pPr marR="0" algn="l" rtl="0">
                        <a:lnSpc>
                          <a:spcPct val="100000"/>
                        </a:lnSpc>
                        <a:spcBef>
                          <a:spcPts val="0"/>
                        </a:spcBef>
                        <a:spcAft>
                          <a:spcPts val="0"/>
                        </a:spcAft>
                        <a:buNone/>
                        <a:defRPr sz="1400" b="0" i="0" u="none" strike="noStrike" cap="none">
                          <a:solidFill>
                            <a:schemeClr val="tx1"/>
                          </a:solidFill>
                          <a:latin typeface="Arial"/>
                          <a:sym typeface="Arial"/>
                        </a:defRPr>
                      </a:lvl5pPr>
                      <a:lvl6pPr marR="0" algn="l" rtl="0">
                        <a:lnSpc>
                          <a:spcPct val="100000"/>
                        </a:lnSpc>
                        <a:spcBef>
                          <a:spcPts val="0"/>
                        </a:spcBef>
                        <a:spcAft>
                          <a:spcPts val="0"/>
                        </a:spcAft>
                        <a:buNone/>
                        <a:defRPr sz="1400" b="0" i="0" u="none" strike="noStrike" cap="none">
                          <a:solidFill>
                            <a:schemeClr val="tx1"/>
                          </a:solidFill>
                          <a:latin typeface="Arial"/>
                          <a:sym typeface="Arial"/>
                        </a:defRPr>
                      </a:lvl6pPr>
                      <a:lvl7pPr marR="0" algn="l" rtl="0">
                        <a:lnSpc>
                          <a:spcPct val="100000"/>
                        </a:lnSpc>
                        <a:spcBef>
                          <a:spcPts val="0"/>
                        </a:spcBef>
                        <a:spcAft>
                          <a:spcPts val="0"/>
                        </a:spcAft>
                        <a:buNone/>
                        <a:defRPr sz="1400" b="0" i="0" u="none" strike="noStrike" cap="none">
                          <a:solidFill>
                            <a:schemeClr val="tx1"/>
                          </a:solidFill>
                          <a:latin typeface="Arial"/>
                          <a:sym typeface="Arial"/>
                        </a:defRPr>
                      </a:lvl7pPr>
                      <a:lvl8pPr marR="0" algn="l" rtl="0">
                        <a:lnSpc>
                          <a:spcPct val="100000"/>
                        </a:lnSpc>
                        <a:spcBef>
                          <a:spcPts val="0"/>
                        </a:spcBef>
                        <a:spcAft>
                          <a:spcPts val="0"/>
                        </a:spcAft>
                        <a:buNone/>
                        <a:defRPr sz="1400" b="0" i="0" u="none" strike="noStrike" cap="none">
                          <a:solidFill>
                            <a:schemeClr val="tx1"/>
                          </a:solidFill>
                          <a:latin typeface="Arial"/>
                          <a:sym typeface="Arial"/>
                        </a:defRPr>
                      </a:lvl8pPr>
                      <a:lvl9pPr marR="0" algn="l" rtl="0">
                        <a:lnSpc>
                          <a:spcPct val="100000"/>
                        </a:lnSpc>
                        <a:spcBef>
                          <a:spcPts val="0"/>
                        </a:spcBef>
                        <a:spcAft>
                          <a:spcPts val="0"/>
                        </a:spcAft>
                        <a:buNone/>
                        <a:defRPr sz="1400" b="0" i="0" u="none" strike="noStrike" cap="none">
                          <a:solidFill>
                            <a:schemeClr val="tx1"/>
                          </a:solidFill>
                          <a:latin typeface="Arial"/>
                          <a:sym typeface="Arial"/>
                        </a:defRPr>
                      </a:lvl9pPr>
                    </a:lstStyle>
                    <a:p>
                      <a:pPr marL="0" lvl="0" indent="0" rtl="0">
                        <a:spcBef>
                          <a:spcPts val="0"/>
                        </a:spcBef>
                        <a:spcAft>
                          <a:spcPts val="0"/>
                        </a:spcAft>
                        <a:buNone/>
                      </a:pPr>
                      <a:r>
                        <a:rPr lang="en" sz="1100" dirty="0">
                          <a:latin typeface="Georgia" panose="02040502050405020303" pitchFamily="18" charset="0"/>
                        </a:rPr>
                        <a:t>16 - Same-Sex Marriage - Marriage is between two people who love each other, regardless of sex. </a:t>
                      </a:r>
                      <a:endParaRPr sz="1100" dirty="0">
                        <a:latin typeface="Georgia" panose="02040502050405020303" pitchFamily="18" charset="0"/>
                      </a:endParaRPr>
                    </a:p>
                  </a:txBody>
                  <a:tcPr marL="80669" marR="80669" marT="80669" marB="80669">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EFEFEF"/>
                    </a:solidFill>
                  </a:tcPr>
                </a:tc>
                <a:extLst>
                  <a:ext uri="{0D108BD9-81ED-4DB2-BD59-A6C34878D82A}">
                    <a16:rowId xmlns:a16="http://schemas.microsoft.com/office/drawing/2014/main" val="2269745891"/>
                  </a:ext>
                </a:extLst>
              </a:tr>
            </a:tbl>
          </a:graphicData>
        </a:graphic>
      </p:graphicFrame>
      <p:pic>
        <p:nvPicPr>
          <p:cNvPr id="10" name="Picture 9"/>
          <p:cNvPicPr>
            <a:picLocks noChangeAspect="1"/>
          </p:cNvPicPr>
          <p:nvPr/>
        </p:nvPicPr>
        <p:blipFill>
          <a:blip r:embed="rId3"/>
          <a:stretch>
            <a:fillRect/>
          </a:stretch>
        </p:blipFill>
        <p:spPr>
          <a:xfrm>
            <a:off x="1687436" y="1579095"/>
            <a:ext cx="3522162" cy="1361451"/>
          </a:xfrm>
          <a:prstGeom prst="rect">
            <a:avLst/>
          </a:prstGeom>
        </p:spPr>
      </p:pic>
      <p:sp>
        <p:nvSpPr>
          <p:cNvPr id="12" name="TextBox 11"/>
          <p:cNvSpPr txBox="1"/>
          <p:nvPr/>
        </p:nvSpPr>
        <p:spPr>
          <a:xfrm rot="19731929">
            <a:off x="323257" y="2101561"/>
            <a:ext cx="1473480" cy="400110"/>
          </a:xfrm>
          <a:prstGeom prst="rect">
            <a:avLst/>
          </a:prstGeom>
          <a:noFill/>
        </p:spPr>
        <p:txBody>
          <a:bodyPr wrap="none" rtlCol="0">
            <a:spAutoFit/>
          </a:bodyPr>
          <a:lstStyle/>
          <a:p>
            <a:r>
              <a:rPr lang="en-US" sz="2000" dirty="0">
                <a:latin typeface="Georgia" panose="02040502050405020303" pitchFamily="18" charset="0"/>
              </a:rPr>
              <a:t>Republican</a:t>
            </a:r>
            <a:endParaRPr lang="en-US" dirty="0">
              <a:latin typeface="Georgia" panose="02040502050405020303" pitchFamily="18" charset="0"/>
            </a:endParaRPr>
          </a:p>
        </p:txBody>
      </p:sp>
      <p:sp>
        <p:nvSpPr>
          <p:cNvPr id="13" name="TextBox 12"/>
          <p:cNvSpPr txBox="1"/>
          <p:nvPr/>
        </p:nvSpPr>
        <p:spPr>
          <a:xfrm rot="1391347">
            <a:off x="5236324" y="2101560"/>
            <a:ext cx="1305165" cy="400110"/>
          </a:xfrm>
          <a:prstGeom prst="rect">
            <a:avLst/>
          </a:prstGeom>
          <a:noFill/>
        </p:spPr>
        <p:txBody>
          <a:bodyPr wrap="none" rtlCol="0">
            <a:spAutoFit/>
          </a:bodyPr>
          <a:lstStyle/>
          <a:p>
            <a:r>
              <a:rPr lang="en-US" sz="2000" dirty="0">
                <a:latin typeface="Georgia" panose="02040502050405020303" pitchFamily="18" charset="0"/>
              </a:rPr>
              <a:t>Democrat</a:t>
            </a:r>
          </a:p>
        </p:txBody>
      </p:sp>
    </p:spTree>
    <p:extLst>
      <p:ext uri="{BB962C8B-B14F-4D97-AF65-F5344CB8AC3E}">
        <p14:creationId xmlns:p14="http://schemas.microsoft.com/office/powerpoint/2010/main" val="190800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881" y="383717"/>
            <a:ext cx="5945879" cy="477708"/>
          </a:xfrm>
          <a:prstGeom prst="rect">
            <a:avLst/>
          </a:prstGeom>
        </p:spPr>
      </p:pic>
      <p:pic>
        <p:nvPicPr>
          <p:cNvPr id="5" name="Picture 4"/>
          <p:cNvPicPr>
            <a:picLocks noChangeAspect="1"/>
          </p:cNvPicPr>
          <p:nvPr/>
        </p:nvPicPr>
        <p:blipFill>
          <a:blip r:embed="rId3"/>
          <a:stretch>
            <a:fillRect/>
          </a:stretch>
        </p:blipFill>
        <p:spPr>
          <a:xfrm>
            <a:off x="290607" y="861425"/>
            <a:ext cx="6189153" cy="669872"/>
          </a:xfrm>
          <a:prstGeom prst="rect">
            <a:avLst/>
          </a:prstGeom>
        </p:spPr>
      </p:pic>
      <p:pic>
        <p:nvPicPr>
          <p:cNvPr id="6" name="Picture 5"/>
          <p:cNvPicPr>
            <a:picLocks noChangeAspect="1"/>
          </p:cNvPicPr>
          <p:nvPr/>
        </p:nvPicPr>
        <p:blipFill>
          <a:blip r:embed="rId4"/>
          <a:stretch>
            <a:fillRect/>
          </a:stretch>
        </p:blipFill>
        <p:spPr>
          <a:xfrm>
            <a:off x="533880" y="1567194"/>
            <a:ext cx="5945879" cy="49292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622704160"/>
              </p:ext>
            </p:extLst>
          </p:nvPr>
        </p:nvGraphicFramePr>
        <p:xfrm>
          <a:off x="427670" y="2201169"/>
          <a:ext cx="5915025" cy="210312"/>
        </p:xfrm>
        <a:graphic>
          <a:graphicData uri="http://schemas.openxmlformats.org/drawingml/2006/table">
            <a:tbl>
              <a:tblPr firstRow="1" firstCol="1" bandRow="1"/>
              <a:tblGrid>
                <a:gridCol w="985627">
                  <a:extLst>
                    <a:ext uri="{9D8B030D-6E8A-4147-A177-3AD203B41FA5}">
                      <a16:colId xmlns:a16="http://schemas.microsoft.com/office/drawing/2014/main" val="2739770369"/>
                    </a:ext>
                  </a:extLst>
                </a:gridCol>
                <a:gridCol w="985627">
                  <a:extLst>
                    <a:ext uri="{9D8B030D-6E8A-4147-A177-3AD203B41FA5}">
                      <a16:colId xmlns:a16="http://schemas.microsoft.com/office/drawing/2014/main" val="2966926284"/>
                    </a:ext>
                  </a:extLst>
                </a:gridCol>
                <a:gridCol w="1157067">
                  <a:extLst>
                    <a:ext uri="{9D8B030D-6E8A-4147-A177-3AD203B41FA5}">
                      <a16:colId xmlns:a16="http://schemas.microsoft.com/office/drawing/2014/main" val="3573347859"/>
                    </a:ext>
                  </a:extLst>
                </a:gridCol>
                <a:gridCol w="814186">
                  <a:extLst>
                    <a:ext uri="{9D8B030D-6E8A-4147-A177-3AD203B41FA5}">
                      <a16:colId xmlns:a16="http://schemas.microsoft.com/office/drawing/2014/main" val="3546040295"/>
                    </a:ext>
                  </a:extLst>
                </a:gridCol>
                <a:gridCol w="986259">
                  <a:extLst>
                    <a:ext uri="{9D8B030D-6E8A-4147-A177-3AD203B41FA5}">
                      <a16:colId xmlns:a16="http://schemas.microsoft.com/office/drawing/2014/main" val="2665885555"/>
                    </a:ext>
                  </a:extLst>
                </a:gridCol>
                <a:gridCol w="986259">
                  <a:extLst>
                    <a:ext uri="{9D8B030D-6E8A-4147-A177-3AD203B41FA5}">
                      <a16:colId xmlns:a16="http://schemas.microsoft.com/office/drawing/2014/main" val="1942627257"/>
                    </a:ext>
                  </a:extLst>
                </a:gridCol>
              </a:tblGrid>
              <a:tr h="209525">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suffrage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interest group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electoral college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platform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Baskerville Old Face" panose="02020602080505020303" pitchFamily="18" charset="0"/>
                          <a:ea typeface="Calibri" panose="020F0502020204030204" pitchFamily="34" charset="0"/>
                          <a:cs typeface="Times New Roman" panose="02020603050405020304" pitchFamily="18" charset="0"/>
                        </a:rPr>
                        <a:t>lobbying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Baskerville Old Face" panose="02020602080505020303" pitchFamily="18" charset="0"/>
                          <a:ea typeface="Calibri" panose="020F0502020204030204" pitchFamily="34" charset="0"/>
                          <a:cs typeface="Times New Roman" panose="02020603050405020304" pitchFamily="18" charset="0"/>
                        </a:rPr>
                        <a:t>PAC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140007"/>
                  </a:ext>
                </a:extLst>
              </a:tr>
            </a:tbl>
          </a:graphicData>
        </a:graphic>
      </p:graphicFrame>
      <p:pic>
        <p:nvPicPr>
          <p:cNvPr id="8" name="Picture 7"/>
          <p:cNvPicPr>
            <a:picLocks noChangeAspect="1"/>
          </p:cNvPicPr>
          <p:nvPr/>
        </p:nvPicPr>
        <p:blipFill>
          <a:blip r:embed="rId5"/>
          <a:stretch>
            <a:fillRect/>
          </a:stretch>
        </p:blipFill>
        <p:spPr>
          <a:xfrm>
            <a:off x="533880" y="2588934"/>
            <a:ext cx="5945879" cy="6316697"/>
          </a:xfrm>
          <a:prstGeom prst="rect">
            <a:avLst/>
          </a:prstGeom>
        </p:spPr>
      </p:pic>
    </p:spTree>
    <p:extLst>
      <p:ext uri="{BB962C8B-B14F-4D97-AF65-F5344CB8AC3E}">
        <p14:creationId xmlns:p14="http://schemas.microsoft.com/office/powerpoint/2010/main" val="40526057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A023F08B862D4BA183F400BCDCAD2B" ma:contentTypeVersion="4" ma:contentTypeDescription="Create a new document." ma:contentTypeScope="" ma:versionID="4fafab5c118da2b9dbd5b0c1d4bde96e">
  <xsd:schema xmlns:xsd="http://www.w3.org/2001/XMLSchema" xmlns:xs="http://www.w3.org/2001/XMLSchema" xmlns:p="http://schemas.microsoft.com/office/2006/metadata/properties" xmlns:ns2="60d19c23-6866-456c-9119-fd297c8160f1" xmlns:ns3="5e5f1a22-57e7-4712-a9d6-cd8f277af904" targetNamespace="http://schemas.microsoft.com/office/2006/metadata/properties" ma:root="true" ma:fieldsID="b3145933dbd09a3f65f2a9ba45b28008" ns2:_="" ns3:_="">
    <xsd:import namespace="60d19c23-6866-456c-9119-fd297c8160f1"/>
    <xsd:import namespace="5e5f1a22-57e7-4712-a9d6-cd8f277af90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19c23-6866-456c-9119-fd297c8160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5f1a22-57e7-4712-a9d6-cd8f277af90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6AA241-92E0-4BC1-AD43-FFBEE45B68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19c23-6866-456c-9119-fd297c8160f1"/>
    <ds:schemaRef ds:uri="5e5f1a22-57e7-4712-a9d6-cd8f277af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545F8C-B57C-4F02-BF2A-896214A2885F}">
  <ds:schemaRefs>
    <ds:schemaRef ds:uri="60d19c23-6866-456c-9119-fd297c8160f1"/>
    <ds:schemaRef ds:uri="http://schemas.microsoft.com/office/2006/metadata/properties"/>
    <ds:schemaRef ds:uri="5e5f1a22-57e7-4712-a9d6-cd8f277af904"/>
    <ds:schemaRef ds:uri="http://purl.org/dc/elements/1.1/"/>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329772C0-7AC0-44A4-BA16-214F70D539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975</TotalTime>
  <Words>1025</Words>
  <Application>Microsoft Office PowerPoint</Application>
  <PresentationFormat>On-screen Show (4:3)</PresentationFormat>
  <Paragraphs>108</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Georgia</vt:lpstr>
      <vt:lpstr>Baskerville Old Face</vt:lpstr>
      <vt:lpstr>Calibri</vt:lpstr>
      <vt:lpstr>Times New Roman</vt:lpstr>
      <vt:lpstr>Impact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93</cp:revision>
  <cp:lastPrinted>2018-07-26T21:50:52Z</cp:lastPrinted>
  <dcterms:modified xsi:type="dcterms:W3CDTF">2019-10-23T13:43:37Z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0x01010028A023F08B862D4BA183F400BCDCAD2B</vt:lpwstr>
  </property>
  <property fmtid="{D5CDD505-2E9C-101B-9397-08002B2CF9AE}" pid="3" name="MSIP_Label_92009867-feb4-47c8-ae14-c70bcedd7c6e_Enabled">
    <vt:lpwstr>True</vt:lpwstr>
  </property>
  <property fmtid="{D5CDD505-2E9C-101B-9397-08002B2CF9AE}" pid="4" name="MSIP_Label_92009867-feb4-47c8-ae14-c70bcedd7c6e_SiteId">
    <vt:lpwstr>eba5623b-50fe-4e37-bd38-84cca5305de7</vt:lpwstr>
  </property>
  <property fmtid="{D5CDD505-2E9C-101B-9397-08002B2CF9AE}" pid="5" name="MSIP_Label_92009867-feb4-47c8-ae14-c70bcedd7c6e_Ref">
    <vt:lpwstr>https://api.informationprotection.azure.com/api/eba5623b-50fe-4e37-bd38-84cca5305de7</vt:lpwstr>
  </property>
  <property fmtid="{D5CDD505-2E9C-101B-9397-08002B2CF9AE}" pid="6" name="MSIP_Label_92009867-feb4-47c8-ae14-c70bcedd7c6e_SetBy">
    <vt:lpwstr>amy.shafer@dmschools.org</vt:lpwstr>
  </property>
  <property fmtid="{D5CDD505-2E9C-101B-9397-08002B2CF9AE}" pid="7" name="MSIP_Label_92009867-feb4-47c8-ae14-c70bcedd7c6e_SetDate">
    <vt:lpwstr>2018-07-26T16:54:38.5898137-05:00</vt:lpwstr>
  </property>
  <property fmtid="{D5CDD505-2E9C-101B-9397-08002B2CF9AE}" pid="8" name="MSIP_Label_92009867-feb4-47c8-ae14-c70bcedd7c6e_Name">
    <vt:lpwstr>Personal</vt:lpwstr>
  </property>
  <property fmtid="{D5CDD505-2E9C-101B-9397-08002B2CF9AE}" pid="9" name="MSIP_Label_92009867-feb4-47c8-ae14-c70bcedd7c6e_Application">
    <vt:lpwstr>Microsoft Azure Information Protection</vt:lpwstr>
  </property>
  <property fmtid="{D5CDD505-2E9C-101B-9397-08002B2CF9AE}" pid="10" name="MSIP_Label_92009867-feb4-47c8-ae14-c70bcedd7c6e_Extended_MSFT_Method">
    <vt:lpwstr>Manual</vt:lpwstr>
  </property>
  <property fmtid="{D5CDD505-2E9C-101B-9397-08002B2CF9AE}" pid="11" name="Sensitivity">
    <vt:lpwstr>Personal</vt:lpwstr>
  </property>
</Properties>
</file>