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6858000" cy="9144000" type="screen4x3"/>
  <p:notesSz cx="7102475" cy="9388475"/>
  <p:embeddedFontLst>
    <p:embeddedFont>
      <p:font typeface="Bell MT" panose="02020503060305020303" pitchFamily="18" charset="0"/>
      <p:regular r:id="rId10"/>
      <p:bold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Impact" panose="020B0806030902050204" pitchFamily="3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CC"/>
    <a:srgbClr val="A9DAE5"/>
    <a:srgbClr val="FFCC00"/>
    <a:srgbClr val="CCFFFF"/>
    <a:srgbClr val="D07EC0"/>
    <a:srgbClr val="F2F094"/>
    <a:srgbClr val="CC0099"/>
    <a:srgbClr val="C35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B0263B-4E65-4139-90A3-B870144C9026}">
  <a:tblStyle styleId="{02B0263B-4E65-4139-90A3-B870144C902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9EFF7"/>
          </a:solidFill>
        </a:fill>
      </a:tcStyle>
    </a:wholeTbl>
    <a:band1H>
      <a:tcStyle>
        <a:tcBdr/>
        <a:fill>
          <a:solidFill>
            <a:srgbClr val="D0DEEF"/>
          </a:solidFill>
        </a:fill>
      </a:tcStyle>
    </a:band1H>
    <a:band1V>
      <a:tcStyle>
        <a:tcBdr/>
        <a:fill>
          <a:solidFill>
            <a:srgbClr val="D0DEEF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0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232025" y="704850"/>
            <a:ext cx="2640013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79" cy="4224814"/>
          </a:xfrm>
          <a:prstGeom prst="rect">
            <a:avLst/>
          </a:prstGeom>
          <a:noFill/>
          <a:ln>
            <a:noFill/>
          </a:ln>
        </p:spPr>
        <p:txBody>
          <a:bodyPr lIns="94213" tIns="94213" rIns="94213" bIns="94213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79" cy="4224814"/>
          </a:xfrm>
          <a:prstGeom prst="rect">
            <a:avLst/>
          </a:prstGeom>
          <a:noFill/>
          <a:ln>
            <a:noFill/>
          </a:ln>
        </p:spPr>
        <p:txBody>
          <a:bodyPr lIns="94213" tIns="94213" rIns="94213" bIns="94213" anchor="ctr" anchorCtr="0">
            <a:noAutofit/>
          </a:bodyPr>
          <a:lstStyle/>
          <a:p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2232025" y="704850"/>
            <a:ext cx="2640013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2232025" y="704850"/>
            <a:ext cx="2640013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lIns="94213" tIns="94213" rIns="94213" bIns="9421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3509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2232025" y="704850"/>
            <a:ext cx="2640013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lIns="94213" tIns="94213" rIns="94213" bIns="9421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679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2232025" y="704850"/>
            <a:ext cx="2640013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lIns="94213" tIns="94213" rIns="94213" bIns="9421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575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14350" y="1496483"/>
            <a:ext cx="5829299" cy="31834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857250" y="4802717"/>
            <a:ext cx="5143499" cy="22076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71487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271713" y="8475135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4843462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71487" y="486835"/>
            <a:ext cx="5915025" cy="17674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71487" y="2434166"/>
            <a:ext cx="2914649" cy="5801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3471862" y="2434166"/>
            <a:ext cx="2914649" cy="5801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71487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2271713" y="8475135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4843462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72381" y="486835"/>
            <a:ext cx="5915025" cy="17674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72381" y="2241550"/>
            <a:ext cx="2901255" cy="10985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72381" y="3340100"/>
            <a:ext cx="2901255" cy="4912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3471862" y="2241550"/>
            <a:ext cx="2915542" cy="10985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3471862" y="3340100"/>
            <a:ext cx="2915542" cy="4912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71487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2271713" y="8475135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4843462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71487" y="486835"/>
            <a:ext cx="5915025" cy="17674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71487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2271713" y="8475135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4843462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4" cy="213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2915542" y="1316569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190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381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72381" y="2743200"/>
            <a:ext cx="2211884" cy="50821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71487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2271713" y="8475135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4843462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4" cy="213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2915542" y="1316569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72381" y="2743200"/>
            <a:ext cx="2211884" cy="50821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71487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2271713" y="8475135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4843462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71487" y="486835"/>
            <a:ext cx="5915025" cy="17674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528108" y="2377546"/>
            <a:ext cx="5801784" cy="59150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71487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2271713" y="8475135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4843462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1772576" y="3622014"/>
            <a:ext cx="7749117" cy="1478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-1227798" y="2186120"/>
            <a:ext cx="7749117" cy="43505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71487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271713" y="8475135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843462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487" y="486835"/>
            <a:ext cx="5915025" cy="17674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487" y="2434166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71487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2271713" y="8475135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4843462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landmarkcases.org/en/Landmark/Cases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448025" y="403205"/>
            <a:ext cx="6108418" cy="4777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29669" y="4227919"/>
            <a:ext cx="1974620" cy="463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32" y="228085"/>
            <a:ext cx="5944872" cy="478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7" y="609020"/>
            <a:ext cx="6196945" cy="651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915" y="1335469"/>
            <a:ext cx="5944872" cy="565543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221287"/>
              </p:ext>
            </p:extLst>
          </p:nvPr>
        </p:nvGraphicFramePr>
        <p:xfrm>
          <a:off x="388838" y="1873100"/>
          <a:ext cx="5915026" cy="178716"/>
        </p:xfrm>
        <a:graphic>
          <a:graphicData uri="http://schemas.openxmlformats.org/drawingml/2006/table">
            <a:tbl>
              <a:tblPr firstRow="1" firstCol="1" bandRow="1"/>
              <a:tblGrid>
                <a:gridCol w="1478440">
                  <a:extLst>
                    <a:ext uri="{9D8B030D-6E8A-4147-A177-3AD203B41FA5}">
                      <a16:colId xmlns:a16="http://schemas.microsoft.com/office/drawing/2014/main" val="791949344"/>
                    </a:ext>
                  </a:extLst>
                </a:gridCol>
                <a:gridCol w="1478440">
                  <a:extLst>
                    <a:ext uri="{9D8B030D-6E8A-4147-A177-3AD203B41FA5}">
                      <a16:colId xmlns:a16="http://schemas.microsoft.com/office/drawing/2014/main" val="2533155033"/>
                    </a:ext>
                  </a:extLst>
                </a:gridCol>
                <a:gridCol w="1479073">
                  <a:extLst>
                    <a:ext uri="{9D8B030D-6E8A-4147-A177-3AD203B41FA5}">
                      <a16:colId xmlns:a16="http://schemas.microsoft.com/office/drawing/2014/main" val="3179905542"/>
                    </a:ext>
                  </a:extLst>
                </a:gridCol>
                <a:gridCol w="1479073">
                  <a:extLst>
                    <a:ext uri="{9D8B030D-6E8A-4147-A177-3AD203B41FA5}">
                      <a16:colId xmlns:a16="http://schemas.microsoft.com/office/drawing/2014/main" val="2603335014"/>
                    </a:ext>
                  </a:extLst>
                </a:gridCol>
              </a:tblGrid>
              <a:tr h="1787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plaintiff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23" marR="68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defendant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23" marR="68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civil law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23" marR="68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criminal law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23" marR="68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092025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656131"/>
              </p:ext>
            </p:extLst>
          </p:nvPr>
        </p:nvGraphicFramePr>
        <p:xfrm>
          <a:off x="373915" y="3407415"/>
          <a:ext cx="5915026" cy="178716"/>
        </p:xfrm>
        <a:graphic>
          <a:graphicData uri="http://schemas.openxmlformats.org/drawingml/2006/table">
            <a:tbl>
              <a:tblPr firstRow="1" firstCol="1" bandRow="1"/>
              <a:tblGrid>
                <a:gridCol w="1478440">
                  <a:extLst>
                    <a:ext uri="{9D8B030D-6E8A-4147-A177-3AD203B41FA5}">
                      <a16:colId xmlns:a16="http://schemas.microsoft.com/office/drawing/2014/main" val="2804551794"/>
                    </a:ext>
                  </a:extLst>
                </a:gridCol>
                <a:gridCol w="1478440">
                  <a:extLst>
                    <a:ext uri="{9D8B030D-6E8A-4147-A177-3AD203B41FA5}">
                      <a16:colId xmlns:a16="http://schemas.microsoft.com/office/drawing/2014/main" val="516922229"/>
                    </a:ext>
                  </a:extLst>
                </a:gridCol>
                <a:gridCol w="1479073">
                  <a:extLst>
                    <a:ext uri="{9D8B030D-6E8A-4147-A177-3AD203B41FA5}">
                      <a16:colId xmlns:a16="http://schemas.microsoft.com/office/drawing/2014/main" val="344325026"/>
                    </a:ext>
                  </a:extLst>
                </a:gridCol>
                <a:gridCol w="1479073">
                  <a:extLst>
                    <a:ext uri="{9D8B030D-6E8A-4147-A177-3AD203B41FA5}">
                      <a16:colId xmlns:a16="http://schemas.microsoft.com/office/drawing/2014/main" val="3405259221"/>
                    </a:ext>
                  </a:extLst>
                </a:gridCol>
              </a:tblGrid>
              <a:tr h="1787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prosecution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23" marR="68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judicial activism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23" marR="68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plea bargain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23" marR="68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precedent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23" marR="68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048387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1" y="3684839"/>
            <a:ext cx="5944872" cy="14466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025" y="2097979"/>
            <a:ext cx="5945879" cy="14133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024" y="5304985"/>
            <a:ext cx="5945879" cy="36969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383569" y="221410"/>
            <a:ext cx="61299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Civil Law v. Criminal Law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174713" y="566000"/>
            <a:ext cx="6547612" cy="86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200" b="1" dirty="0"/>
              <a:t>Directions</a:t>
            </a:r>
            <a:r>
              <a:rPr lang="en-US" sz="1200" dirty="0"/>
              <a:t>: Explain how civil law is different from criminal law. Provide examples of each type.</a:t>
            </a:r>
          </a:p>
        </p:txBody>
      </p:sp>
      <p:sp>
        <p:nvSpPr>
          <p:cNvPr id="23" name="Shape 182"/>
          <p:cNvSpPr txBox="1"/>
          <p:nvPr/>
        </p:nvSpPr>
        <p:spPr>
          <a:xfrm>
            <a:off x="174713" y="5992236"/>
            <a:ext cx="6547612" cy="2782111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Child Custody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One party suing another party for damages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Assault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An individual being charged with a crime by society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Murder</a:t>
            </a:r>
          </a:p>
          <a:p>
            <a:pPr lvl="0" algn="ctr">
              <a:lnSpc>
                <a:spcPct val="150000"/>
              </a:lnSpc>
            </a:pPr>
            <a:r>
              <a:rPr lang="en-US" dirty="0"/>
              <a:t>Divorce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Often represented by a public defender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DUI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224487"/>
              </p:ext>
            </p:extLst>
          </p:nvPr>
        </p:nvGraphicFramePr>
        <p:xfrm>
          <a:off x="174713" y="1430298"/>
          <a:ext cx="6547612" cy="438684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73806">
                  <a:extLst>
                    <a:ext uri="{9D8B030D-6E8A-4147-A177-3AD203B41FA5}">
                      <a16:colId xmlns:a16="http://schemas.microsoft.com/office/drawing/2014/main" val="1215522392"/>
                    </a:ext>
                  </a:extLst>
                </a:gridCol>
                <a:gridCol w="3273806">
                  <a:extLst>
                    <a:ext uri="{9D8B030D-6E8A-4147-A177-3AD203B41FA5}">
                      <a16:colId xmlns:a16="http://schemas.microsoft.com/office/drawing/2014/main" val="2874659878"/>
                    </a:ext>
                  </a:extLst>
                </a:gridCol>
              </a:tblGrid>
              <a:tr h="6371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Bell MT" panose="02020503060305020303" pitchFamily="18" charset="0"/>
                        </a:rPr>
                        <a:t>Civil Law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Bell MT" panose="02020503060305020303" pitchFamily="18" charset="0"/>
                        </a:rPr>
                        <a:t>Criminal Law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662918"/>
                  </a:ext>
                </a:extLst>
              </a:tr>
              <a:tr h="374972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121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481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383569" y="221410"/>
            <a:ext cx="61299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Original v. Appellate Jurisdiction 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174713" y="566000"/>
            <a:ext cx="6547612" cy="86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200" b="1" dirty="0"/>
              <a:t>Directions</a:t>
            </a:r>
            <a:r>
              <a:rPr lang="en-US" sz="1200" dirty="0"/>
              <a:t>: Describe differences between original and appellate jurisdiction.</a:t>
            </a:r>
          </a:p>
        </p:txBody>
      </p:sp>
      <p:sp>
        <p:nvSpPr>
          <p:cNvPr id="23" name="Shape 182"/>
          <p:cNvSpPr txBox="1"/>
          <p:nvPr/>
        </p:nvSpPr>
        <p:spPr>
          <a:xfrm>
            <a:off x="174713" y="6595352"/>
            <a:ext cx="6547612" cy="2120632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The authority of the court to hear a case first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The authority to overturn the decision of a lower court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Judge and jury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Panel of judges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Attempts to reach a verdict of guilty or not guilty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Trying to determine if the rights of the individual were violated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633452"/>
              </p:ext>
            </p:extLst>
          </p:nvPr>
        </p:nvGraphicFramePr>
        <p:xfrm>
          <a:off x="174713" y="1430297"/>
          <a:ext cx="6547612" cy="495104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73806">
                  <a:extLst>
                    <a:ext uri="{9D8B030D-6E8A-4147-A177-3AD203B41FA5}">
                      <a16:colId xmlns:a16="http://schemas.microsoft.com/office/drawing/2014/main" val="1215522392"/>
                    </a:ext>
                  </a:extLst>
                </a:gridCol>
                <a:gridCol w="3273806">
                  <a:extLst>
                    <a:ext uri="{9D8B030D-6E8A-4147-A177-3AD203B41FA5}">
                      <a16:colId xmlns:a16="http://schemas.microsoft.com/office/drawing/2014/main" val="2874659878"/>
                    </a:ext>
                  </a:extLst>
                </a:gridCol>
              </a:tblGrid>
              <a:tr h="7393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Bell MT" panose="02020503060305020303" pitchFamily="18" charset="0"/>
                        </a:rPr>
                        <a:t>Original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Bell MT" panose="02020503060305020303" pitchFamily="18" charset="0"/>
                        </a:rPr>
                        <a:t>Appellate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662918"/>
                  </a:ext>
                </a:extLst>
              </a:tr>
              <a:tr h="421165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121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80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383569" y="221410"/>
            <a:ext cx="61299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SCOTUS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131195" y="744610"/>
            <a:ext cx="6561436" cy="86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200" b="1" dirty="0"/>
              <a:t>Directions</a:t>
            </a:r>
            <a:r>
              <a:rPr lang="en-US" sz="1200" dirty="0"/>
              <a:t>: </a:t>
            </a:r>
            <a:r>
              <a:rPr lang="en-US" sz="1100" dirty="0"/>
              <a:t>The role of the Supreme Court is to interpret the constitutionality of legal actions by Congress, the President, or the states. Describe each landmark court case and define their </a:t>
            </a:r>
            <a:r>
              <a:rPr lang="en-US" sz="1100" dirty="0" err="1"/>
              <a:t>significance.</a:t>
            </a:r>
            <a:r>
              <a:rPr lang="en-US" sz="1100" dirty="0" err="1">
                <a:hlinkClick r:id="rId3"/>
              </a:rPr>
              <a:t>http</a:t>
            </a:r>
            <a:r>
              <a:rPr lang="en-US" sz="1100" dirty="0">
                <a:hlinkClick r:id="rId3"/>
              </a:rPr>
              <a:t>://landmarkcases.org/</a:t>
            </a:r>
            <a:r>
              <a:rPr lang="en-US" sz="1100" dirty="0" err="1">
                <a:hlinkClick r:id="rId3"/>
              </a:rPr>
              <a:t>en</a:t>
            </a:r>
            <a:r>
              <a:rPr lang="en-US" sz="1100" dirty="0">
                <a:hlinkClick r:id="rId3"/>
              </a:rPr>
              <a:t>/Landmark/Cases</a:t>
            </a:r>
            <a:endParaRPr lang="en-US" sz="11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057766"/>
              </p:ext>
            </p:extLst>
          </p:nvPr>
        </p:nvGraphicFramePr>
        <p:xfrm>
          <a:off x="383568" y="1750977"/>
          <a:ext cx="5958866" cy="6891076"/>
        </p:xfrm>
        <a:graphic>
          <a:graphicData uri="http://schemas.openxmlformats.org/drawingml/2006/table">
            <a:tbl>
              <a:tblPr firstRow="1" bandRow="1">
                <a:tableStyleId>{02B0263B-4E65-4139-90A3-B870144C9026}</a:tableStyleId>
              </a:tblPr>
              <a:tblGrid>
                <a:gridCol w="2979433">
                  <a:extLst>
                    <a:ext uri="{9D8B030D-6E8A-4147-A177-3AD203B41FA5}">
                      <a16:colId xmlns:a16="http://schemas.microsoft.com/office/drawing/2014/main" val="2581319590"/>
                    </a:ext>
                  </a:extLst>
                </a:gridCol>
                <a:gridCol w="2979433">
                  <a:extLst>
                    <a:ext uri="{9D8B030D-6E8A-4147-A177-3AD203B41FA5}">
                      <a16:colId xmlns:a16="http://schemas.microsoft.com/office/drawing/2014/main" val="411394797"/>
                    </a:ext>
                  </a:extLst>
                </a:gridCol>
              </a:tblGrid>
              <a:tr h="1334635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Miranda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v. Arizona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293519"/>
                  </a:ext>
                </a:extLst>
              </a:tr>
              <a:tr h="13502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Plessy v. Ferguson</a:t>
                      </a:r>
                    </a:p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9DA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312177"/>
                  </a:ext>
                </a:extLst>
              </a:tr>
              <a:tr h="153697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Brown v. Board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Education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243861"/>
                  </a:ext>
                </a:extLst>
              </a:tr>
              <a:tr h="1334635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Dred Scott v. Sanford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820772"/>
                  </a:ext>
                </a:extLst>
              </a:tr>
              <a:tr h="1334635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Roe v. Wade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98118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9399" b="9775"/>
          <a:stretch/>
        </p:blipFill>
        <p:spPr>
          <a:xfrm>
            <a:off x="3330594" y="1684592"/>
            <a:ext cx="3011840" cy="17040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0594" y="4352125"/>
            <a:ext cx="2993927" cy="16854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4601" t="8606" r="5399" b="9284"/>
          <a:stretch/>
        </p:blipFill>
        <p:spPr>
          <a:xfrm>
            <a:off x="3321820" y="3134147"/>
            <a:ext cx="3020614" cy="12960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r="5254"/>
          <a:stretch/>
        </p:blipFill>
        <p:spPr>
          <a:xfrm>
            <a:off x="3322955" y="5987082"/>
            <a:ext cx="3001565" cy="13101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t="5294" b="21207"/>
          <a:stretch/>
        </p:blipFill>
        <p:spPr>
          <a:xfrm>
            <a:off x="3330594" y="7300273"/>
            <a:ext cx="2993927" cy="135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21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A023F08B862D4BA183F400BCDCAD2B" ma:contentTypeVersion="4" ma:contentTypeDescription="Create a new document." ma:contentTypeScope="" ma:versionID="4fafab5c118da2b9dbd5b0c1d4bde96e">
  <xsd:schema xmlns:xsd="http://www.w3.org/2001/XMLSchema" xmlns:xs="http://www.w3.org/2001/XMLSchema" xmlns:p="http://schemas.microsoft.com/office/2006/metadata/properties" xmlns:ns2="60d19c23-6866-456c-9119-fd297c8160f1" xmlns:ns3="5e5f1a22-57e7-4712-a9d6-cd8f277af904" targetNamespace="http://schemas.microsoft.com/office/2006/metadata/properties" ma:root="true" ma:fieldsID="b3145933dbd09a3f65f2a9ba45b28008" ns2:_="" ns3:_="">
    <xsd:import namespace="60d19c23-6866-456c-9119-fd297c8160f1"/>
    <xsd:import namespace="5e5f1a22-57e7-4712-a9d6-cd8f277af90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d19c23-6866-456c-9119-fd297c8160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f1a22-57e7-4712-a9d6-cd8f277af9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545F8C-B57C-4F02-BF2A-896214A2885F}">
  <ds:schemaRefs>
    <ds:schemaRef ds:uri="5e5f1a22-57e7-4712-a9d6-cd8f277af904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0d19c23-6866-456c-9119-fd297c8160f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F6AA241-92E0-4BC1-AD43-FFBEE45B68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d19c23-6866-456c-9119-fd297c8160f1"/>
    <ds:schemaRef ds:uri="5e5f1a22-57e7-4712-a9d6-cd8f277af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9772C0-7AC0-44A4-BA16-214F70D539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203</Words>
  <Application>Microsoft Office PowerPoint</Application>
  <PresentationFormat>On-screen Show (4:3)</PresentationFormat>
  <Paragraphs>42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Times New Roman</vt:lpstr>
      <vt:lpstr>Impact</vt:lpstr>
      <vt:lpstr>Calibri</vt:lpstr>
      <vt:lpstr>Bell MT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Shafer, Amy</dc:creator>
  <cp:lastModifiedBy>Greif, Madison</cp:lastModifiedBy>
  <cp:revision>79</cp:revision>
  <cp:lastPrinted>2018-07-30T15:02:07Z</cp:lastPrinted>
  <dcterms:modified xsi:type="dcterms:W3CDTF">2019-10-23T13:58:14Z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0x01010028A023F08B862D4BA183F400BCDCAD2B</vt:lpwstr>
  </property>
</Properties>
</file>