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8" r:id="rId7"/>
  </p:sldIdLst>
  <p:sldSz cx="6858000" cy="9144000" type="screen4x3"/>
  <p:notesSz cx="7102475" cy="9388475"/>
  <p:embeddedFontLst>
    <p:embeddedFont>
      <p:font typeface="Bell MT" panose="02020503060305020303" pitchFamily="18" charset="0"/>
      <p:regular r:id="rId9"/>
      <p:bold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mpact" panose="020B0806030902050204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A9DAE5"/>
    <a:srgbClr val="FFFFCC"/>
    <a:srgbClr val="CCFFFF"/>
    <a:srgbClr val="FFCCFF"/>
    <a:srgbClr val="D07EC0"/>
    <a:srgbClr val="F2F094"/>
    <a:srgbClr val="CC0099"/>
    <a:srgbClr val="C35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B0263B-4E65-4139-90A3-B870144C9026}">
  <a:tblStyle styleId="{02B0263B-4E65-4139-90A3-B870144C902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4001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  <a:noFill/>
          <a:ln>
            <a:noFill/>
          </a:ln>
        </p:spPr>
        <p:txBody>
          <a:bodyPr lIns="94213" tIns="94213" rIns="94213" bIns="94213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79" cy="4224814"/>
          </a:xfrm>
          <a:prstGeom prst="rect">
            <a:avLst/>
          </a:prstGeom>
          <a:noFill/>
          <a:ln>
            <a:noFill/>
          </a:ln>
        </p:spPr>
        <p:txBody>
          <a:bodyPr lIns="94213" tIns="94213" rIns="94213" bIns="94213" anchor="ctr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232025" y="704850"/>
            <a:ext cx="264001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1496483"/>
            <a:ext cx="5829299" cy="3183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499" cy="22076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1227798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71487" y="2434166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71487" y="2434166"/>
            <a:ext cx="2914649" cy="5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471862" y="2434166"/>
            <a:ext cx="2914649" cy="5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72381" y="2241550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3471862" y="2241550"/>
            <a:ext cx="2915542" cy="10985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3471862" y="3340100"/>
            <a:ext cx="2915542" cy="4912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15542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915542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528108" y="2377546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2434166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3" y="8475135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8475135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bml6WIQP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48025" y="403205"/>
            <a:ext cx="6108418" cy="477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29669" y="4227919"/>
            <a:ext cx="1974620" cy="46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25" y="403205"/>
            <a:ext cx="5945879" cy="477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0" y="880913"/>
            <a:ext cx="6319273" cy="680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71" y="1736817"/>
            <a:ext cx="5743470" cy="70304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/>
          <p:nvPr/>
        </p:nvSpPr>
        <p:spPr>
          <a:xfrm>
            <a:off x="383569" y="221410"/>
            <a:ext cx="6129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Impact"/>
                <a:ea typeface="Impact"/>
                <a:cs typeface="Impact"/>
                <a:sym typeface="Impact"/>
              </a:rPr>
              <a:t>House &amp; Senate</a:t>
            </a:r>
          </a:p>
        </p:txBody>
      </p:sp>
      <p:sp>
        <p:nvSpPr>
          <p:cNvPr id="5" name="Shape 114"/>
          <p:cNvSpPr txBox="1"/>
          <p:nvPr/>
        </p:nvSpPr>
        <p:spPr>
          <a:xfrm>
            <a:off x="174713" y="566000"/>
            <a:ext cx="6547612" cy="86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 b="1" dirty="0"/>
              <a:t>Directions</a:t>
            </a:r>
            <a:r>
              <a:rPr lang="en-US" sz="1200" dirty="0"/>
              <a:t>: When it comes to the lawmaking process, identify in their appropriate columns, the differences between the House of Representatives and the Senate.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8098"/>
              </p:ext>
            </p:extLst>
          </p:nvPr>
        </p:nvGraphicFramePr>
        <p:xfrm>
          <a:off x="174713" y="1430298"/>
          <a:ext cx="6547612" cy="42701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73806">
                  <a:extLst>
                    <a:ext uri="{9D8B030D-6E8A-4147-A177-3AD203B41FA5}">
                      <a16:colId xmlns:a16="http://schemas.microsoft.com/office/drawing/2014/main" val="1215522392"/>
                    </a:ext>
                  </a:extLst>
                </a:gridCol>
                <a:gridCol w="3273806">
                  <a:extLst>
                    <a:ext uri="{9D8B030D-6E8A-4147-A177-3AD203B41FA5}">
                      <a16:colId xmlns:a16="http://schemas.microsoft.com/office/drawing/2014/main" val="2874659878"/>
                    </a:ext>
                  </a:extLst>
                </a:gridCol>
              </a:tblGrid>
              <a:tr h="70185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ell MT" panose="02020503060305020303" pitchFamily="18" charset="0"/>
                        </a:rPr>
                        <a:t>House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ell MT" panose="02020503060305020303" pitchFamily="18" charset="0"/>
                        </a:rPr>
                        <a:t>Senate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62918"/>
                  </a:ext>
                </a:extLst>
              </a:tr>
              <a:tr h="356825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/>
                    </a:p>
                    <a:p>
                      <a:pPr marL="0" indent="0" algn="ctr"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121451"/>
                  </a:ext>
                </a:extLst>
              </a:tr>
            </a:tbl>
          </a:graphicData>
        </a:graphic>
      </p:graphicFrame>
      <p:sp>
        <p:nvSpPr>
          <p:cNvPr id="7" name="Shape 182"/>
          <p:cNvSpPr txBox="1"/>
          <p:nvPr/>
        </p:nvSpPr>
        <p:spPr>
          <a:xfrm>
            <a:off x="174713" y="5992238"/>
            <a:ext cx="6547612" cy="2954712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Rules committee which sets the rules for debate.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Filibuster which allows for unlimited debate.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100 members with six-year terms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435 members with two-year terms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Emphasizes tax and revenue policy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Emphasizes foreign policy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Bills introduced into "the hopper" and referred to committee by the Speaker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Bills introduced (may be introduced directly on the floor) and normally referred to committee by majority leader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2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3080"/>
            <a:ext cx="6868045" cy="3383821"/>
          </a:xfrm>
          <a:prstGeom prst="rect">
            <a:avLst/>
          </a:prstGeom>
        </p:spPr>
      </p:pic>
      <p:sp>
        <p:nvSpPr>
          <p:cNvPr id="5" name="Shape 114"/>
          <p:cNvSpPr txBox="1"/>
          <p:nvPr/>
        </p:nvSpPr>
        <p:spPr>
          <a:xfrm>
            <a:off x="440250" y="4357483"/>
            <a:ext cx="6547612" cy="612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sz="1200" b="1" dirty="0"/>
              <a:t>Directions</a:t>
            </a:r>
            <a:r>
              <a:rPr lang="en-US" sz="1200" dirty="0"/>
              <a:t>: Click the link, watch the video, and answer the questions below. </a:t>
            </a:r>
            <a:r>
              <a:rPr lang="en-US" sz="1200" dirty="0">
                <a:hlinkClick r:id="rId3"/>
              </a:rPr>
              <a:t>https://www.youtube.com/watch?v=Otbml6WIQPo</a:t>
            </a:r>
            <a:endParaRPr lang="en-US" sz="1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30931"/>
              </p:ext>
            </p:extLst>
          </p:nvPr>
        </p:nvGraphicFramePr>
        <p:xfrm>
          <a:off x="0" y="4969752"/>
          <a:ext cx="6858000" cy="18728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800263517"/>
                    </a:ext>
                  </a:extLst>
                </a:gridCol>
              </a:tblGrid>
              <a:tr h="432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200" b="0" dirty="0"/>
                        <a:t>What is the correct order for how a bill becomes a law?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822032"/>
                  </a:ext>
                </a:extLst>
              </a:tr>
              <a:tr h="43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Debated/voted in committee</a:t>
                      </a:r>
                    </a:p>
                    <a:p>
                      <a:pPr algn="ctr"/>
                      <a:r>
                        <a:rPr lang="en-US" sz="1100" dirty="0"/>
                        <a:t>2.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Signed/vetoed by President</a:t>
                      </a:r>
                    </a:p>
                    <a:p>
                      <a:pPr algn="ctr"/>
                      <a:r>
                        <a:rPr lang="en-US" sz="1100" dirty="0"/>
                        <a:t>3.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Passed by both houses of Congress</a:t>
                      </a:r>
                    </a:p>
                    <a:p>
                      <a:pPr algn="ctr"/>
                      <a:r>
                        <a:rPr lang="en-US" sz="1100" dirty="0"/>
                        <a:t>4.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Introduction of bill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94866"/>
                  </a:ext>
                </a:extLst>
              </a:tr>
              <a:tr h="432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dirty="0"/>
                        <a:t>A. 1-2-3-4</a:t>
                      </a:r>
                      <a:r>
                        <a:rPr lang="en-US" sz="1100" baseline="0" dirty="0"/>
                        <a:t>           </a:t>
                      </a:r>
                      <a:r>
                        <a:rPr lang="en-US" sz="1100" dirty="0"/>
                        <a:t>B. 4-3-2-1</a:t>
                      </a:r>
                      <a:r>
                        <a:rPr lang="en-US" sz="1100" baseline="0" dirty="0"/>
                        <a:t>           </a:t>
                      </a:r>
                      <a:r>
                        <a:rPr lang="en-US" sz="1100" dirty="0"/>
                        <a:t>C. 4-1-3-2 </a:t>
                      </a:r>
                      <a:r>
                        <a:rPr lang="en-US" sz="1100" baseline="0" dirty="0"/>
                        <a:t>           </a:t>
                      </a:r>
                      <a:r>
                        <a:rPr lang="en-US" sz="1100" dirty="0"/>
                        <a:t>D. 4-2-1-3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811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62555"/>
              </p:ext>
            </p:extLst>
          </p:nvPr>
        </p:nvGraphicFramePr>
        <p:xfrm>
          <a:off x="0" y="6940143"/>
          <a:ext cx="6858000" cy="1407160"/>
        </p:xfrm>
        <a:graphic>
          <a:graphicData uri="http://schemas.openxmlformats.org/drawingml/2006/table">
            <a:tbl>
              <a:tblPr firstRow="1" bandRow="1">
                <a:tableStyleId>{02B0263B-4E65-4139-90A3-B870144C9026}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94103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How can Congress override a presidential veto?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  <a:sym typeface="Arial"/>
                        </a:rPr>
                        <a:t>A. Congress must wait until after the next election to reconsider the bill.</a:t>
                      </a:r>
                    </a:p>
                    <a:p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  <a:sym typeface="Arial"/>
                        </a:rPr>
                        <a:t>B. Congress must agree to amend the bill to meet the president's objections.</a:t>
                      </a:r>
                    </a:p>
                    <a:p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  <a:sym typeface="Arial"/>
                        </a:rPr>
                        <a:t>C. Congress must approve the bill again by a majority vote in both chambers.</a:t>
                      </a:r>
                    </a:p>
                    <a:p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Calibri"/>
                          <a:sym typeface="Arial"/>
                        </a:rPr>
                        <a:t>D. Congress must approve the bill again by a two-thirds vote in both chambers.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69309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63657"/>
              </p:ext>
            </p:extLst>
          </p:nvPr>
        </p:nvGraphicFramePr>
        <p:xfrm>
          <a:off x="-10044" y="8444885"/>
          <a:ext cx="6868044" cy="579120"/>
        </p:xfrm>
        <a:graphic>
          <a:graphicData uri="http://schemas.openxmlformats.org/drawingml/2006/table">
            <a:tbl>
              <a:tblPr firstRow="1" bandRow="1">
                <a:tableStyleId>{02B0263B-4E65-4139-90A3-B870144C9026}</a:tableStyleId>
              </a:tblPr>
              <a:tblGrid>
                <a:gridCol w="6868044">
                  <a:extLst>
                    <a:ext uri="{9D8B030D-6E8A-4147-A177-3AD203B41FA5}">
                      <a16:colId xmlns:a16="http://schemas.microsoft.com/office/drawing/2014/main" val="3211785762"/>
                    </a:ext>
                  </a:extLst>
                </a:gridCol>
              </a:tblGrid>
              <a:tr h="407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 a situation during the law making process where a bill can be killed.</a:t>
                      </a:r>
                    </a:p>
                    <a:p>
                      <a:endParaRPr lang="en-US" b="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7001"/>
                  </a:ext>
                </a:extLst>
              </a:tr>
            </a:tbl>
          </a:graphicData>
        </a:graphic>
      </p:graphicFrame>
      <p:sp>
        <p:nvSpPr>
          <p:cNvPr id="10" name="Shape 113"/>
          <p:cNvSpPr txBox="1"/>
          <p:nvPr/>
        </p:nvSpPr>
        <p:spPr>
          <a:xfrm>
            <a:off x="440250" y="483035"/>
            <a:ext cx="61299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Impact"/>
              </a:rPr>
              <a:t>Becoming a Bill</a:t>
            </a:r>
          </a:p>
        </p:txBody>
      </p:sp>
    </p:spTree>
    <p:extLst>
      <p:ext uri="{BB962C8B-B14F-4D97-AF65-F5344CB8AC3E}">
        <p14:creationId xmlns:p14="http://schemas.microsoft.com/office/powerpoint/2010/main" val="103197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023F08B862D4BA183F400BCDCAD2B" ma:contentTypeVersion="4" ma:contentTypeDescription="Create a new document." ma:contentTypeScope="" ma:versionID="4fafab5c118da2b9dbd5b0c1d4bde96e">
  <xsd:schema xmlns:xsd="http://www.w3.org/2001/XMLSchema" xmlns:xs="http://www.w3.org/2001/XMLSchema" xmlns:p="http://schemas.microsoft.com/office/2006/metadata/properties" xmlns:ns2="60d19c23-6866-456c-9119-fd297c8160f1" xmlns:ns3="5e5f1a22-57e7-4712-a9d6-cd8f277af904" targetNamespace="http://schemas.microsoft.com/office/2006/metadata/properties" ma:root="true" ma:fieldsID="b3145933dbd09a3f65f2a9ba45b28008" ns2:_="" ns3:_="">
    <xsd:import namespace="60d19c23-6866-456c-9119-fd297c8160f1"/>
    <xsd:import namespace="5e5f1a22-57e7-4712-a9d6-cd8f277af9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19c23-6866-456c-9119-fd297c8160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f1a22-57e7-4712-a9d6-cd8f277af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545F8C-B57C-4F02-BF2A-896214A2885F}">
  <ds:schemaRefs>
    <ds:schemaRef ds:uri="http://schemas.microsoft.com/office/2006/documentManagement/types"/>
    <ds:schemaRef ds:uri="http://schemas.microsoft.com/office/infopath/2007/PartnerControls"/>
    <ds:schemaRef ds:uri="5e5f1a22-57e7-4712-a9d6-cd8f277af904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60d19c23-6866-456c-9119-fd297c8160f1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6AA241-92E0-4BC1-AD43-FFBEE45B6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d19c23-6866-456c-9119-fd297c8160f1"/>
    <ds:schemaRef ds:uri="5e5f1a22-57e7-4712-a9d6-cd8f277af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9772C0-7AC0-44A4-BA16-214F70D539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268</Words>
  <Application>Microsoft Office PowerPoint</Application>
  <PresentationFormat>On-screen Show (4:3)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Impact</vt:lpstr>
      <vt:lpstr>Calibri</vt:lpstr>
      <vt:lpstr>Bell MT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Shafer, Amy</dc:creator>
  <cp:lastModifiedBy>Greif, Madison</cp:lastModifiedBy>
  <cp:revision>58</cp:revision>
  <cp:lastPrinted>2018-07-26T23:45:50Z</cp:lastPrinted>
  <dcterms:modified xsi:type="dcterms:W3CDTF">2019-10-23T13:50:31Z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0x01010028A023F08B862D4BA183F400BCDCAD2B</vt:lpwstr>
  </property>
</Properties>
</file>