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3" r:id="rId2"/>
    <p:sldMasterId id="2147483684" r:id="rId3"/>
  </p:sldMasterIdLst>
  <p:notesMasterIdLst>
    <p:notesMasterId r:id="rId32"/>
  </p:notesMasterIdLst>
  <p:handoutMasterIdLst>
    <p:handoutMasterId r:id="rId33"/>
  </p:handoutMasterIdLst>
  <p:sldIdLst>
    <p:sldId id="286" r:id="rId4"/>
    <p:sldId id="263" r:id="rId5"/>
    <p:sldId id="267" r:id="rId6"/>
    <p:sldId id="316" r:id="rId7"/>
    <p:sldId id="272" r:id="rId8"/>
    <p:sldId id="290" r:id="rId9"/>
    <p:sldId id="291" r:id="rId10"/>
    <p:sldId id="292" r:id="rId11"/>
    <p:sldId id="315" r:id="rId12"/>
    <p:sldId id="317" r:id="rId13"/>
    <p:sldId id="293" r:id="rId14"/>
    <p:sldId id="305" r:id="rId15"/>
    <p:sldId id="318" r:id="rId16"/>
    <p:sldId id="319" r:id="rId17"/>
    <p:sldId id="314" r:id="rId18"/>
    <p:sldId id="320" r:id="rId19"/>
    <p:sldId id="321" r:id="rId20"/>
    <p:sldId id="323" r:id="rId21"/>
    <p:sldId id="324" r:id="rId22"/>
    <p:sldId id="325" r:id="rId23"/>
    <p:sldId id="326" r:id="rId24"/>
    <p:sldId id="327" r:id="rId25"/>
    <p:sldId id="322" r:id="rId26"/>
    <p:sldId id="328" r:id="rId27"/>
    <p:sldId id="329" r:id="rId28"/>
    <p:sldId id="330" r:id="rId29"/>
    <p:sldId id="331" r:id="rId30"/>
    <p:sldId id="332" r:id="rId31"/>
  </p:sldIdLst>
  <p:sldSz cx="6858000" cy="9144000" type="screen4x3"/>
  <p:notesSz cx="9296400" cy="7010400"/>
  <p:embeddedFontLst>
    <p:embeddedFont>
      <p:font typeface="Baskerville Old Face" panose="02020602080505020303" pitchFamily="18" charset="0"/>
      <p:regular r:id="rId34"/>
    </p:embeddedFont>
    <p:embeddedFont>
      <p:font typeface="Calibri" panose="020F0502020204030204" pitchFamily="34" charset="0"/>
      <p:regular r:id="rId35"/>
      <p:bold r:id="rId36"/>
      <p:italic r:id="rId37"/>
      <p:boldItalic r:id="rId38"/>
    </p:embeddedFont>
    <p:embeddedFont>
      <p:font typeface="Georgia" panose="02040502050405020303" pitchFamily="18" charset="0"/>
      <p:regular r:id="rId39"/>
      <p:bold r:id="rId40"/>
      <p:italic r:id="rId41"/>
      <p:boldItalic r:id="rId42"/>
    </p:embeddedFont>
    <p:embeddedFont>
      <p:font typeface="Impact" panose="020B0806030902050204" pitchFamily="34"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4B12CD-6568-4497-A8F5-5C549870700B}">
  <a:tblStyle styleId="{324B12CD-6568-4497-A8F5-5C549870700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015" autoAdjust="0"/>
  </p:normalViewPr>
  <p:slideViewPr>
    <p:cSldViewPr snapToGrid="0">
      <p:cViewPr varScale="1">
        <p:scale>
          <a:sx n="86" d="100"/>
          <a:sy n="86" d="100"/>
        </p:scale>
        <p:origin x="22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font" Target="fonts/font10.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4028994" cy="350952"/>
          </a:xfrm>
          <a:prstGeom prst="rect">
            <a:avLst/>
          </a:prstGeom>
        </p:spPr>
        <p:txBody>
          <a:bodyPr vert="horz" lIns="90416" tIns="45208" rIns="90416" bIns="45208" rtlCol="0"/>
          <a:lstStyle>
            <a:lvl1pPr algn="l">
              <a:defRPr sz="1200"/>
            </a:lvl1pPr>
          </a:lstStyle>
          <a:p>
            <a:endParaRPr lang="en-US"/>
          </a:p>
        </p:txBody>
      </p:sp>
      <p:sp>
        <p:nvSpPr>
          <p:cNvPr id="3" name="Date Placeholder 2"/>
          <p:cNvSpPr>
            <a:spLocks noGrp="1"/>
          </p:cNvSpPr>
          <p:nvPr>
            <p:ph type="dt" sz="quarter" idx="1"/>
          </p:nvPr>
        </p:nvSpPr>
        <p:spPr>
          <a:xfrm>
            <a:off x="5265331" y="2"/>
            <a:ext cx="4028994" cy="350952"/>
          </a:xfrm>
          <a:prstGeom prst="rect">
            <a:avLst/>
          </a:prstGeom>
        </p:spPr>
        <p:txBody>
          <a:bodyPr vert="horz" lIns="90416" tIns="45208" rIns="90416" bIns="45208" rtlCol="0"/>
          <a:lstStyle>
            <a:lvl1pPr algn="r">
              <a:defRPr sz="1200"/>
            </a:lvl1pPr>
          </a:lstStyle>
          <a:p>
            <a:fld id="{64C32DA2-595D-42C2-A9B9-41B169DC4EBC}" type="datetimeFigureOut">
              <a:rPr lang="en-US" smtClean="0"/>
              <a:t>12/11/2019</a:t>
            </a:fld>
            <a:endParaRPr lang="en-US"/>
          </a:p>
        </p:txBody>
      </p:sp>
      <p:sp>
        <p:nvSpPr>
          <p:cNvPr id="4" name="Footer Placeholder 3"/>
          <p:cNvSpPr>
            <a:spLocks noGrp="1"/>
          </p:cNvSpPr>
          <p:nvPr>
            <p:ph type="ftr" sz="quarter" idx="2"/>
          </p:nvPr>
        </p:nvSpPr>
        <p:spPr>
          <a:xfrm>
            <a:off x="5" y="6659450"/>
            <a:ext cx="4028994" cy="350952"/>
          </a:xfrm>
          <a:prstGeom prst="rect">
            <a:avLst/>
          </a:prstGeom>
        </p:spPr>
        <p:txBody>
          <a:bodyPr vert="horz" lIns="90416" tIns="45208" rIns="90416" bIns="45208" rtlCol="0" anchor="b"/>
          <a:lstStyle>
            <a:lvl1pPr algn="l">
              <a:defRPr sz="1200"/>
            </a:lvl1pPr>
          </a:lstStyle>
          <a:p>
            <a:endParaRPr lang="en-US"/>
          </a:p>
        </p:txBody>
      </p:sp>
      <p:sp>
        <p:nvSpPr>
          <p:cNvPr id="5" name="Slide Number Placeholder 4"/>
          <p:cNvSpPr>
            <a:spLocks noGrp="1"/>
          </p:cNvSpPr>
          <p:nvPr>
            <p:ph type="sldNum" sz="quarter" idx="3"/>
          </p:nvPr>
        </p:nvSpPr>
        <p:spPr>
          <a:xfrm>
            <a:off x="5265331" y="6659450"/>
            <a:ext cx="4028994" cy="350952"/>
          </a:xfrm>
          <a:prstGeom prst="rect">
            <a:avLst/>
          </a:prstGeom>
        </p:spPr>
        <p:txBody>
          <a:bodyPr vert="horz" lIns="90416" tIns="45208" rIns="90416" bIns="45208" rtlCol="0" anchor="b"/>
          <a:lstStyle>
            <a:lvl1pPr algn="r">
              <a:defRPr sz="1200"/>
            </a:lvl1pPr>
          </a:lstStyle>
          <a:p>
            <a:fld id="{E9237584-9D13-413F-AB84-418035C5BD9C}" type="slidenum">
              <a:rPr lang="en-US" smtClean="0"/>
              <a:t>‹#›</a:t>
            </a:fld>
            <a:endParaRPr lang="en-US"/>
          </a:p>
        </p:txBody>
      </p:sp>
    </p:spTree>
    <p:extLst>
      <p:ext uri="{BB962C8B-B14F-4D97-AF65-F5344CB8AC3E}">
        <p14:creationId xmlns:p14="http://schemas.microsoft.com/office/powerpoint/2010/main" val="614976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665538" y="527050"/>
            <a:ext cx="1970087" cy="26273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929643" y="3329940"/>
            <a:ext cx="7437119" cy="3154680"/>
          </a:xfrm>
          <a:prstGeom prst="rect">
            <a:avLst/>
          </a:prstGeom>
          <a:noFill/>
          <a:ln>
            <a:noFill/>
          </a:ln>
        </p:spPr>
        <p:txBody>
          <a:bodyPr wrap="square" lIns="90401" tIns="90401" rIns="90401" bIns="90401"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662363" y="527050"/>
            <a:ext cx="1971675" cy="26273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929643" y="3329940"/>
            <a:ext cx="7437119" cy="3154680"/>
          </a:xfrm>
          <a:prstGeom prst="rect">
            <a:avLst/>
          </a:prstGeom>
        </p:spPr>
        <p:txBody>
          <a:bodyPr wrap="square" lIns="90401" tIns="90401" rIns="90401" bIns="90401" anchor="t" anchorCtr="0">
            <a:noAutofit/>
          </a:bodyPr>
          <a:lstStyle/>
          <a:p>
            <a:pPr>
              <a:buNone/>
            </a:pPr>
            <a:endParaRPr/>
          </a:p>
        </p:txBody>
      </p:sp>
    </p:spTree>
    <p:extLst>
      <p:ext uri="{BB962C8B-B14F-4D97-AF65-F5344CB8AC3E}">
        <p14:creationId xmlns:p14="http://schemas.microsoft.com/office/powerpoint/2010/main" val="2229123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662363" y="527050"/>
            <a:ext cx="1971675" cy="26273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929643" y="3329940"/>
            <a:ext cx="7437119" cy="3154680"/>
          </a:xfrm>
          <a:prstGeom prst="rect">
            <a:avLst/>
          </a:prstGeom>
        </p:spPr>
        <p:txBody>
          <a:bodyPr wrap="square" lIns="90401" tIns="90401" rIns="90401" bIns="90401" anchor="t" anchorCtr="0">
            <a:noAutofit/>
          </a:bodyPr>
          <a:lstStyle/>
          <a:p>
            <a:pPr>
              <a:buNone/>
            </a:pPr>
            <a:endParaRPr/>
          </a:p>
        </p:txBody>
      </p:sp>
    </p:spTree>
    <p:extLst>
      <p:ext uri="{BB962C8B-B14F-4D97-AF65-F5344CB8AC3E}">
        <p14:creationId xmlns:p14="http://schemas.microsoft.com/office/powerpoint/2010/main" val="488312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2214563" y="695325"/>
            <a:ext cx="2605087" cy="3475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703283" y="4401714"/>
            <a:ext cx="5626254" cy="4170044"/>
          </a:xfrm>
          <a:prstGeom prst="rect">
            <a:avLst/>
          </a:prstGeom>
        </p:spPr>
        <p:txBody>
          <a:bodyPr lIns="93158" tIns="93158" rIns="93158" bIns="93158"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2214563" y="695325"/>
            <a:ext cx="2605087" cy="3475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703283" y="4401714"/>
            <a:ext cx="5626255" cy="4170044"/>
          </a:xfrm>
          <a:prstGeom prst="rect">
            <a:avLst/>
          </a:prstGeom>
        </p:spPr>
        <p:txBody>
          <a:bodyPr lIns="93158" tIns="93158" rIns="93158" bIns="93158"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662363" y="527050"/>
            <a:ext cx="1971675" cy="26273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929643" y="3329940"/>
            <a:ext cx="7437119" cy="3154680"/>
          </a:xfrm>
          <a:prstGeom prst="rect">
            <a:avLst/>
          </a:prstGeom>
        </p:spPr>
        <p:txBody>
          <a:bodyPr wrap="square" lIns="90401" tIns="90401" rIns="90401" bIns="90401" anchor="t" anchorCtr="0">
            <a:noAutofit/>
          </a:bodyPr>
          <a:lstStyle/>
          <a:p>
            <a:pPr>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662363" y="527050"/>
            <a:ext cx="1971675" cy="26273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929643" y="3329940"/>
            <a:ext cx="7437119" cy="3154680"/>
          </a:xfrm>
          <a:prstGeom prst="rect">
            <a:avLst/>
          </a:prstGeom>
        </p:spPr>
        <p:txBody>
          <a:bodyPr wrap="square" lIns="90401" tIns="90401" rIns="90401" bIns="90401" anchor="t" anchorCtr="0">
            <a:noAutofit/>
          </a:bodyPr>
          <a:lstStyle/>
          <a:p>
            <a:pPr>
              <a:buNone/>
            </a:pPr>
            <a:endParaRPr/>
          </a:p>
        </p:txBody>
      </p:sp>
    </p:spTree>
    <p:extLst>
      <p:ext uri="{BB962C8B-B14F-4D97-AF65-F5344CB8AC3E}">
        <p14:creationId xmlns:p14="http://schemas.microsoft.com/office/powerpoint/2010/main" val="488312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662363" y="527050"/>
            <a:ext cx="1971675" cy="26273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929643" y="3329940"/>
            <a:ext cx="7437119" cy="3154680"/>
          </a:xfrm>
          <a:prstGeom prst="rect">
            <a:avLst/>
          </a:prstGeom>
        </p:spPr>
        <p:txBody>
          <a:bodyPr wrap="square" lIns="90401" tIns="90401" rIns="90401" bIns="90401" anchor="t" anchorCtr="0">
            <a:noAutofit/>
          </a:bodyPr>
          <a:lstStyle/>
          <a:p>
            <a:pPr>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703283" y="4401714"/>
            <a:ext cx="5626254" cy="4170044"/>
          </a:xfrm>
          <a:prstGeom prst="rect">
            <a:avLst/>
          </a:prstGeom>
          <a:noFill/>
          <a:ln>
            <a:noFill/>
          </a:ln>
        </p:spPr>
        <p:txBody>
          <a:bodyPr lIns="93158" tIns="93158" rIns="93158" bIns="93158" anchor="ctr" anchorCtr="0">
            <a:noAutofit/>
          </a:bodyPr>
          <a:lstStyle/>
          <a:p>
            <a:endParaRPr/>
          </a:p>
        </p:txBody>
      </p:sp>
      <p:sp>
        <p:nvSpPr>
          <p:cNvPr id="357" name="Shape 357"/>
          <p:cNvSpPr>
            <a:spLocks noGrp="1" noRot="1" noChangeAspect="1"/>
          </p:cNvSpPr>
          <p:nvPr>
            <p:ph type="sldImg" idx="2"/>
          </p:nvPr>
        </p:nvSpPr>
        <p:spPr>
          <a:xfrm>
            <a:off x="2214563" y="695325"/>
            <a:ext cx="2605087" cy="34750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2212975" y="695325"/>
            <a:ext cx="2606675" cy="3475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703283" y="4401714"/>
            <a:ext cx="5626255" cy="4170044"/>
          </a:xfrm>
          <a:prstGeom prst="rect">
            <a:avLst/>
          </a:prstGeom>
        </p:spPr>
        <p:txBody>
          <a:bodyPr lIns="93148" tIns="93148" rIns="93148" bIns="93148"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2212975" y="695325"/>
            <a:ext cx="2606675" cy="3475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703283" y="4401714"/>
            <a:ext cx="5626255" cy="4170044"/>
          </a:xfrm>
          <a:prstGeom prst="rect">
            <a:avLst/>
          </a:prstGeom>
        </p:spPr>
        <p:txBody>
          <a:bodyPr lIns="93148" tIns="93148" rIns="93148" bIns="93148" anchor="t" anchorCtr="0">
            <a:noAutofit/>
          </a:bodyPr>
          <a:lstStyle/>
          <a:p>
            <a:endParaRPr/>
          </a:p>
        </p:txBody>
      </p:sp>
    </p:spTree>
    <p:extLst>
      <p:ext uri="{BB962C8B-B14F-4D97-AF65-F5344CB8AC3E}">
        <p14:creationId xmlns:p14="http://schemas.microsoft.com/office/powerpoint/2010/main" val="359992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576" y="3622014"/>
            <a:ext cx="7749117" cy="147875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227798" y="2186120"/>
            <a:ext cx="7749117" cy="435054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514350" y="1496483"/>
            <a:ext cx="5829299" cy="318346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857250" y="4802717"/>
            <a:ext cx="5143499" cy="2207682"/>
          </a:xfrm>
          <a:prstGeom prst="rect">
            <a:avLst/>
          </a:prstGeom>
          <a:noFill/>
          <a:ln>
            <a:noFill/>
          </a:ln>
        </p:spPr>
        <p:txBody>
          <a:bodyPr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453212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b="0" i="0" u="none" strike="noStrike" cap="none">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b="0" i="0" u="none" strike="noStrike" cap="none">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07964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71488" y="486836"/>
            <a:ext cx="5915118" cy="1767545"/>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265"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23" name="Shape 23"/>
          <p:cNvSpPr txBox="1">
            <a:spLocks noGrp="1"/>
          </p:cNvSpPr>
          <p:nvPr>
            <p:ph type="body" idx="1"/>
          </p:nvPr>
        </p:nvSpPr>
        <p:spPr>
          <a:xfrm>
            <a:off x="471488" y="2434167"/>
            <a:ext cx="5915118" cy="5801727"/>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56754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67915" y="2279653"/>
            <a:ext cx="5915118" cy="3803727"/>
          </a:xfrm>
          <a:prstGeom prst="rect">
            <a:avLst/>
          </a:prstGeom>
          <a:noFill/>
          <a:ln>
            <a:noFill/>
          </a:ln>
        </p:spPr>
        <p:txBody>
          <a:bodyPr lIns="102600" tIns="102600" rIns="102600" bIns="102600"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29" name="Shape 29"/>
          <p:cNvSpPr txBox="1">
            <a:spLocks noGrp="1"/>
          </p:cNvSpPr>
          <p:nvPr>
            <p:ph type="body" idx="1"/>
          </p:nvPr>
        </p:nvSpPr>
        <p:spPr>
          <a:xfrm>
            <a:off x="467915" y="6119285"/>
            <a:ext cx="5915118" cy="2000182"/>
          </a:xfrm>
          <a:prstGeom prst="rect">
            <a:avLst/>
          </a:prstGeom>
          <a:noFill/>
          <a:ln>
            <a:noFill/>
          </a:ln>
        </p:spPr>
        <p:txBody>
          <a:bodyPr lIns="102600" tIns="102600" rIns="102600" bIns="102600" anchor="t" anchorCtr="0"/>
          <a:lstStyle>
            <a:lvl1pPr marL="0" marR="0" lvl="0" indent="0" algn="l" rtl="0">
              <a:lnSpc>
                <a:spcPct val="90000"/>
              </a:lnSpc>
              <a:spcBef>
                <a:spcPts val="706"/>
              </a:spcBef>
              <a:buClr>
                <a:schemeClr val="dk1"/>
              </a:buClr>
              <a:buFont typeface="Arial"/>
              <a:buNone/>
              <a:defRPr sz="1765" b="0" i="0" u="none" strike="noStrike" cap="none">
                <a:solidFill>
                  <a:schemeClr val="dk1"/>
                </a:solidFill>
                <a:latin typeface="Calibri"/>
                <a:ea typeface="Calibri"/>
                <a:cs typeface="Calibri"/>
                <a:sym typeface="Calibri"/>
              </a:defRPr>
            </a:lvl1pPr>
            <a:lvl2pPr marL="336194" marR="0" lvl="1" indent="0" algn="l" rtl="0">
              <a:lnSpc>
                <a:spcPct val="90000"/>
              </a:lnSpc>
              <a:spcBef>
                <a:spcPts val="353"/>
              </a:spcBef>
              <a:buClr>
                <a:srgbClr val="888888"/>
              </a:buClr>
              <a:buFont typeface="Arial"/>
              <a:buNone/>
              <a:defRPr sz="1500" b="0" i="0" u="none" strike="noStrike" cap="none">
                <a:solidFill>
                  <a:srgbClr val="888888"/>
                </a:solidFill>
                <a:latin typeface="Calibri"/>
                <a:ea typeface="Calibri"/>
                <a:cs typeface="Calibri"/>
                <a:sym typeface="Calibri"/>
              </a:defRPr>
            </a:lvl2pPr>
            <a:lvl3pPr marL="683595" marR="0" lvl="2" indent="0" algn="l" rtl="0">
              <a:lnSpc>
                <a:spcPct val="90000"/>
              </a:lnSpc>
              <a:spcBef>
                <a:spcPts val="353"/>
              </a:spcBef>
              <a:buClr>
                <a:srgbClr val="888888"/>
              </a:buClr>
              <a:buFont typeface="Arial"/>
              <a:buNone/>
              <a:defRPr sz="1324" b="0" i="0" u="none" strike="noStrike" cap="none">
                <a:solidFill>
                  <a:srgbClr val="888888"/>
                </a:solidFill>
                <a:latin typeface="Calibri"/>
                <a:ea typeface="Calibri"/>
                <a:cs typeface="Calibri"/>
                <a:sym typeface="Calibri"/>
              </a:defRPr>
            </a:lvl3pPr>
            <a:lvl4pPr marL="1019790" marR="0" lvl="3" indent="0" algn="l" rtl="0">
              <a:lnSpc>
                <a:spcPct val="90000"/>
              </a:lnSpc>
              <a:spcBef>
                <a:spcPts val="353"/>
              </a:spcBef>
              <a:buClr>
                <a:srgbClr val="888888"/>
              </a:buClr>
              <a:buFont typeface="Arial"/>
              <a:buNone/>
              <a:defRPr sz="1147" b="0" i="0" u="none" strike="noStrike" cap="none">
                <a:solidFill>
                  <a:srgbClr val="888888"/>
                </a:solidFill>
                <a:latin typeface="Calibri"/>
                <a:ea typeface="Calibri"/>
                <a:cs typeface="Calibri"/>
                <a:sym typeface="Calibri"/>
              </a:defRPr>
            </a:lvl4pPr>
            <a:lvl5pPr marL="1355984" marR="0" lvl="4" indent="0" algn="l" rtl="0">
              <a:lnSpc>
                <a:spcPct val="90000"/>
              </a:lnSpc>
              <a:spcBef>
                <a:spcPts val="353"/>
              </a:spcBef>
              <a:buClr>
                <a:srgbClr val="888888"/>
              </a:buClr>
              <a:buFont typeface="Arial"/>
              <a:buNone/>
              <a:defRPr sz="1147" b="0" i="0" u="none" strike="noStrike" cap="none">
                <a:solidFill>
                  <a:srgbClr val="888888"/>
                </a:solidFill>
                <a:latin typeface="Calibri"/>
                <a:ea typeface="Calibri"/>
                <a:cs typeface="Calibri"/>
                <a:sym typeface="Calibri"/>
              </a:defRPr>
            </a:lvl5pPr>
            <a:lvl6pPr marL="1703385" marR="0" lvl="5" indent="0" algn="l" rtl="0">
              <a:lnSpc>
                <a:spcPct val="90000"/>
              </a:lnSpc>
              <a:spcBef>
                <a:spcPts val="353"/>
              </a:spcBef>
              <a:buClr>
                <a:srgbClr val="888888"/>
              </a:buClr>
              <a:buFont typeface="Arial"/>
              <a:buNone/>
              <a:defRPr sz="1147" b="0" i="0" u="none" strike="noStrike" cap="none">
                <a:solidFill>
                  <a:srgbClr val="888888"/>
                </a:solidFill>
                <a:latin typeface="Calibri"/>
                <a:ea typeface="Calibri"/>
                <a:cs typeface="Calibri"/>
                <a:sym typeface="Calibri"/>
              </a:defRPr>
            </a:lvl6pPr>
            <a:lvl7pPr marL="2039579" marR="0" lvl="6" indent="0" algn="l" rtl="0">
              <a:lnSpc>
                <a:spcPct val="90000"/>
              </a:lnSpc>
              <a:spcBef>
                <a:spcPts val="353"/>
              </a:spcBef>
              <a:buClr>
                <a:srgbClr val="888888"/>
              </a:buClr>
              <a:buFont typeface="Arial"/>
              <a:buNone/>
              <a:defRPr sz="1147" b="0" i="0" u="none" strike="noStrike" cap="none">
                <a:solidFill>
                  <a:srgbClr val="888888"/>
                </a:solidFill>
                <a:latin typeface="Calibri"/>
                <a:ea typeface="Calibri"/>
                <a:cs typeface="Calibri"/>
                <a:sym typeface="Calibri"/>
              </a:defRPr>
            </a:lvl7pPr>
            <a:lvl8pPr marL="2375774" marR="0" lvl="7" indent="0" algn="l" rtl="0">
              <a:lnSpc>
                <a:spcPct val="90000"/>
              </a:lnSpc>
              <a:spcBef>
                <a:spcPts val="353"/>
              </a:spcBef>
              <a:buClr>
                <a:srgbClr val="888888"/>
              </a:buClr>
              <a:buFont typeface="Arial"/>
              <a:buNone/>
              <a:defRPr sz="1147" b="0" i="0" u="none" strike="noStrike" cap="none">
                <a:solidFill>
                  <a:srgbClr val="888888"/>
                </a:solidFill>
                <a:latin typeface="Calibri"/>
                <a:ea typeface="Calibri"/>
                <a:cs typeface="Calibri"/>
                <a:sym typeface="Calibri"/>
              </a:defRPr>
            </a:lvl8pPr>
            <a:lvl9pPr marL="2711968" marR="0" lvl="8" indent="0" algn="l" rtl="0">
              <a:lnSpc>
                <a:spcPct val="90000"/>
              </a:lnSpc>
              <a:spcBef>
                <a:spcPts val="353"/>
              </a:spcBef>
              <a:buClr>
                <a:srgbClr val="888888"/>
              </a:buClr>
              <a:buFont typeface="Arial"/>
              <a:buNone/>
              <a:defRPr sz="1147"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022727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8" y="486836"/>
            <a:ext cx="5915118" cy="1767545"/>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265"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35" name="Shape 35"/>
          <p:cNvSpPr txBox="1">
            <a:spLocks noGrp="1"/>
          </p:cNvSpPr>
          <p:nvPr>
            <p:ph type="body" idx="1"/>
          </p:nvPr>
        </p:nvSpPr>
        <p:spPr>
          <a:xfrm>
            <a:off x="471488" y="2434167"/>
            <a:ext cx="2914676" cy="5801727"/>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2" y="2434167"/>
            <a:ext cx="2914676" cy="5801727"/>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64806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6"/>
            <a:ext cx="5915118" cy="1767545"/>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265"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42" name="Shape 42"/>
          <p:cNvSpPr txBox="1">
            <a:spLocks noGrp="1"/>
          </p:cNvSpPr>
          <p:nvPr>
            <p:ph type="body" idx="1"/>
          </p:nvPr>
        </p:nvSpPr>
        <p:spPr>
          <a:xfrm>
            <a:off x="472381" y="2241551"/>
            <a:ext cx="2901176" cy="1098545"/>
          </a:xfrm>
          <a:prstGeom prst="rect">
            <a:avLst/>
          </a:prstGeom>
          <a:noFill/>
          <a:ln>
            <a:noFill/>
          </a:ln>
        </p:spPr>
        <p:txBody>
          <a:bodyPr lIns="102600" tIns="102600" rIns="102600" bIns="102600" anchor="b" anchorCtr="0"/>
          <a:lstStyle>
            <a:lvl1pPr marL="0" marR="0" lvl="0" indent="0" algn="l" rtl="0">
              <a:lnSpc>
                <a:spcPct val="90000"/>
              </a:lnSpc>
              <a:spcBef>
                <a:spcPts val="706"/>
              </a:spcBef>
              <a:buClr>
                <a:schemeClr val="dk1"/>
              </a:buClr>
              <a:buFont typeface="Arial"/>
              <a:buNone/>
              <a:defRPr sz="1765" b="1" i="0" u="none" strike="noStrike" cap="none">
                <a:solidFill>
                  <a:schemeClr val="dk1"/>
                </a:solidFill>
                <a:latin typeface="Calibri"/>
                <a:ea typeface="Calibri"/>
                <a:cs typeface="Calibri"/>
                <a:sym typeface="Calibri"/>
              </a:defRPr>
            </a:lvl1pPr>
            <a:lvl2pPr marL="336194" marR="0" lvl="1" indent="0" algn="l" rtl="0">
              <a:lnSpc>
                <a:spcPct val="90000"/>
              </a:lnSpc>
              <a:spcBef>
                <a:spcPts val="353"/>
              </a:spcBef>
              <a:buClr>
                <a:schemeClr val="dk1"/>
              </a:buClr>
              <a:buFont typeface="Arial"/>
              <a:buNone/>
              <a:defRPr sz="1500" b="1" i="0" u="none" strike="noStrike" cap="none">
                <a:solidFill>
                  <a:schemeClr val="dk1"/>
                </a:solidFill>
                <a:latin typeface="Calibri"/>
                <a:ea typeface="Calibri"/>
                <a:cs typeface="Calibri"/>
                <a:sym typeface="Calibri"/>
              </a:defRPr>
            </a:lvl2pPr>
            <a:lvl3pPr marL="683595" marR="0" lvl="2" indent="0" algn="l" rtl="0">
              <a:lnSpc>
                <a:spcPct val="90000"/>
              </a:lnSpc>
              <a:spcBef>
                <a:spcPts val="353"/>
              </a:spcBef>
              <a:buClr>
                <a:schemeClr val="dk1"/>
              </a:buClr>
              <a:buFont typeface="Arial"/>
              <a:buNone/>
              <a:defRPr sz="1324" b="1" i="0" u="none" strike="noStrike" cap="none">
                <a:solidFill>
                  <a:schemeClr val="dk1"/>
                </a:solidFill>
                <a:latin typeface="Calibri"/>
                <a:ea typeface="Calibri"/>
                <a:cs typeface="Calibri"/>
                <a:sym typeface="Calibri"/>
              </a:defRPr>
            </a:lvl3pPr>
            <a:lvl4pPr marL="1019790" marR="0" lvl="3"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4pPr>
            <a:lvl5pPr marL="1355984" marR="0" lvl="4"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5pPr>
            <a:lvl6pPr marL="1703385" marR="0" lvl="5"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6pPr>
            <a:lvl7pPr marL="2039579" marR="0" lvl="6"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7pPr>
            <a:lvl8pPr marL="2375774" marR="0" lvl="7"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8pPr>
            <a:lvl9pPr marL="2711968" marR="0" lvl="8"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099"/>
            <a:ext cx="2901176" cy="4912909"/>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2" y="2241551"/>
            <a:ext cx="2915471" cy="1098545"/>
          </a:xfrm>
          <a:prstGeom prst="rect">
            <a:avLst/>
          </a:prstGeom>
          <a:noFill/>
          <a:ln>
            <a:noFill/>
          </a:ln>
        </p:spPr>
        <p:txBody>
          <a:bodyPr lIns="102600" tIns="102600" rIns="102600" bIns="102600" anchor="b" anchorCtr="0"/>
          <a:lstStyle>
            <a:lvl1pPr marL="0" marR="0" lvl="0" indent="0" algn="l" rtl="0">
              <a:lnSpc>
                <a:spcPct val="90000"/>
              </a:lnSpc>
              <a:spcBef>
                <a:spcPts val="706"/>
              </a:spcBef>
              <a:buClr>
                <a:schemeClr val="dk1"/>
              </a:buClr>
              <a:buFont typeface="Arial"/>
              <a:buNone/>
              <a:defRPr sz="1765" b="1" i="0" u="none" strike="noStrike" cap="none">
                <a:solidFill>
                  <a:schemeClr val="dk1"/>
                </a:solidFill>
                <a:latin typeface="Calibri"/>
                <a:ea typeface="Calibri"/>
                <a:cs typeface="Calibri"/>
                <a:sym typeface="Calibri"/>
              </a:defRPr>
            </a:lvl1pPr>
            <a:lvl2pPr marL="336194" marR="0" lvl="1" indent="0" algn="l" rtl="0">
              <a:lnSpc>
                <a:spcPct val="90000"/>
              </a:lnSpc>
              <a:spcBef>
                <a:spcPts val="353"/>
              </a:spcBef>
              <a:buClr>
                <a:schemeClr val="dk1"/>
              </a:buClr>
              <a:buFont typeface="Arial"/>
              <a:buNone/>
              <a:defRPr sz="1500" b="1" i="0" u="none" strike="noStrike" cap="none">
                <a:solidFill>
                  <a:schemeClr val="dk1"/>
                </a:solidFill>
                <a:latin typeface="Calibri"/>
                <a:ea typeface="Calibri"/>
                <a:cs typeface="Calibri"/>
                <a:sym typeface="Calibri"/>
              </a:defRPr>
            </a:lvl2pPr>
            <a:lvl3pPr marL="683595" marR="0" lvl="2" indent="0" algn="l" rtl="0">
              <a:lnSpc>
                <a:spcPct val="90000"/>
              </a:lnSpc>
              <a:spcBef>
                <a:spcPts val="353"/>
              </a:spcBef>
              <a:buClr>
                <a:schemeClr val="dk1"/>
              </a:buClr>
              <a:buFont typeface="Arial"/>
              <a:buNone/>
              <a:defRPr sz="1324" b="1" i="0" u="none" strike="noStrike" cap="none">
                <a:solidFill>
                  <a:schemeClr val="dk1"/>
                </a:solidFill>
                <a:latin typeface="Calibri"/>
                <a:ea typeface="Calibri"/>
                <a:cs typeface="Calibri"/>
                <a:sym typeface="Calibri"/>
              </a:defRPr>
            </a:lvl3pPr>
            <a:lvl4pPr marL="1019790" marR="0" lvl="3"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4pPr>
            <a:lvl5pPr marL="1355984" marR="0" lvl="4"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5pPr>
            <a:lvl6pPr marL="1703385" marR="0" lvl="5"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6pPr>
            <a:lvl7pPr marL="2039579" marR="0" lvl="6"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7pPr>
            <a:lvl8pPr marL="2375774" marR="0" lvl="7"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8pPr>
            <a:lvl9pPr marL="2711968" marR="0" lvl="8"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2" y="3340099"/>
            <a:ext cx="2915471" cy="4912909"/>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11090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8" y="486836"/>
            <a:ext cx="5915118" cy="1767545"/>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265"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51" name="Shape 51"/>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07193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599"/>
            <a:ext cx="2211882" cy="2133545"/>
          </a:xfrm>
          <a:prstGeom prst="rect">
            <a:avLst/>
          </a:prstGeom>
          <a:noFill/>
          <a:ln>
            <a:noFill/>
          </a:ln>
        </p:spPr>
        <p:txBody>
          <a:bodyPr lIns="102600" tIns="102600" rIns="102600" bIns="102600" anchor="b" anchorCtr="0"/>
          <a:lstStyle>
            <a:lvl1pPr marL="0" marR="0" lvl="0" indent="0" algn="l" rtl="0">
              <a:lnSpc>
                <a:spcPct val="90000"/>
              </a:lnSpc>
              <a:spcBef>
                <a:spcPts val="0"/>
              </a:spcBef>
              <a:buClr>
                <a:schemeClr val="dk1"/>
              </a:buClr>
              <a:buFont typeface="Calibri"/>
              <a:buNone/>
              <a:defRPr sz="2382"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56" name="Shape 56"/>
          <p:cNvSpPr txBox="1">
            <a:spLocks noGrp="1"/>
          </p:cNvSpPr>
          <p:nvPr>
            <p:ph type="body" idx="1"/>
          </p:nvPr>
        </p:nvSpPr>
        <p:spPr>
          <a:xfrm>
            <a:off x="2915543" y="1316568"/>
            <a:ext cx="3471882" cy="6498273"/>
          </a:xfrm>
          <a:prstGeom prst="rect">
            <a:avLst/>
          </a:prstGeom>
          <a:noFill/>
          <a:ln>
            <a:noFill/>
          </a:ln>
        </p:spPr>
        <p:txBody>
          <a:bodyPr lIns="102600" tIns="102600" rIns="102600" bIns="102600" anchor="t" anchorCtr="0"/>
          <a:lstStyle>
            <a:lvl1pPr marL="168097" marR="0" lvl="0" indent="-22413" algn="l" rtl="0">
              <a:lnSpc>
                <a:spcPct val="90000"/>
              </a:lnSpc>
              <a:spcBef>
                <a:spcPts val="706"/>
              </a:spcBef>
              <a:buClr>
                <a:schemeClr val="dk1"/>
              </a:buClr>
              <a:buSzPct val="100000"/>
              <a:buFont typeface="Arial"/>
              <a:buChar char="•"/>
              <a:defRPr sz="2382" b="0" i="0" u="none" strike="noStrike" cap="none">
                <a:solidFill>
                  <a:schemeClr val="dk1"/>
                </a:solidFill>
                <a:latin typeface="Calibri"/>
                <a:ea typeface="Calibri"/>
                <a:cs typeface="Calibri"/>
                <a:sym typeface="Calibri"/>
              </a:defRPr>
            </a:lvl1pPr>
            <a:lvl2pPr marL="504292" marR="0" lvl="1" indent="-33619" algn="l" rtl="0">
              <a:lnSpc>
                <a:spcPct val="90000"/>
              </a:lnSpc>
              <a:spcBef>
                <a:spcPts val="353"/>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2pPr>
            <a:lvl3pPr marL="851692" marR="0" lvl="2"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3pPr>
            <a:lvl4pPr marL="1187887" marR="0" lvl="3"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24081" marR="0" lvl="4" indent="-67239"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71482" marR="0" lvl="5"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07677" marR="0" lvl="6"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43871" marR="0" lvl="7" indent="-67239"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891272" marR="0" lvl="8"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199"/>
            <a:ext cx="2211882" cy="5082000"/>
          </a:xfrm>
          <a:prstGeom prst="rect">
            <a:avLst/>
          </a:prstGeom>
          <a:noFill/>
          <a:ln>
            <a:noFill/>
          </a:ln>
        </p:spPr>
        <p:txBody>
          <a:bodyPr lIns="102600" tIns="102600" rIns="102600" bIns="102600" anchor="t" anchorCtr="0"/>
          <a:lstStyle>
            <a:lvl1pPr marL="0" marR="0" lvl="0" indent="0" algn="l" rtl="0">
              <a:lnSpc>
                <a:spcPct val="90000"/>
              </a:lnSpc>
              <a:spcBef>
                <a:spcPts val="706"/>
              </a:spcBef>
              <a:buClr>
                <a:schemeClr val="dk1"/>
              </a:buClr>
              <a:buFont typeface="Arial"/>
              <a:buNone/>
              <a:defRPr sz="1147" b="0" i="0" u="none" strike="noStrike" cap="none">
                <a:solidFill>
                  <a:schemeClr val="dk1"/>
                </a:solidFill>
                <a:latin typeface="Calibri"/>
                <a:ea typeface="Calibri"/>
                <a:cs typeface="Calibri"/>
                <a:sym typeface="Calibri"/>
              </a:defRPr>
            </a:lvl1pPr>
            <a:lvl2pPr marL="336194" marR="0" lvl="1" indent="0" algn="l" rtl="0">
              <a:lnSpc>
                <a:spcPct val="90000"/>
              </a:lnSpc>
              <a:spcBef>
                <a:spcPts val="353"/>
              </a:spcBef>
              <a:buClr>
                <a:schemeClr val="dk1"/>
              </a:buClr>
              <a:buFont typeface="Arial"/>
              <a:buNone/>
              <a:defRPr sz="1059" b="0" i="0" u="none" strike="noStrike" cap="none">
                <a:solidFill>
                  <a:schemeClr val="dk1"/>
                </a:solidFill>
                <a:latin typeface="Calibri"/>
                <a:ea typeface="Calibri"/>
                <a:cs typeface="Calibri"/>
                <a:sym typeface="Calibri"/>
              </a:defRPr>
            </a:lvl2pPr>
            <a:lvl3pPr marL="683595" marR="0" lvl="2" indent="0" algn="l" rtl="0">
              <a:lnSpc>
                <a:spcPct val="90000"/>
              </a:lnSpc>
              <a:spcBef>
                <a:spcPts val="353"/>
              </a:spcBef>
              <a:buClr>
                <a:schemeClr val="dk1"/>
              </a:buClr>
              <a:buFont typeface="Arial"/>
              <a:buNone/>
              <a:defRPr sz="882" b="0" i="0" u="none" strike="noStrike" cap="none">
                <a:solidFill>
                  <a:schemeClr val="dk1"/>
                </a:solidFill>
                <a:latin typeface="Calibri"/>
                <a:ea typeface="Calibri"/>
                <a:cs typeface="Calibri"/>
                <a:sym typeface="Calibri"/>
              </a:defRPr>
            </a:lvl3pPr>
            <a:lvl4pPr marL="1019790" marR="0" lvl="3"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4pPr>
            <a:lvl5pPr marL="1355984" marR="0" lvl="4"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5pPr>
            <a:lvl6pPr marL="1703385" marR="0" lvl="5"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6pPr>
            <a:lvl7pPr marL="2039579" marR="0" lvl="6"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7pPr>
            <a:lvl8pPr marL="2375774" marR="0" lvl="7"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8pPr>
            <a:lvl9pPr marL="2711968" marR="0" lvl="8"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82018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599"/>
            <a:ext cx="2211882" cy="2133545"/>
          </a:xfrm>
          <a:prstGeom prst="rect">
            <a:avLst/>
          </a:prstGeom>
          <a:noFill/>
          <a:ln>
            <a:noFill/>
          </a:ln>
        </p:spPr>
        <p:txBody>
          <a:bodyPr lIns="102600" tIns="102600" rIns="102600" bIns="102600" anchor="b" anchorCtr="0"/>
          <a:lstStyle>
            <a:lvl1pPr marL="0" marR="0" lvl="0" indent="0" algn="l" rtl="0">
              <a:lnSpc>
                <a:spcPct val="90000"/>
              </a:lnSpc>
              <a:spcBef>
                <a:spcPts val="0"/>
              </a:spcBef>
              <a:buClr>
                <a:schemeClr val="dk1"/>
              </a:buClr>
              <a:buFont typeface="Calibri"/>
              <a:buNone/>
              <a:defRPr sz="2382"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63" name="Shape 63"/>
          <p:cNvSpPr>
            <a:spLocks noGrp="1"/>
          </p:cNvSpPr>
          <p:nvPr>
            <p:ph type="pic" idx="2"/>
          </p:nvPr>
        </p:nvSpPr>
        <p:spPr>
          <a:xfrm>
            <a:off x="2915543" y="1316568"/>
            <a:ext cx="3471882" cy="6498273"/>
          </a:xfrm>
          <a:prstGeom prst="rect">
            <a:avLst/>
          </a:prstGeom>
          <a:noFill/>
          <a:ln>
            <a:noFill/>
          </a:ln>
        </p:spPr>
        <p:txBody>
          <a:bodyPr lIns="102600" tIns="102600" rIns="102600" bIns="102600" anchor="t" anchorCtr="0"/>
          <a:lstStyle>
            <a:lvl1pPr marL="0" marR="0" lvl="0" indent="0" algn="l" rtl="0">
              <a:lnSpc>
                <a:spcPct val="90000"/>
              </a:lnSpc>
              <a:spcBef>
                <a:spcPts val="706"/>
              </a:spcBef>
              <a:buClr>
                <a:schemeClr val="dk1"/>
              </a:buClr>
              <a:buSzPct val="59259"/>
              <a:buFont typeface="Arial"/>
              <a:buNone/>
              <a:defRPr sz="2382" b="0" i="0" u="none" strike="noStrike" cap="none">
                <a:solidFill>
                  <a:schemeClr val="dk1"/>
                </a:solidFill>
                <a:latin typeface="Calibri"/>
                <a:ea typeface="Calibri"/>
                <a:cs typeface="Calibri"/>
                <a:sym typeface="Calibri"/>
              </a:defRPr>
            </a:lvl1pPr>
            <a:lvl2pPr marL="336194" marR="0" lvl="1" indent="0" algn="l" rtl="0">
              <a:lnSpc>
                <a:spcPct val="90000"/>
              </a:lnSpc>
              <a:spcBef>
                <a:spcPts val="353"/>
              </a:spcBef>
              <a:buClr>
                <a:schemeClr val="dk1"/>
              </a:buClr>
              <a:buSzPct val="66666"/>
              <a:buFont typeface="Arial"/>
              <a:buNone/>
              <a:defRPr sz="2118" b="0" i="0" u="none" strike="noStrike" cap="none">
                <a:solidFill>
                  <a:schemeClr val="dk1"/>
                </a:solidFill>
                <a:latin typeface="Calibri"/>
                <a:ea typeface="Calibri"/>
                <a:cs typeface="Calibri"/>
                <a:sym typeface="Calibri"/>
              </a:defRPr>
            </a:lvl2pPr>
            <a:lvl3pPr marL="683595" marR="0" lvl="2" indent="0" algn="l" rtl="0">
              <a:lnSpc>
                <a:spcPct val="90000"/>
              </a:lnSpc>
              <a:spcBef>
                <a:spcPts val="353"/>
              </a:spcBef>
              <a:buClr>
                <a:schemeClr val="dk1"/>
              </a:buClr>
              <a:buSzPct val="80000"/>
              <a:buFont typeface="Arial"/>
              <a:buNone/>
              <a:defRPr sz="1765" b="0" i="0" u="none" strike="noStrike" cap="none">
                <a:solidFill>
                  <a:schemeClr val="dk1"/>
                </a:solidFill>
                <a:latin typeface="Calibri"/>
                <a:ea typeface="Calibri"/>
                <a:cs typeface="Calibri"/>
                <a:sym typeface="Calibri"/>
              </a:defRPr>
            </a:lvl3pPr>
            <a:lvl4pPr marL="1019790" marR="0" lvl="3" indent="0" algn="l" rtl="0">
              <a:lnSpc>
                <a:spcPct val="90000"/>
              </a:lnSpc>
              <a:spcBef>
                <a:spcPts val="353"/>
              </a:spcBef>
              <a:buClr>
                <a:schemeClr val="dk1"/>
              </a:buClr>
              <a:buSzPct val="94117"/>
              <a:buFont typeface="Arial"/>
              <a:buNone/>
              <a:defRPr sz="1500" b="0" i="0" u="none" strike="noStrike" cap="none">
                <a:solidFill>
                  <a:schemeClr val="dk1"/>
                </a:solidFill>
                <a:latin typeface="Calibri"/>
                <a:ea typeface="Calibri"/>
                <a:cs typeface="Calibri"/>
                <a:sym typeface="Calibri"/>
              </a:defRPr>
            </a:lvl4pPr>
            <a:lvl5pPr marL="1355984" marR="0" lvl="4" indent="0" algn="l" rtl="0">
              <a:lnSpc>
                <a:spcPct val="90000"/>
              </a:lnSpc>
              <a:spcBef>
                <a:spcPts val="353"/>
              </a:spcBef>
              <a:buClr>
                <a:schemeClr val="dk1"/>
              </a:buClr>
              <a:buSzPct val="94117"/>
              <a:buFont typeface="Arial"/>
              <a:buNone/>
              <a:defRPr sz="1500" b="0" i="0" u="none" strike="noStrike" cap="none">
                <a:solidFill>
                  <a:schemeClr val="dk1"/>
                </a:solidFill>
                <a:latin typeface="Calibri"/>
                <a:ea typeface="Calibri"/>
                <a:cs typeface="Calibri"/>
                <a:sym typeface="Calibri"/>
              </a:defRPr>
            </a:lvl5pPr>
            <a:lvl6pPr marL="1703385" marR="0" lvl="5" indent="0" algn="l" rtl="0">
              <a:lnSpc>
                <a:spcPct val="90000"/>
              </a:lnSpc>
              <a:spcBef>
                <a:spcPts val="353"/>
              </a:spcBef>
              <a:buClr>
                <a:schemeClr val="dk1"/>
              </a:buClr>
              <a:buSzPct val="94117"/>
              <a:buFont typeface="Arial"/>
              <a:buNone/>
              <a:defRPr sz="1500" b="0" i="0" u="none" strike="noStrike" cap="none">
                <a:solidFill>
                  <a:schemeClr val="dk1"/>
                </a:solidFill>
                <a:latin typeface="Calibri"/>
                <a:ea typeface="Calibri"/>
                <a:cs typeface="Calibri"/>
                <a:sym typeface="Calibri"/>
              </a:defRPr>
            </a:lvl6pPr>
            <a:lvl7pPr marL="2039579" marR="0" lvl="6" indent="0" algn="l" rtl="0">
              <a:lnSpc>
                <a:spcPct val="90000"/>
              </a:lnSpc>
              <a:spcBef>
                <a:spcPts val="353"/>
              </a:spcBef>
              <a:buClr>
                <a:schemeClr val="dk1"/>
              </a:buClr>
              <a:buSzPct val="94117"/>
              <a:buFont typeface="Arial"/>
              <a:buNone/>
              <a:defRPr sz="1500" b="0" i="0" u="none" strike="noStrike" cap="none">
                <a:solidFill>
                  <a:schemeClr val="dk1"/>
                </a:solidFill>
                <a:latin typeface="Calibri"/>
                <a:ea typeface="Calibri"/>
                <a:cs typeface="Calibri"/>
                <a:sym typeface="Calibri"/>
              </a:defRPr>
            </a:lvl7pPr>
            <a:lvl8pPr marL="2375774" marR="0" lvl="7" indent="0" algn="l" rtl="0">
              <a:lnSpc>
                <a:spcPct val="90000"/>
              </a:lnSpc>
              <a:spcBef>
                <a:spcPts val="353"/>
              </a:spcBef>
              <a:buClr>
                <a:schemeClr val="dk1"/>
              </a:buClr>
              <a:buSzPct val="94117"/>
              <a:buFont typeface="Arial"/>
              <a:buNone/>
              <a:defRPr sz="1500" b="0" i="0" u="none" strike="noStrike" cap="none">
                <a:solidFill>
                  <a:schemeClr val="dk1"/>
                </a:solidFill>
                <a:latin typeface="Calibri"/>
                <a:ea typeface="Calibri"/>
                <a:cs typeface="Calibri"/>
                <a:sym typeface="Calibri"/>
              </a:defRPr>
            </a:lvl8pPr>
            <a:lvl9pPr marL="2711968" marR="0" lvl="8" indent="0" algn="l" rtl="0">
              <a:lnSpc>
                <a:spcPct val="90000"/>
              </a:lnSpc>
              <a:spcBef>
                <a:spcPts val="353"/>
              </a:spcBef>
              <a:buClr>
                <a:schemeClr val="dk1"/>
              </a:buClr>
              <a:buSzPct val="94117"/>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199"/>
            <a:ext cx="2211882" cy="5082000"/>
          </a:xfrm>
          <a:prstGeom prst="rect">
            <a:avLst/>
          </a:prstGeom>
          <a:noFill/>
          <a:ln>
            <a:noFill/>
          </a:ln>
        </p:spPr>
        <p:txBody>
          <a:bodyPr lIns="102600" tIns="102600" rIns="102600" bIns="102600" anchor="t" anchorCtr="0"/>
          <a:lstStyle>
            <a:lvl1pPr marL="0" marR="0" lvl="0" indent="0" algn="l" rtl="0">
              <a:lnSpc>
                <a:spcPct val="90000"/>
              </a:lnSpc>
              <a:spcBef>
                <a:spcPts val="706"/>
              </a:spcBef>
              <a:buClr>
                <a:schemeClr val="dk1"/>
              </a:buClr>
              <a:buFont typeface="Arial"/>
              <a:buNone/>
              <a:defRPr sz="1147" b="0" i="0" u="none" strike="noStrike" cap="none">
                <a:solidFill>
                  <a:schemeClr val="dk1"/>
                </a:solidFill>
                <a:latin typeface="Calibri"/>
                <a:ea typeface="Calibri"/>
                <a:cs typeface="Calibri"/>
                <a:sym typeface="Calibri"/>
              </a:defRPr>
            </a:lvl1pPr>
            <a:lvl2pPr marL="336194" marR="0" lvl="1" indent="0" algn="l" rtl="0">
              <a:lnSpc>
                <a:spcPct val="90000"/>
              </a:lnSpc>
              <a:spcBef>
                <a:spcPts val="353"/>
              </a:spcBef>
              <a:buClr>
                <a:schemeClr val="dk1"/>
              </a:buClr>
              <a:buFont typeface="Arial"/>
              <a:buNone/>
              <a:defRPr sz="1059" b="0" i="0" u="none" strike="noStrike" cap="none">
                <a:solidFill>
                  <a:schemeClr val="dk1"/>
                </a:solidFill>
                <a:latin typeface="Calibri"/>
                <a:ea typeface="Calibri"/>
                <a:cs typeface="Calibri"/>
                <a:sym typeface="Calibri"/>
              </a:defRPr>
            </a:lvl2pPr>
            <a:lvl3pPr marL="683595" marR="0" lvl="2" indent="0" algn="l" rtl="0">
              <a:lnSpc>
                <a:spcPct val="90000"/>
              </a:lnSpc>
              <a:spcBef>
                <a:spcPts val="353"/>
              </a:spcBef>
              <a:buClr>
                <a:schemeClr val="dk1"/>
              </a:buClr>
              <a:buFont typeface="Arial"/>
              <a:buNone/>
              <a:defRPr sz="882" b="0" i="0" u="none" strike="noStrike" cap="none">
                <a:solidFill>
                  <a:schemeClr val="dk1"/>
                </a:solidFill>
                <a:latin typeface="Calibri"/>
                <a:ea typeface="Calibri"/>
                <a:cs typeface="Calibri"/>
                <a:sym typeface="Calibri"/>
              </a:defRPr>
            </a:lvl3pPr>
            <a:lvl4pPr marL="1019790" marR="0" lvl="3"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4pPr>
            <a:lvl5pPr marL="1355984" marR="0" lvl="4"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5pPr>
            <a:lvl6pPr marL="1703385" marR="0" lvl="5"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6pPr>
            <a:lvl7pPr marL="2039579" marR="0" lvl="6"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7pPr>
            <a:lvl8pPr marL="2375774" marR="0" lvl="7"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8pPr>
            <a:lvl9pPr marL="2711968" marR="0" lvl="8"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3891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71487" y="2434166"/>
            <a:ext cx="5915025" cy="5801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8" y="486836"/>
            <a:ext cx="5915118" cy="1767545"/>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265"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70" name="Shape 70"/>
          <p:cNvSpPr txBox="1">
            <a:spLocks noGrp="1"/>
          </p:cNvSpPr>
          <p:nvPr>
            <p:ph type="body" idx="1"/>
          </p:nvPr>
        </p:nvSpPr>
        <p:spPr>
          <a:xfrm rot="5400000">
            <a:off x="528090" y="2377471"/>
            <a:ext cx="5801727" cy="5915118"/>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070228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689" y="3622010"/>
            <a:ext cx="7749000" cy="1478647"/>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265"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76" name="Shape 76"/>
          <p:cNvSpPr txBox="1">
            <a:spLocks noGrp="1"/>
          </p:cNvSpPr>
          <p:nvPr>
            <p:ph type="body" idx="1"/>
          </p:nvPr>
        </p:nvSpPr>
        <p:spPr>
          <a:xfrm rot="5400000">
            <a:off x="-1227688" y="2186113"/>
            <a:ext cx="7749000" cy="4350441"/>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56132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078029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585570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67916" y="2279652"/>
            <a:ext cx="5915025" cy="3803648"/>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67916" y="6119285"/>
            <a:ext cx="5915025" cy="200024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7211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71487"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2"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67887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72381" y="2241550"/>
            <a:ext cx="2901255"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100"/>
            <a:ext cx="2901255"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2" y="2241550"/>
            <a:ext cx="2915542"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2" y="3340100"/>
            <a:ext cx="2915542"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15506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10280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2915542" y="1316569"/>
            <a:ext cx="3471863" cy="6498167"/>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98639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2915542" y="1316569"/>
            <a:ext cx="3471863" cy="6498167"/>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9705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67916" y="2279652"/>
            <a:ext cx="5915025" cy="3803648"/>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67916" y="6119285"/>
            <a:ext cx="5915025" cy="2000248"/>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528108" y="2377546"/>
            <a:ext cx="5801784" cy="5915025"/>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404217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576" y="3622014"/>
            <a:ext cx="7749117" cy="147875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227798" y="2186120"/>
            <a:ext cx="7749117" cy="435054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72360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71487" y="2434166"/>
            <a:ext cx="2914649" cy="5801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2" y="2434166"/>
            <a:ext cx="2914649" cy="5801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72381" y="2241550"/>
            <a:ext cx="2901255" cy="1098549"/>
          </a:xfrm>
          <a:prstGeom prst="rect">
            <a:avLst/>
          </a:prstGeom>
          <a:noFill/>
          <a:ln>
            <a:noFill/>
          </a:ln>
        </p:spPr>
        <p:txBody>
          <a:bodyPr wrap="square"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100"/>
            <a:ext cx="2901255" cy="4912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2" y="2241550"/>
            <a:ext cx="2915542" cy="1098549"/>
          </a:xfrm>
          <a:prstGeom prst="rect">
            <a:avLst/>
          </a:prstGeom>
          <a:noFill/>
          <a:ln>
            <a:noFill/>
          </a:ln>
        </p:spPr>
        <p:txBody>
          <a:bodyPr wrap="square"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2" y="3340100"/>
            <a:ext cx="2915542" cy="4912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600"/>
            <a:ext cx="2211884" cy="2133599"/>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2915542" y="1316569"/>
            <a:ext cx="3471863" cy="6498167"/>
          </a:xfrm>
          <a:prstGeom prst="rect">
            <a:avLst/>
          </a:prstGeom>
          <a:noFill/>
          <a:ln>
            <a:noFill/>
          </a:ln>
        </p:spPr>
        <p:txBody>
          <a:bodyPr wrap="square"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200"/>
            <a:ext cx="2211884" cy="5082116"/>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600"/>
            <a:ext cx="2211884" cy="2133599"/>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2915542" y="1316569"/>
            <a:ext cx="3471863" cy="6498167"/>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200"/>
            <a:ext cx="2211884" cy="5082116"/>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528108" y="2377546"/>
            <a:ext cx="5801784" cy="5915025"/>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71487" y="2434166"/>
            <a:ext cx="5915025" cy="5801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8" y="486836"/>
            <a:ext cx="5915118" cy="1767545"/>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SzPct val="43243"/>
              <a:buFont typeface="Calibri"/>
              <a:buNone/>
              <a:defRPr sz="3700" b="0" i="0" u="none" strike="noStrike" cap="none">
                <a:solidFill>
                  <a:schemeClr val="dk1"/>
                </a:solidFill>
                <a:latin typeface="Calibri"/>
                <a:ea typeface="Calibri"/>
                <a:cs typeface="Calibri"/>
                <a:sym typeface="Calibri"/>
              </a:defRPr>
            </a:lvl1pPr>
            <a:lvl2pPr lvl="1" indent="0">
              <a:spcBef>
                <a:spcPts val="0"/>
              </a:spcBef>
              <a:buSzPct val="80000"/>
              <a:buNone/>
              <a:defRPr sz="2000"/>
            </a:lvl2pPr>
            <a:lvl3pPr lvl="2" indent="0">
              <a:spcBef>
                <a:spcPts val="0"/>
              </a:spcBef>
              <a:buSzPct val="80000"/>
              <a:buNone/>
              <a:defRPr sz="2000"/>
            </a:lvl3pPr>
            <a:lvl4pPr lvl="3" indent="0">
              <a:spcBef>
                <a:spcPts val="0"/>
              </a:spcBef>
              <a:buSzPct val="80000"/>
              <a:buNone/>
              <a:defRPr sz="2000"/>
            </a:lvl4pPr>
            <a:lvl5pPr lvl="4" indent="0">
              <a:spcBef>
                <a:spcPts val="0"/>
              </a:spcBef>
              <a:buSzPct val="80000"/>
              <a:buNone/>
              <a:defRPr sz="2000"/>
            </a:lvl5pPr>
            <a:lvl6pPr lvl="5" indent="0">
              <a:spcBef>
                <a:spcPts val="0"/>
              </a:spcBef>
              <a:buSzPct val="80000"/>
              <a:buNone/>
              <a:defRPr sz="2000"/>
            </a:lvl6pPr>
            <a:lvl7pPr lvl="6" indent="0">
              <a:spcBef>
                <a:spcPts val="0"/>
              </a:spcBef>
              <a:buSzPct val="80000"/>
              <a:buNone/>
              <a:defRPr sz="2000"/>
            </a:lvl7pPr>
            <a:lvl8pPr lvl="7" indent="0">
              <a:spcBef>
                <a:spcPts val="0"/>
              </a:spcBef>
              <a:buSzPct val="80000"/>
              <a:buNone/>
              <a:defRPr sz="2000"/>
            </a:lvl8pPr>
            <a:lvl9pPr lvl="8" indent="0">
              <a:spcBef>
                <a:spcPts val="0"/>
              </a:spcBef>
              <a:buSzPct val="80000"/>
              <a:buNone/>
              <a:defRPr sz="2000"/>
            </a:lvl9pPr>
          </a:lstStyle>
          <a:p>
            <a:endParaRPr/>
          </a:p>
        </p:txBody>
      </p:sp>
      <p:sp>
        <p:nvSpPr>
          <p:cNvPr id="7" name="Shape 7"/>
          <p:cNvSpPr txBox="1">
            <a:spLocks noGrp="1"/>
          </p:cNvSpPr>
          <p:nvPr>
            <p:ph type="body" idx="1"/>
          </p:nvPr>
        </p:nvSpPr>
        <p:spPr>
          <a:xfrm>
            <a:off x="471488" y="2434167"/>
            <a:ext cx="5915118" cy="5801727"/>
          </a:xfrm>
          <a:prstGeom prst="rect">
            <a:avLst/>
          </a:prstGeom>
          <a:noFill/>
          <a:ln>
            <a:noFill/>
          </a:ln>
        </p:spPr>
        <p:txBody>
          <a:bodyPr lIns="102600" tIns="102600" rIns="102600" bIns="102600" anchor="t" anchorCtr="0"/>
          <a:lstStyle>
            <a:lvl1pPr marL="190500" marR="0" lvl="0" indent="-38100" algn="l" rtl="0">
              <a:lnSpc>
                <a:spcPct val="90000"/>
              </a:lnSpc>
              <a:spcBef>
                <a:spcPts val="8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71500" marR="0" lvl="1" indent="-63500" algn="l" rtl="0">
              <a:lnSpc>
                <a:spcPct val="90000"/>
              </a:lnSpc>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965200" marR="0" lvl="2" indent="-88900" algn="l" rtl="0">
              <a:lnSpc>
                <a:spcPct val="90000"/>
              </a:lnSpc>
              <a:spcBef>
                <a:spcPts val="40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3pPr>
            <a:lvl4pPr marL="1346200" marR="0" lvl="3"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727200" marR="0" lvl="4" indent="-889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2120900" marR="0" lvl="5"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501900" marR="0" lvl="6"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882900" marR="0" lvl="7" indent="-889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3276600" marR="0" lvl="8"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SzPct val="160000"/>
              <a:buNone/>
              <a:defRPr sz="882" b="0" i="0" u="none" strike="noStrike" cap="none">
                <a:solidFill>
                  <a:srgbClr val="888888"/>
                </a:solidFill>
                <a:latin typeface="Calibri"/>
                <a:ea typeface="Calibri"/>
                <a:cs typeface="Calibri"/>
                <a:sym typeface="Calibri"/>
              </a:defRPr>
            </a:lvl1pPr>
            <a:lvl2pPr marL="448259" marR="0" lvl="1" indent="0" algn="l" rtl="0">
              <a:spcBef>
                <a:spcPts val="0"/>
              </a:spcBef>
              <a:buSzPct val="80000"/>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SzPct val="80000"/>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SzPct val="80000"/>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SzPct val="80000"/>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SzPct val="80000"/>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SzPct val="80000"/>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SzPct val="80000"/>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SzPct val="80000"/>
              <a:buNone/>
              <a:defRPr sz="1765"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SzPct val="160000"/>
              <a:buNone/>
              <a:defRPr sz="882" b="0" i="0" u="none" strike="noStrike" cap="none">
                <a:solidFill>
                  <a:srgbClr val="888888"/>
                </a:solidFill>
                <a:latin typeface="Calibri"/>
                <a:ea typeface="Calibri"/>
                <a:cs typeface="Calibri"/>
                <a:sym typeface="Calibri"/>
              </a:defRPr>
            </a:lvl1pPr>
            <a:lvl2pPr marL="448259" marR="0" lvl="1" indent="0" algn="l" rtl="0">
              <a:spcBef>
                <a:spcPts val="0"/>
              </a:spcBef>
              <a:buSzPct val="80000"/>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SzPct val="80000"/>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SzPct val="80000"/>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SzPct val="80000"/>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SzPct val="80000"/>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SzPct val="80000"/>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SzPct val="80000"/>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SzPct val="80000"/>
              <a:buNone/>
              <a:defRPr sz="1765"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742993171"/>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090966710"/>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w.ly/oLDv30fomw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hyperlink" Target="https://www.loc.gov/rr/program/bib/ourdocs/Indian.html"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 Id="rId5" Type="http://schemas.openxmlformats.org/officeDocument/2006/relationships/image" Target="../media/image25.png"/><Relationship Id="rId4" Type="http://schemas.openxmlformats.org/officeDocument/2006/relationships/hyperlink" Target="http://www.ourdocuments.gov/doc.php?flash=true&amp;doc=25"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ow.ly/S1fq30fo8Yr" TargetMode="External"/><Relationship Id="rId3" Type="http://schemas.openxmlformats.org/officeDocument/2006/relationships/hyperlink" Target="http://www.nps.gov/trte/learn/historyculture/stories.htm" TargetMode="External"/><Relationship Id="rId7" Type="http://schemas.openxmlformats.org/officeDocument/2006/relationships/hyperlink" Target="http://ow.ly/xsyw30fo8SI" TargetMode="External"/><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hyperlink" Target="http://ow.ly/Xaeq30fo8Qb" TargetMode="External"/><Relationship Id="rId5" Type="http://schemas.openxmlformats.org/officeDocument/2006/relationships/image" Target="../media/image26.png"/><Relationship Id="rId4" Type="http://schemas.openxmlformats.org/officeDocument/2006/relationships/hyperlink" Target="http://ow.ly/KMIz30fo5tf" TargetMode="External"/><Relationship Id="rId9" Type="http://schemas.openxmlformats.org/officeDocument/2006/relationships/hyperlink" Target="http://ow.ly/vhqs30fo8R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equalrightsamendment.org/the-equal-rights-amendment"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hyperlink" Target="https://www.littlethings.com/1950s-good-housewife-guide/5"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www.history.com/topics/jim-crow-laws" TargetMode="External"/><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hyperlink" Target="http://www.pbs.org/wgbh/americanexperience/films/freedomriders/" TargetMode="External"/><Relationship Id="rId4" Type="http://schemas.openxmlformats.org/officeDocument/2006/relationships/hyperlink" Target="http://www.pbs.org/wgbh/americanexperience/features/freedom-riders-jim-crow-law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ushistory.org/us/47c.asp" TargetMode="External"/><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hyperlink" Target="https://www.history.com/topics/black-history/great-migration" TargetMode="External"/><Relationship Id="rId4" Type="http://schemas.openxmlformats.org/officeDocument/2006/relationships/hyperlink" Target="http://www.history.com/topics/ku-klux-klan"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loc.gov/rr/program/bib/harlem/harlem.html" TargetMode="External"/><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hyperlink" Target="http://ow.ly/YkK630fjtW0" TargetMode="Externa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www.pbs.org/wnet/supremecourt/rights/landmark_brown.html" TargetMode="External"/><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hyperlink" Target="https://www.nps.gov/brvb/index.htm" TargetMode="External"/><Relationship Id="rId4" Type="http://schemas.openxmlformats.org/officeDocument/2006/relationships/hyperlink" Target="http://www.nps.gov/brvb/index.ht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Shape 267"/>
          <p:cNvSpPr txBox="1"/>
          <p:nvPr/>
        </p:nvSpPr>
        <p:spPr>
          <a:xfrm>
            <a:off x="195600" y="130500"/>
            <a:ext cx="6430199"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dirty="0">
                <a:solidFill>
                  <a:srgbClr val="FF0000"/>
                </a:solidFill>
                <a:latin typeface="Impact"/>
                <a:ea typeface="Impact"/>
                <a:cs typeface="Impact"/>
                <a:sym typeface="Impact"/>
              </a:rPr>
              <a:t>Female Suffrage</a:t>
            </a:r>
          </a:p>
        </p:txBody>
      </p:sp>
      <p:sp>
        <p:nvSpPr>
          <p:cNvPr id="268" name="Shape 268"/>
          <p:cNvSpPr txBox="1"/>
          <p:nvPr/>
        </p:nvSpPr>
        <p:spPr>
          <a:xfrm>
            <a:off x="119400" y="586775"/>
            <a:ext cx="6629400" cy="1104139"/>
          </a:xfrm>
          <a:prstGeom prst="rect">
            <a:avLst/>
          </a:prstGeom>
          <a:noFill/>
          <a:ln>
            <a:noFill/>
          </a:ln>
        </p:spPr>
        <p:txBody>
          <a:bodyPr wrap="square" lIns="91425" tIns="91425" rIns="91425" bIns="91425" anchor="ctr" anchorCtr="0">
            <a:noAutofit/>
          </a:bodyPr>
          <a:lstStyle/>
          <a:p>
            <a:pPr lvl="0" algn="ctr"/>
            <a:r>
              <a:rPr lang="en-US" sz="1100" b="1" dirty="0">
                <a:latin typeface="Times New Roman" panose="02020603050405020304" pitchFamily="18" charset="0"/>
                <a:cs typeface="Times New Roman" panose="02020603050405020304" pitchFamily="18" charset="0"/>
              </a:rPr>
              <a:t>Directions</a:t>
            </a:r>
            <a:r>
              <a:rPr lang="en-US" sz="1100" dirty="0">
                <a:latin typeface="Times New Roman" panose="02020603050405020304" pitchFamily="18" charset="0"/>
                <a:cs typeface="Times New Roman" panose="02020603050405020304" pitchFamily="18" charset="0"/>
              </a:rPr>
              <a:t>: On Election Day in 1920, millions of American women exercised their right to vote for the first time. It took activists and reformers nearly 100 years to win that right, and the campaign was not easy: Disagreements over strategy threatened to cripple the movement more than once. But on August 26, 1920, the 19th Amendment to the Constitution was finally ratified, enfranchising all American women and declaring for the first time that they, like men, deserve all the rights and responsibilities of citizenship. Follow this link </a:t>
            </a:r>
            <a:r>
              <a:rPr lang="en-US" sz="1100" dirty="0">
                <a:latin typeface="Times New Roman" panose="02020603050405020304" pitchFamily="18" charset="0"/>
                <a:cs typeface="Times New Roman" panose="02020603050405020304" pitchFamily="18" charset="0"/>
                <a:hlinkClick r:id="rId3"/>
              </a:rPr>
              <a:t>http://ow.ly/oLDv30fomwO</a:t>
            </a:r>
            <a:endParaRPr lang="en-US" sz="1100" dirty="0">
              <a:latin typeface="Times New Roman" panose="02020603050405020304" pitchFamily="18" charset="0"/>
              <a:cs typeface="Times New Roman" panose="02020603050405020304" pitchFamily="18" charset="0"/>
            </a:endParaRPr>
          </a:p>
          <a:p>
            <a:pPr lvl="0" algn="ctr"/>
            <a:r>
              <a:rPr lang="en-US" sz="1100" dirty="0">
                <a:latin typeface="Times New Roman" panose="02020603050405020304" pitchFamily="18" charset="0"/>
                <a:cs typeface="Times New Roman" panose="02020603050405020304" pitchFamily="18" charset="0"/>
              </a:rPr>
              <a:t>in order to complete the organizer. Remember there is additional information on the previous slide. </a:t>
            </a:r>
          </a:p>
        </p:txBody>
      </p:sp>
      <p:sp>
        <p:nvSpPr>
          <p:cNvPr id="271" name="Shape 271"/>
          <p:cNvSpPr txBox="1"/>
          <p:nvPr/>
        </p:nvSpPr>
        <p:spPr>
          <a:xfrm>
            <a:off x="3582445" y="2887680"/>
            <a:ext cx="2896175" cy="1053271"/>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endParaRPr lang="en-US" dirty="0">
              <a:solidFill>
                <a:schemeClr val="dk1"/>
              </a:solidFill>
              <a:latin typeface="Times New Roman" panose="02020603050405020304" pitchFamily="18" charset="0"/>
              <a:cs typeface="Times New Roman" panose="02020603050405020304" pitchFamily="18" charset="0"/>
            </a:endParaRPr>
          </a:p>
          <a:p>
            <a:pPr lvl="0" algn="ctr" rtl="0">
              <a:spcBef>
                <a:spcPts val="0"/>
              </a:spcBef>
              <a:buNone/>
            </a:pPr>
            <a:r>
              <a:rPr lang="en-US" dirty="0">
                <a:solidFill>
                  <a:schemeClr val="dk1"/>
                </a:solidFill>
                <a:latin typeface="Times New Roman" panose="02020603050405020304" pitchFamily="18" charset="0"/>
                <a:cs typeface="Times New Roman" panose="02020603050405020304" pitchFamily="18" charset="0"/>
              </a:rPr>
              <a:t>What was the first convention called to discuss women’s rights? </a:t>
            </a:r>
          </a:p>
        </p:txBody>
      </p:sp>
      <p:sp>
        <p:nvSpPr>
          <p:cNvPr id="272" name="Shape 272"/>
          <p:cNvSpPr txBox="1"/>
          <p:nvPr/>
        </p:nvSpPr>
        <p:spPr>
          <a:xfrm>
            <a:off x="3582445" y="4022501"/>
            <a:ext cx="2896175" cy="1122300"/>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endParaRPr lang="en-US" dirty="0">
              <a:solidFill>
                <a:schemeClr val="dk1"/>
              </a:solidFill>
              <a:latin typeface="Times New Roman" panose="02020603050405020304" pitchFamily="18" charset="0"/>
              <a:cs typeface="Times New Roman" panose="02020603050405020304" pitchFamily="18" charset="0"/>
            </a:endParaRPr>
          </a:p>
          <a:p>
            <a:pPr lvl="0" algn="ctr" rtl="0">
              <a:spcBef>
                <a:spcPts val="0"/>
              </a:spcBef>
              <a:buNone/>
            </a:pPr>
            <a:r>
              <a:rPr lang="en-US" dirty="0">
                <a:solidFill>
                  <a:schemeClr val="dk1"/>
                </a:solidFill>
                <a:latin typeface="Times New Roman" panose="02020603050405020304" pitchFamily="18" charset="0"/>
                <a:cs typeface="Times New Roman" panose="02020603050405020304" pitchFamily="18" charset="0"/>
              </a:rPr>
              <a:t>How did these groups campaign for women’s suffrage and equal rights?</a:t>
            </a:r>
          </a:p>
        </p:txBody>
      </p:sp>
      <p:sp>
        <p:nvSpPr>
          <p:cNvPr id="273" name="Shape 273"/>
          <p:cNvSpPr txBox="1"/>
          <p:nvPr/>
        </p:nvSpPr>
        <p:spPr>
          <a:xfrm>
            <a:off x="3582445" y="5210984"/>
            <a:ext cx="2896175" cy="1061623"/>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endParaRPr lang="en-US" dirty="0">
              <a:solidFill>
                <a:schemeClr val="dk1"/>
              </a:solidFill>
              <a:latin typeface="Times New Roman" panose="02020603050405020304" pitchFamily="18" charset="0"/>
              <a:cs typeface="Times New Roman" panose="02020603050405020304" pitchFamily="18" charset="0"/>
            </a:endParaRPr>
          </a:p>
          <a:p>
            <a:pPr lvl="0" algn="ctr" rtl="0">
              <a:spcBef>
                <a:spcPts val="0"/>
              </a:spcBef>
              <a:buNone/>
            </a:pPr>
            <a:r>
              <a:rPr lang="en-US" dirty="0">
                <a:solidFill>
                  <a:schemeClr val="dk1"/>
                </a:solidFill>
                <a:latin typeface="Times New Roman" panose="02020603050405020304" pitchFamily="18" charset="0"/>
                <a:cs typeface="Times New Roman" panose="02020603050405020304" pitchFamily="18" charset="0"/>
              </a:rPr>
              <a:t>What obstacles were faced in the fight for their rights?</a:t>
            </a:r>
          </a:p>
        </p:txBody>
      </p:sp>
      <p:sp>
        <p:nvSpPr>
          <p:cNvPr id="274" name="Shape 274"/>
          <p:cNvSpPr txBox="1"/>
          <p:nvPr/>
        </p:nvSpPr>
        <p:spPr>
          <a:xfrm>
            <a:off x="3582445" y="7509753"/>
            <a:ext cx="2896175" cy="1210958"/>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endParaRPr lang="en-US" dirty="0">
              <a:solidFill>
                <a:schemeClr val="dk1"/>
              </a:solidFill>
              <a:latin typeface="Times New Roman" panose="02020603050405020304" pitchFamily="18" charset="0"/>
              <a:cs typeface="Times New Roman" panose="02020603050405020304" pitchFamily="18" charset="0"/>
            </a:endParaRPr>
          </a:p>
          <a:p>
            <a:pPr lvl="0" algn="ctr" rtl="0">
              <a:spcBef>
                <a:spcPts val="0"/>
              </a:spcBef>
              <a:buNone/>
            </a:pPr>
            <a:r>
              <a:rPr lang="en-US" dirty="0">
                <a:solidFill>
                  <a:schemeClr val="dk1"/>
                </a:solidFill>
                <a:latin typeface="Times New Roman" panose="02020603050405020304" pitchFamily="18" charset="0"/>
                <a:cs typeface="Times New Roman" panose="02020603050405020304" pitchFamily="18" charset="0"/>
              </a:rPr>
              <a:t>What annual event regarding women began in the year 1921?</a:t>
            </a:r>
          </a:p>
        </p:txBody>
      </p:sp>
      <p:sp>
        <p:nvSpPr>
          <p:cNvPr id="275" name="Shape 275"/>
          <p:cNvSpPr txBox="1"/>
          <p:nvPr/>
        </p:nvSpPr>
        <p:spPr>
          <a:xfrm>
            <a:off x="3582445" y="6319563"/>
            <a:ext cx="2896175" cy="1124007"/>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endParaRPr lang="en-US" sz="1600" dirty="0">
              <a:solidFill>
                <a:schemeClr val="dk1"/>
              </a:solidFill>
            </a:endParaRPr>
          </a:p>
          <a:p>
            <a:pPr lvl="0" algn="ctr" rtl="0">
              <a:spcBef>
                <a:spcPts val="0"/>
              </a:spcBef>
              <a:buNone/>
            </a:pPr>
            <a:r>
              <a:rPr lang="en-US" dirty="0">
                <a:solidFill>
                  <a:schemeClr val="dk1"/>
                </a:solidFill>
                <a:latin typeface="Times New Roman" panose="02020603050405020304" pitchFamily="18" charset="0"/>
                <a:cs typeface="Times New Roman" panose="02020603050405020304" pitchFamily="18" charset="0"/>
              </a:rPr>
              <a:t>Did women gain suffrage?</a:t>
            </a:r>
          </a:p>
          <a:p>
            <a:pPr lvl="0" algn="ctr" rtl="0">
              <a:spcBef>
                <a:spcPts val="0"/>
              </a:spcBef>
              <a:buNone/>
            </a:pPr>
            <a:r>
              <a:rPr lang="en-US" dirty="0">
                <a:solidFill>
                  <a:schemeClr val="dk1"/>
                </a:solidFill>
                <a:latin typeface="Times New Roman" panose="02020603050405020304" pitchFamily="18" charset="0"/>
                <a:cs typeface="Times New Roman" panose="02020603050405020304" pitchFamily="18" charset="0"/>
              </a:rPr>
              <a:t>If so, when?</a:t>
            </a:r>
          </a:p>
        </p:txBody>
      </p:sp>
      <p:sp>
        <p:nvSpPr>
          <p:cNvPr id="12" name="Shape 273"/>
          <p:cNvSpPr txBox="1"/>
          <p:nvPr/>
        </p:nvSpPr>
        <p:spPr>
          <a:xfrm>
            <a:off x="3582445" y="1750729"/>
            <a:ext cx="2896175" cy="1049058"/>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endParaRPr lang="en-US" dirty="0">
              <a:solidFill>
                <a:schemeClr val="dk1"/>
              </a:solidFill>
              <a:latin typeface="Times New Roman" panose="02020603050405020304" pitchFamily="18" charset="0"/>
              <a:cs typeface="Times New Roman" panose="02020603050405020304" pitchFamily="18" charset="0"/>
            </a:endParaRPr>
          </a:p>
          <a:p>
            <a:pPr lvl="0" algn="ctr" rtl="0">
              <a:spcBef>
                <a:spcPts val="0"/>
              </a:spcBef>
              <a:buNone/>
            </a:pPr>
            <a:r>
              <a:rPr lang="en-US" dirty="0">
                <a:solidFill>
                  <a:schemeClr val="dk1"/>
                </a:solidFill>
                <a:latin typeface="Times New Roman" panose="02020603050405020304" pitchFamily="18" charset="0"/>
                <a:cs typeface="Times New Roman" panose="02020603050405020304" pitchFamily="18" charset="0"/>
              </a:rPr>
              <a:t>Who supported suffrage for women?</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6541" y="1690914"/>
            <a:ext cx="3042869" cy="2900541"/>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6541" y="4771743"/>
            <a:ext cx="3042869" cy="3948968"/>
          </a:xfrm>
          <a:prstGeom prst="rect">
            <a:avLst/>
          </a:prstGeom>
        </p:spPr>
      </p:pic>
    </p:spTree>
    <p:extLst>
      <p:ext uri="{BB962C8B-B14F-4D97-AF65-F5344CB8AC3E}">
        <p14:creationId xmlns:p14="http://schemas.microsoft.com/office/powerpoint/2010/main" val="3650886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143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488" y="443132"/>
            <a:ext cx="5915025" cy="8257733"/>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3" name="Picture 2">
            <a:extLst>
              <a:ext uri="{FF2B5EF4-FFF2-40B4-BE49-F238E27FC236}">
                <a16:creationId xmlns:a16="http://schemas.microsoft.com/office/drawing/2014/main" id="{27FB0080-1C8F-41BB-AEC2-52D136DE230A}"/>
              </a:ext>
            </a:extLst>
          </p:cNvPr>
          <p:cNvPicPr>
            <a:picLocks noChangeAspect="1"/>
          </p:cNvPicPr>
          <p:nvPr/>
        </p:nvPicPr>
        <p:blipFill>
          <a:blip r:embed="rId2"/>
          <a:stretch>
            <a:fillRect/>
          </a:stretch>
        </p:blipFill>
        <p:spPr>
          <a:xfrm>
            <a:off x="643467" y="957589"/>
            <a:ext cx="5584264" cy="7228820"/>
          </a:xfrm>
          <a:prstGeom prst="rect">
            <a:avLst/>
          </a:prstGeom>
        </p:spPr>
      </p:pic>
    </p:spTree>
    <p:extLst>
      <p:ext uri="{BB962C8B-B14F-4D97-AF65-F5344CB8AC3E}">
        <p14:creationId xmlns:p14="http://schemas.microsoft.com/office/powerpoint/2010/main" val="946810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p:nvPr/>
        </p:nvSpPr>
        <p:spPr>
          <a:xfrm>
            <a:off x="195600" y="130500"/>
            <a:ext cx="6430200"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a:ln>
                  <a:noFill/>
                </a:ln>
                <a:solidFill>
                  <a:srgbClr val="FF0000"/>
                </a:solidFill>
                <a:effectLst/>
                <a:uLnTx/>
                <a:uFillTx/>
                <a:latin typeface="Impact"/>
                <a:ea typeface="Impact"/>
                <a:cs typeface="Impact"/>
                <a:sym typeface="Impact"/>
              </a:rPr>
              <a:t>The Indian Removal Act</a:t>
            </a:r>
          </a:p>
        </p:txBody>
      </p:sp>
      <p:sp>
        <p:nvSpPr>
          <p:cNvPr id="227" name="Shape 227"/>
          <p:cNvSpPr txBox="1"/>
          <p:nvPr/>
        </p:nvSpPr>
        <p:spPr>
          <a:xfrm>
            <a:off x="97800" y="653700"/>
            <a:ext cx="6711300" cy="909900"/>
          </a:xfrm>
          <a:prstGeom prst="rect">
            <a:avLst/>
          </a:prstGeom>
          <a:noFill/>
          <a:ln>
            <a:no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Directions</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Analyze how </a:t>
            </a:r>
            <a:r>
              <a:rPr kumimoji="0" lang="en-US" sz="1400" b="1" i="0" u="sng" strike="noStrike" kern="0" cap="none" spc="0" normalizeH="0" baseline="0" noProof="0" dirty="0">
                <a:ln>
                  <a:noFill/>
                </a:ln>
                <a:solidFill>
                  <a:srgbClr val="0563C1"/>
                </a:solidFill>
                <a:effectLst/>
                <a:uLnTx/>
                <a:uFillTx/>
                <a:latin typeface="Times New Roman" panose="02020603050405020304" pitchFamily="18" charset="0"/>
                <a:cs typeface="Times New Roman" panose="02020603050405020304" pitchFamily="18" charset="0"/>
                <a:sym typeface="Arial"/>
                <a:hlinkClick r:id="rId3"/>
              </a:rPr>
              <a:t>the Indian Removal Act was introduced and debated</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as well as President Jackson’s </a:t>
            </a:r>
            <a:r>
              <a:rPr kumimoji="0" lang="en-US" sz="1400" b="1" i="0" u="sng" strike="noStrike" kern="0" cap="none" spc="0" normalizeH="0" baseline="0" noProof="0" dirty="0">
                <a:ln>
                  <a:noFill/>
                </a:ln>
                <a:solidFill>
                  <a:srgbClr val="0563C1"/>
                </a:solidFill>
                <a:effectLst/>
                <a:uLnTx/>
                <a:uFillTx/>
                <a:latin typeface="Times New Roman" panose="02020603050405020304" pitchFamily="18" charset="0"/>
                <a:cs typeface="Times New Roman" panose="02020603050405020304" pitchFamily="18" charset="0"/>
                <a:sym typeface="Arial"/>
                <a:hlinkClick r:id="rId4"/>
              </a:rPr>
              <a:t>message to Congress on Indian Removal</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Chapter 8 in </a:t>
            </a:r>
            <a:r>
              <a:rPr kumimoji="0" lang="en-US" sz="14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History Alive! </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Then complete the graphic organizers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228" name="Shape 228"/>
          <p:cNvSpPr txBox="1"/>
          <p:nvPr/>
        </p:nvSpPr>
        <p:spPr>
          <a:xfrm>
            <a:off x="97800" y="4838734"/>
            <a:ext cx="2555100" cy="1359300"/>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Although most tribes </a:t>
            </a:r>
            <a:endParaRPr kumimoji="0" lang="en-US" sz="1400" b="0" i="0" u="sng"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went along,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some </a:t>
            </a:r>
            <a:r>
              <a:rPr kumimoji="0" lang="en-US" sz="1400" b="0" i="0" u="sng"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pic>
        <p:nvPicPr>
          <p:cNvPr id="229" name="Shape 22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794500" y="3649648"/>
            <a:ext cx="3907499" cy="5374975"/>
          </a:xfrm>
          <a:prstGeom prst="rect">
            <a:avLst/>
          </a:prstGeom>
          <a:noFill/>
          <a:ln>
            <a:noFill/>
          </a:ln>
        </p:spPr>
      </p:pic>
      <p:sp>
        <p:nvSpPr>
          <p:cNvPr id="230" name="Shape 230"/>
          <p:cNvSpPr txBox="1"/>
          <p:nvPr/>
        </p:nvSpPr>
        <p:spPr>
          <a:xfrm>
            <a:off x="97800" y="7654738"/>
            <a:ext cx="2555100" cy="1127341"/>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Which was the most famous forced migration?</a:t>
            </a:r>
          </a:p>
        </p:txBody>
      </p:sp>
      <p:sp>
        <p:nvSpPr>
          <p:cNvPr id="231" name="Shape 231"/>
          <p:cNvSpPr txBox="1"/>
          <p:nvPr/>
        </p:nvSpPr>
        <p:spPr>
          <a:xfrm>
            <a:off x="97800" y="6337135"/>
            <a:ext cx="2555100" cy="1178502"/>
          </a:xfrm>
          <a:prstGeom prst="rect">
            <a:avLst/>
          </a:prstGeom>
          <a:solidFill>
            <a:srgbClr val="FFF2CC"/>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Which tribes resisted?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How?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What happened?</a:t>
            </a:r>
          </a:p>
        </p:txBody>
      </p:sp>
      <p:sp>
        <p:nvSpPr>
          <p:cNvPr id="232" name="Shape 232"/>
          <p:cNvSpPr txBox="1"/>
          <p:nvPr/>
        </p:nvSpPr>
        <p:spPr>
          <a:xfrm>
            <a:off x="97800" y="2584659"/>
            <a:ext cx="2555100" cy="1077572"/>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Who passed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Indian Removal Act?</a:t>
            </a:r>
          </a:p>
        </p:txBody>
      </p:sp>
      <p:sp>
        <p:nvSpPr>
          <p:cNvPr id="233" name="Shape 233"/>
          <p:cNvSpPr txBox="1"/>
          <p:nvPr/>
        </p:nvSpPr>
        <p:spPr>
          <a:xfrm>
            <a:off x="97800" y="1417951"/>
            <a:ext cx="2555100" cy="1072330"/>
          </a:xfrm>
          <a:prstGeom prst="rect">
            <a:avLst/>
          </a:prstGeom>
          <a:solidFill>
            <a:srgbClr val="D9EAD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Why was there a need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for Indian removal?</a:t>
            </a:r>
          </a:p>
        </p:txBody>
      </p:sp>
      <p:sp>
        <p:nvSpPr>
          <p:cNvPr id="234" name="Shape 234"/>
          <p:cNvSpPr txBox="1"/>
          <p:nvPr/>
        </p:nvSpPr>
        <p:spPr>
          <a:xfrm>
            <a:off x="97800" y="3756609"/>
            <a:ext cx="2555100" cy="987747"/>
          </a:xfrm>
          <a:prstGeom prst="rect">
            <a:avLst/>
          </a:prstGeom>
          <a:solidFill>
            <a:srgbClr val="EAD1DC"/>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What was Jackson’s message to Congress on Indian Removal?</a:t>
            </a:r>
          </a:p>
        </p:txBody>
      </p:sp>
      <p:sp>
        <p:nvSpPr>
          <p:cNvPr id="11" name="Shape 230"/>
          <p:cNvSpPr txBox="1"/>
          <p:nvPr/>
        </p:nvSpPr>
        <p:spPr>
          <a:xfrm>
            <a:off x="2794500" y="1417951"/>
            <a:ext cx="3831300" cy="2128222"/>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The 1835 lithograph below is titled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“Andrew Jackson as the Great Father”.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What do you feel is the message of the cartoon?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p:nvPr/>
        </p:nvSpPr>
        <p:spPr>
          <a:xfrm>
            <a:off x="395110" y="54303"/>
            <a:ext cx="6129900"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a:ln>
                  <a:noFill/>
                </a:ln>
                <a:solidFill>
                  <a:srgbClr val="FF0000"/>
                </a:solidFill>
                <a:effectLst/>
                <a:uLnTx/>
                <a:uFillTx/>
                <a:latin typeface="Impact"/>
                <a:ea typeface="Impact"/>
                <a:cs typeface="Impact"/>
                <a:sym typeface="Impact"/>
              </a:rPr>
              <a:t>The Trail of Tears</a:t>
            </a:r>
          </a:p>
        </p:txBody>
      </p:sp>
      <p:sp>
        <p:nvSpPr>
          <p:cNvPr id="240" name="Shape 240"/>
          <p:cNvSpPr txBox="1"/>
          <p:nvPr/>
        </p:nvSpPr>
        <p:spPr>
          <a:xfrm>
            <a:off x="143825" y="436650"/>
            <a:ext cx="6381300" cy="1130100"/>
          </a:xfrm>
          <a:prstGeom prst="rect">
            <a:avLst/>
          </a:prstGeom>
          <a:noFill/>
          <a:ln>
            <a:no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Directions</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After the passage of the Indian Removal Act, about 20,000 Cherokee were marched westward at gunpoint on what became </a:t>
            </a:r>
            <a:r>
              <a:rPr kumimoji="0" lang="en-US" sz="1400" b="1" i="0" u="sng" strike="noStrike" kern="0" cap="none" spc="0" normalizeH="0" baseline="0" noProof="0" dirty="0">
                <a:ln>
                  <a:noFill/>
                </a:ln>
                <a:solidFill>
                  <a:srgbClr val="0563C1"/>
                </a:solidFill>
                <a:effectLst/>
                <a:uLnTx/>
                <a:uFillTx/>
                <a:latin typeface="Times New Roman" panose="02020603050405020304" pitchFamily="18" charset="0"/>
                <a:cs typeface="Times New Roman" panose="02020603050405020304" pitchFamily="18" charset="0"/>
                <a:sym typeface="Arial"/>
                <a:hlinkClick r:id="rId3"/>
              </a:rPr>
              <a:t>known as the Trail of Tears</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After learning here </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4"/>
              </a:rPr>
              <a:t>http://ow.ly/KMIz30fo5tf</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explain the significance of the Supreme Court case and Treaty, then watch the videos and give response. Use map as a reference. </a:t>
            </a:r>
          </a:p>
        </p:txBody>
      </p:sp>
      <p:sp>
        <p:nvSpPr>
          <p:cNvPr id="242" name="Shape 242"/>
          <p:cNvSpPr/>
          <p:nvPr/>
        </p:nvSpPr>
        <p:spPr>
          <a:xfrm>
            <a:off x="114172" y="1566750"/>
            <a:ext cx="2351862" cy="3160893"/>
          </a:xfrm>
          <a:prstGeom prst="verticalScroll">
            <a:avLst>
              <a:gd name="adj" fmla="val 8906"/>
            </a:avLst>
          </a:prstGeom>
          <a:solidFill>
            <a:srgbClr val="CFE2F3"/>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Cherokee Nation v. Georgia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What was the basis for this court case?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What was the ruling?</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Look in History Alive!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Chapter 8 – did the ruling stand?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Why or why not?</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3" name="Shape 243"/>
          <p:cNvSpPr/>
          <p:nvPr/>
        </p:nvSpPr>
        <p:spPr>
          <a:xfrm>
            <a:off x="114172" y="4907900"/>
            <a:ext cx="2381515" cy="3844386"/>
          </a:xfrm>
          <a:prstGeom prst="verticalScroll">
            <a:avLst>
              <a:gd name="adj" fmla="val 8906"/>
            </a:avLst>
          </a:prstGeom>
          <a:solidFill>
            <a:srgbClr val="CFE2F3"/>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Treaty of New </a:t>
            </a:r>
            <a:r>
              <a:rPr kumimoji="0" lang="en-US" sz="1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Echota</a:t>
            </a:r>
            <a:endPar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What were the provisions of the treaty?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Who signed 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How many signed?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How many were opposed?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Was it ratified?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Why or why not?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71723" y="4307355"/>
            <a:ext cx="3951051" cy="4444932"/>
          </a:xfrm>
          <a:prstGeom prst="rect">
            <a:avLst/>
          </a:prstGeom>
        </p:spPr>
      </p:pic>
      <p:sp>
        <p:nvSpPr>
          <p:cNvPr id="244" name="Shape 244"/>
          <p:cNvSpPr/>
          <p:nvPr/>
        </p:nvSpPr>
        <p:spPr>
          <a:xfrm>
            <a:off x="2701376" y="1469471"/>
            <a:ext cx="3823634" cy="2635602"/>
          </a:xfrm>
          <a:prstGeom prst="wedgeRectCallout">
            <a:avLst>
              <a:gd name="adj1" fmla="val 47356"/>
              <a:gd name="adj2" fmla="val 17857"/>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The Trail of Tears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6"/>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6"/>
              </a:rPr>
              <a:t>http://ow.ly/Xaeq30fo8Qb</a:t>
            </a: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7"/>
              </a:rPr>
              <a:t>http://ow.ly/xsyw30fo8SI</a:t>
            </a: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8"/>
              </a:rPr>
              <a:t>http://ow.ly/S1fq30fo8Yr</a:t>
            </a: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9"/>
              </a:rPr>
              <a:t>http://ow.ly/vhqs30fo8RD</a:t>
            </a: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84141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143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488" y="443132"/>
            <a:ext cx="5915025" cy="8257733"/>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3" name="Picture 2">
            <a:extLst>
              <a:ext uri="{FF2B5EF4-FFF2-40B4-BE49-F238E27FC236}">
                <a16:creationId xmlns:a16="http://schemas.microsoft.com/office/drawing/2014/main" id="{45A257E4-39C4-472F-9534-ADD9D622D17D}"/>
              </a:ext>
            </a:extLst>
          </p:cNvPr>
          <p:cNvPicPr>
            <a:picLocks noChangeAspect="1"/>
          </p:cNvPicPr>
          <p:nvPr/>
        </p:nvPicPr>
        <p:blipFill>
          <a:blip r:embed="rId2"/>
          <a:stretch>
            <a:fillRect/>
          </a:stretch>
        </p:blipFill>
        <p:spPr>
          <a:xfrm>
            <a:off x="643467" y="957589"/>
            <a:ext cx="5584264" cy="7228820"/>
          </a:xfrm>
          <a:prstGeom prst="rect">
            <a:avLst/>
          </a:prstGeom>
        </p:spPr>
      </p:pic>
    </p:spTree>
    <p:extLst>
      <p:ext uri="{BB962C8B-B14F-4D97-AF65-F5344CB8AC3E}">
        <p14:creationId xmlns:p14="http://schemas.microsoft.com/office/powerpoint/2010/main" val="513597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14399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488" y="443133"/>
            <a:ext cx="5909498" cy="825773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5" name="Picture 4">
            <a:extLst>
              <a:ext uri="{FF2B5EF4-FFF2-40B4-BE49-F238E27FC236}">
                <a16:creationId xmlns:a16="http://schemas.microsoft.com/office/drawing/2014/main" id="{BEBD6D25-0034-4981-9FC7-0C479C25A260}"/>
              </a:ext>
            </a:extLst>
          </p:cNvPr>
          <p:cNvPicPr>
            <a:picLocks noChangeAspect="1"/>
          </p:cNvPicPr>
          <p:nvPr/>
        </p:nvPicPr>
        <p:blipFill>
          <a:blip r:embed="rId2"/>
          <a:stretch>
            <a:fillRect/>
          </a:stretch>
        </p:blipFill>
        <p:spPr>
          <a:xfrm>
            <a:off x="640704" y="963955"/>
            <a:ext cx="5571066" cy="7211735"/>
          </a:xfrm>
          <a:prstGeom prst="rect">
            <a:avLst/>
          </a:prstGeom>
        </p:spPr>
      </p:pic>
    </p:spTree>
    <p:extLst>
      <p:ext uri="{BB962C8B-B14F-4D97-AF65-F5344CB8AC3E}">
        <p14:creationId xmlns:p14="http://schemas.microsoft.com/office/powerpoint/2010/main" val="3289467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p:nvPr/>
        </p:nvSpPr>
        <p:spPr>
          <a:xfrm>
            <a:off x="0" y="244895"/>
            <a:ext cx="6858000" cy="523200"/>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dirty="0">
                <a:ln>
                  <a:noFill/>
                </a:ln>
                <a:solidFill>
                  <a:srgbClr val="FF0000"/>
                </a:solidFill>
                <a:effectLst/>
                <a:uLnTx/>
                <a:uFillTx/>
                <a:latin typeface="Impact"/>
                <a:ea typeface="Impact"/>
                <a:cs typeface="Impact"/>
                <a:sym typeface="Impact"/>
              </a:rPr>
              <a:t>Current Native Issues</a:t>
            </a:r>
          </a:p>
        </p:txBody>
      </p:sp>
      <p:sp>
        <p:nvSpPr>
          <p:cNvPr id="281" name="Shape 281"/>
          <p:cNvSpPr txBox="1"/>
          <p:nvPr/>
        </p:nvSpPr>
        <p:spPr>
          <a:xfrm>
            <a:off x="114299" y="683827"/>
            <a:ext cx="6629400" cy="648585"/>
          </a:xfrm>
          <a:prstGeom prst="rect">
            <a:avLst/>
          </a:prstGeom>
          <a:noFill/>
          <a:ln>
            <a:noFill/>
          </a:ln>
        </p:spPr>
        <p:txBody>
          <a:bodyPr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Directions: Research online in order to complete the graphic organizer.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 	Be sure to include where you found your information.   </a:t>
            </a:r>
          </a:p>
        </p:txBody>
      </p:sp>
      <p:sp>
        <p:nvSpPr>
          <p:cNvPr id="15" name="Shape 346"/>
          <p:cNvSpPr txBox="1"/>
          <p:nvPr/>
        </p:nvSpPr>
        <p:spPr>
          <a:xfrm>
            <a:off x="114300" y="5250937"/>
            <a:ext cx="6629396" cy="648584"/>
          </a:xfrm>
          <a:prstGeom prst="rect">
            <a:avLst/>
          </a:prstGeom>
          <a:solidFill>
            <a:srgbClr val="D9EAD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Find a current (no more than 10 years old) land dispute</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 name="Shape 404"/>
          <p:cNvSpPr txBox="1"/>
          <p:nvPr/>
        </p:nvSpPr>
        <p:spPr>
          <a:xfrm>
            <a:off x="114299" y="7995746"/>
            <a:ext cx="6629399" cy="928854"/>
          </a:xfrm>
          <a:prstGeom prst="rect">
            <a:avLst/>
          </a:prstGeom>
          <a:solidFill>
            <a:srgbClr val="FCE5CD"/>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Common stereotypes of Native Americans?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How were these formed?</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7" name="Rectangle 6"/>
          <p:cNvSpPr/>
          <p:nvPr/>
        </p:nvSpPr>
        <p:spPr>
          <a:xfrm>
            <a:off x="7823470" y="797278"/>
            <a:ext cx="3429000" cy="30777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 name="Shape 404"/>
          <p:cNvSpPr txBox="1"/>
          <p:nvPr/>
        </p:nvSpPr>
        <p:spPr>
          <a:xfrm>
            <a:off x="114299" y="7061309"/>
            <a:ext cx="6629398" cy="648584"/>
          </a:xfrm>
          <a:prstGeom prst="rect">
            <a:avLst/>
          </a:prstGeom>
          <a:solidFill>
            <a:srgbClr val="F9F7D1"/>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What is the Indian Child Welfare Act and why is it controversial? </a:t>
            </a:r>
          </a:p>
        </p:txBody>
      </p:sp>
      <p:sp>
        <p:nvSpPr>
          <p:cNvPr id="12" name="Shape 404"/>
          <p:cNvSpPr txBox="1"/>
          <p:nvPr/>
        </p:nvSpPr>
        <p:spPr>
          <a:xfrm>
            <a:off x="114299" y="6126873"/>
            <a:ext cx="6629397" cy="648584"/>
          </a:xfrm>
          <a:prstGeom prst="rect">
            <a:avLst/>
          </a:prstGeom>
          <a:solidFill>
            <a:srgbClr val="E0B7E7"/>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What are the living conditions like in today's reservations? </a:t>
            </a:r>
          </a:p>
        </p:txBody>
      </p:sp>
      <p:pic>
        <p:nvPicPr>
          <p:cNvPr id="4" name="Picture 3">
            <a:extLst>
              <a:ext uri="{FF2B5EF4-FFF2-40B4-BE49-F238E27FC236}">
                <a16:creationId xmlns:a16="http://schemas.microsoft.com/office/drawing/2014/main" id="{DA0106C0-0A79-4F45-AEA1-97E98ACA35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096" y="1497354"/>
            <a:ext cx="6379807" cy="3588641"/>
          </a:xfrm>
          <a:prstGeom prst="rect">
            <a:avLst/>
          </a:prstGeom>
        </p:spPr>
      </p:pic>
    </p:spTree>
    <p:extLst>
      <p:ext uri="{BB962C8B-B14F-4D97-AF65-F5344CB8AC3E}">
        <p14:creationId xmlns:p14="http://schemas.microsoft.com/office/powerpoint/2010/main" val="590310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143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488" y="443132"/>
            <a:ext cx="5915025" cy="8257733"/>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3" name="Picture 2">
            <a:extLst>
              <a:ext uri="{FF2B5EF4-FFF2-40B4-BE49-F238E27FC236}">
                <a16:creationId xmlns:a16="http://schemas.microsoft.com/office/drawing/2014/main" id="{858971B3-B063-458F-93C2-6A057290452C}"/>
              </a:ext>
            </a:extLst>
          </p:cNvPr>
          <p:cNvPicPr>
            <a:picLocks noChangeAspect="1"/>
          </p:cNvPicPr>
          <p:nvPr/>
        </p:nvPicPr>
        <p:blipFill>
          <a:blip r:embed="rId2"/>
          <a:stretch>
            <a:fillRect/>
          </a:stretch>
        </p:blipFill>
        <p:spPr>
          <a:xfrm>
            <a:off x="643467" y="1177309"/>
            <a:ext cx="5584264" cy="6789379"/>
          </a:xfrm>
          <a:prstGeom prst="rect">
            <a:avLst/>
          </a:prstGeom>
        </p:spPr>
      </p:pic>
    </p:spTree>
    <p:extLst>
      <p:ext uri="{BB962C8B-B14F-4D97-AF65-F5344CB8AC3E}">
        <p14:creationId xmlns:p14="http://schemas.microsoft.com/office/powerpoint/2010/main" val="2811977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143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488" y="443132"/>
            <a:ext cx="5915025" cy="8257733"/>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3" name="Picture 2">
            <a:extLst>
              <a:ext uri="{FF2B5EF4-FFF2-40B4-BE49-F238E27FC236}">
                <a16:creationId xmlns:a16="http://schemas.microsoft.com/office/drawing/2014/main" id="{BD413E57-F8E2-4251-A3C5-E677915175AE}"/>
              </a:ext>
            </a:extLst>
          </p:cNvPr>
          <p:cNvPicPr>
            <a:picLocks noChangeAspect="1"/>
          </p:cNvPicPr>
          <p:nvPr/>
        </p:nvPicPr>
        <p:blipFill>
          <a:blip r:embed="rId2"/>
          <a:stretch>
            <a:fillRect/>
          </a:stretch>
        </p:blipFill>
        <p:spPr>
          <a:xfrm>
            <a:off x="643467" y="1528803"/>
            <a:ext cx="5584264" cy="6086391"/>
          </a:xfrm>
          <a:prstGeom prst="rect">
            <a:avLst/>
          </a:prstGeom>
        </p:spPr>
      </p:pic>
    </p:spTree>
    <p:extLst>
      <p:ext uri="{BB962C8B-B14F-4D97-AF65-F5344CB8AC3E}">
        <p14:creationId xmlns:p14="http://schemas.microsoft.com/office/powerpoint/2010/main" val="2307390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14399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488" y="443133"/>
            <a:ext cx="5909498" cy="825773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5" name="Picture 4">
            <a:extLst>
              <a:ext uri="{FF2B5EF4-FFF2-40B4-BE49-F238E27FC236}">
                <a16:creationId xmlns:a16="http://schemas.microsoft.com/office/drawing/2014/main" id="{B93BC9E6-C9A7-4643-B927-7CACF1F350ED}"/>
              </a:ext>
            </a:extLst>
          </p:cNvPr>
          <p:cNvPicPr>
            <a:picLocks noChangeAspect="1"/>
          </p:cNvPicPr>
          <p:nvPr/>
        </p:nvPicPr>
        <p:blipFill>
          <a:blip r:embed="rId2"/>
          <a:stretch>
            <a:fillRect/>
          </a:stretch>
        </p:blipFill>
        <p:spPr>
          <a:xfrm>
            <a:off x="640704" y="1253712"/>
            <a:ext cx="5571066" cy="6632221"/>
          </a:xfrm>
          <a:prstGeom prst="rect">
            <a:avLst/>
          </a:prstGeom>
        </p:spPr>
      </p:pic>
    </p:spTree>
    <p:extLst>
      <p:ext uri="{BB962C8B-B14F-4D97-AF65-F5344CB8AC3E}">
        <p14:creationId xmlns:p14="http://schemas.microsoft.com/office/powerpoint/2010/main" val="3545844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143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488" y="443132"/>
            <a:ext cx="5915025" cy="8257733"/>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5" name="Picture 4">
            <a:extLst>
              <a:ext uri="{FF2B5EF4-FFF2-40B4-BE49-F238E27FC236}">
                <a16:creationId xmlns:a16="http://schemas.microsoft.com/office/drawing/2014/main" id="{3E5181B3-A582-4157-A3EB-BEE4EB6D1538}"/>
              </a:ext>
            </a:extLst>
          </p:cNvPr>
          <p:cNvPicPr>
            <a:picLocks noChangeAspect="1"/>
          </p:cNvPicPr>
          <p:nvPr/>
        </p:nvPicPr>
        <p:blipFill>
          <a:blip r:embed="rId2"/>
          <a:stretch>
            <a:fillRect/>
          </a:stretch>
        </p:blipFill>
        <p:spPr>
          <a:xfrm>
            <a:off x="643467" y="1495270"/>
            <a:ext cx="5584264" cy="6153458"/>
          </a:xfrm>
          <a:prstGeom prst="rect">
            <a:avLst/>
          </a:prstGeom>
        </p:spPr>
      </p:pic>
    </p:spTree>
    <p:extLst>
      <p:ext uri="{BB962C8B-B14F-4D97-AF65-F5344CB8AC3E}">
        <p14:creationId xmlns:p14="http://schemas.microsoft.com/office/powerpoint/2010/main" val="881378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p:nvPr/>
        </p:nvSpPr>
        <p:spPr>
          <a:xfrm>
            <a:off x="214261" y="130500"/>
            <a:ext cx="64301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rgbClr val="FF0000"/>
                </a:solidFill>
                <a:latin typeface="Impact"/>
                <a:ea typeface="Impact"/>
                <a:cs typeface="Impact"/>
                <a:sym typeface="Impact"/>
              </a:rPr>
              <a:t>Labor Movement for Women</a:t>
            </a:r>
          </a:p>
        </p:txBody>
      </p:sp>
      <p:sp>
        <p:nvSpPr>
          <p:cNvPr id="201" name="Shape 201"/>
          <p:cNvSpPr txBox="1"/>
          <p:nvPr/>
        </p:nvSpPr>
        <p:spPr>
          <a:xfrm>
            <a:off x="119400" y="642200"/>
            <a:ext cx="6629400" cy="756899"/>
          </a:xfrm>
          <a:prstGeom prst="rect">
            <a:avLst/>
          </a:prstGeom>
          <a:noFill/>
          <a:ln>
            <a:noFill/>
          </a:ln>
        </p:spPr>
        <p:txBody>
          <a:bodyPr lIns="91425" tIns="91425" rIns="91425" bIns="91425" anchor="ctr" anchorCtr="0">
            <a:noAutofit/>
          </a:bodyPr>
          <a:lstStyle/>
          <a:p>
            <a:pPr lvl="0" rtl="0">
              <a:spcBef>
                <a:spcPts val="0"/>
              </a:spcBef>
              <a:buNone/>
            </a:pPr>
            <a:r>
              <a:rPr lang="en-US" sz="1200" b="1" dirty="0"/>
              <a:t>Directions</a:t>
            </a:r>
            <a:r>
              <a:rPr lang="en-US" sz="1200" dirty="0"/>
              <a:t>: Research and describe each group as it has impacted the lives of women in the labor force. </a:t>
            </a:r>
          </a:p>
        </p:txBody>
      </p:sp>
      <p:sp>
        <p:nvSpPr>
          <p:cNvPr id="210" name="Shape 210"/>
          <p:cNvSpPr txBox="1"/>
          <p:nvPr/>
        </p:nvSpPr>
        <p:spPr>
          <a:xfrm>
            <a:off x="130625" y="1838947"/>
            <a:ext cx="2028899" cy="9824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2800" dirty="0">
              <a:solidFill>
                <a:srgbClr val="073763"/>
              </a:solidFill>
              <a:latin typeface="Impact"/>
              <a:ea typeface="Impact"/>
              <a:cs typeface="Impact"/>
              <a:sym typeface="Impact"/>
            </a:endParaRPr>
          </a:p>
        </p:txBody>
      </p:sp>
      <p:sp>
        <p:nvSpPr>
          <p:cNvPr id="214" name="Shape 214"/>
          <p:cNvSpPr txBox="1"/>
          <p:nvPr/>
        </p:nvSpPr>
        <p:spPr>
          <a:xfrm>
            <a:off x="4071150" y="5370595"/>
            <a:ext cx="2627017" cy="545339"/>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dirty="0">
                <a:latin typeface="Georgia" panose="02040502050405020303" pitchFamily="18" charset="0"/>
              </a:rPr>
              <a:t>Lowell Mill Girls</a:t>
            </a:r>
          </a:p>
        </p:txBody>
      </p:sp>
      <p:sp>
        <p:nvSpPr>
          <p:cNvPr id="215" name="Shape 215"/>
          <p:cNvSpPr txBox="1"/>
          <p:nvPr/>
        </p:nvSpPr>
        <p:spPr>
          <a:xfrm>
            <a:off x="4071151" y="1222925"/>
            <a:ext cx="2656224" cy="545340"/>
          </a:xfrm>
          <a:prstGeom prst="rect">
            <a:avLst/>
          </a:prstGeom>
          <a:solidFill>
            <a:srgbClr val="D5A6BD"/>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dirty="0">
                <a:latin typeface="Georgia" panose="02040502050405020303" pitchFamily="18" charset="0"/>
              </a:rPr>
              <a:t>Rosie the Riveter</a:t>
            </a:r>
          </a:p>
        </p:txBody>
      </p:sp>
      <p:sp>
        <p:nvSpPr>
          <p:cNvPr id="216" name="Shape 216"/>
          <p:cNvSpPr txBox="1"/>
          <p:nvPr/>
        </p:nvSpPr>
        <p:spPr>
          <a:xfrm>
            <a:off x="130625" y="4310499"/>
            <a:ext cx="3900199" cy="545339"/>
          </a:xfrm>
          <a:prstGeom prst="rect">
            <a:avLst/>
          </a:prstGeom>
          <a:solidFill>
            <a:srgbClr val="D0E0E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a:r>
              <a:rPr lang="en-US" dirty="0">
                <a:latin typeface="Georgia" panose="02040502050405020303" pitchFamily="18" charset="0"/>
              </a:rPr>
              <a:t>International Ladies’ Garment Workers’ Union</a:t>
            </a:r>
          </a:p>
        </p:txBody>
      </p:sp>
      <p:sp>
        <p:nvSpPr>
          <p:cNvPr id="217" name="Shape 217"/>
          <p:cNvSpPr txBox="1"/>
          <p:nvPr/>
        </p:nvSpPr>
        <p:spPr>
          <a:xfrm>
            <a:off x="229783" y="4967953"/>
            <a:ext cx="3701882" cy="617026"/>
          </a:xfrm>
          <a:prstGeom prst="rect">
            <a:avLst/>
          </a:prstGeom>
          <a:solidFill>
            <a:srgbClr val="FCE5CD"/>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a:r>
              <a:rPr lang="en-US">
                <a:solidFill>
                  <a:srgbClr val="444444"/>
                </a:solidFill>
                <a:latin typeface="Georgia" panose="02040502050405020303" pitchFamily="18" charset="0"/>
              </a:rPr>
              <a:t>U.S. Department of Labor Women’s Bureau </a:t>
            </a:r>
            <a:endParaRPr lang="en-US" dirty="0">
              <a:latin typeface="Georgia" panose="02040502050405020303" pitchFamily="18" charset="0"/>
            </a:endParaRPr>
          </a:p>
        </p:txBody>
      </p:sp>
      <p:pic>
        <p:nvPicPr>
          <p:cNvPr id="2" name="Picture 1">
            <a:extLst>
              <a:ext uri="{FF2B5EF4-FFF2-40B4-BE49-F238E27FC236}">
                <a16:creationId xmlns:a16="http://schemas.microsoft.com/office/drawing/2014/main" id="{C0BF885C-463C-416C-B6A1-C7620E0608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625" y="1235167"/>
            <a:ext cx="3900198" cy="3066193"/>
          </a:xfrm>
          <a:prstGeom prst="rect">
            <a:avLst/>
          </a:prstGeom>
        </p:spPr>
      </p:pic>
      <p:pic>
        <p:nvPicPr>
          <p:cNvPr id="3" name="Picture 2">
            <a:extLst>
              <a:ext uri="{FF2B5EF4-FFF2-40B4-BE49-F238E27FC236}">
                <a16:creationId xmlns:a16="http://schemas.microsoft.com/office/drawing/2014/main" id="{EFC4FB51-D0D7-4E7A-8AF1-3CB4536756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1151" y="1838947"/>
            <a:ext cx="2656224" cy="3430956"/>
          </a:xfrm>
          <a:prstGeom prst="rect">
            <a:avLst/>
          </a:prstGeom>
        </p:spPr>
      </p:pic>
      <p:pic>
        <p:nvPicPr>
          <p:cNvPr id="4" name="Picture 3">
            <a:extLst>
              <a:ext uri="{FF2B5EF4-FFF2-40B4-BE49-F238E27FC236}">
                <a16:creationId xmlns:a16="http://schemas.microsoft.com/office/drawing/2014/main" id="{79B1AD97-4FEA-4D83-A123-A67A14C57E4D}"/>
              </a:ext>
            </a:extLst>
          </p:cNvPr>
          <p:cNvPicPr>
            <a:picLocks noChangeAspect="1"/>
          </p:cNvPicPr>
          <p:nvPr/>
        </p:nvPicPr>
        <p:blipFill>
          <a:blip r:embed="rId5"/>
          <a:stretch>
            <a:fillRect/>
          </a:stretch>
        </p:blipFill>
        <p:spPr>
          <a:xfrm>
            <a:off x="2700675" y="5999044"/>
            <a:ext cx="4048125" cy="3095625"/>
          </a:xfrm>
          <a:prstGeom prst="rect">
            <a:avLst/>
          </a:prstGeom>
        </p:spPr>
      </p:pic>
      <p:pic>
        <p:nvPicPr>
          <p:cNvPr id="5" name="Picture 4">
            <a:extLst>
              <a:ext uri="{FF2B5EF4-FFF2-40B4-BE49-F238E27FC236}">
                <a16:creationId xmlns:a16="http://schemas.microsoft.com/office/drawing/2014/main" id="{38889391-C713-4063-93A4-0245F1AA865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489"/>
          <a:stretch/>
        </p:blipFill>
        <p:spPr>
          <a:xfrm>
            <a:off x="214261" y="5651677"/>
            <a:ext cx="2826222" cy="336182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143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488" y="443132"/>
            <a:ext cx="5915025" cy="8257733"/>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5" name="Picture 4">
            <a:extLst>
              <a:ext uri="{FF2B5EF4-FFF2-40B4-BE49-F238E27FC236}">
                <a16:creationId xmlns:a16="http://schemas.microsoft.com/office/drawing/2014/main" id="{C68DCFCE-66F6-4982-97F3-0FF46E1FD98E}"/>
              </a:ext>
            </a:extLst>
          </p:cNvPr>
          <p:cNvPicPr>
            <a:picLocks noChangeAspect="1"/>
          </p:cNvPicPr>
          <p:nvPr/>
        </p:nvPicPr>
        <p:blipFill>
          <a:blip r:embed="rId2"/>
          <a:stretch>
            <a:fillRect/>
          </a:stretch>
        </p:blipFill>
        <p:spPr>
          <a:xfrm>
            <a:off x="643467" y="1257896"/>
            <a:ext cx="5584264" cy="6628206"/>
          </a:xfrm>
          <a:prstGeom prst="rect">
            <a:avLst/>
          </a:prstGeom>
        </p:spPr>
      </p:pic>
    </p:spTree>
    <p:extLst>
      <p:ext uri="{BB962C8B-B14F-4D97-AF65-F5344CB8AC3E}">
        <p14:creationId xmlns:p14="http://schemas.microsoft.com/office/powerpoint/2010/main" val="990841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143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488" y="443132"/>
            <a:ext cx="5915025" cy="8257733"/>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5" name="Picture 4">
            <a:extLst>
              <a:ext uri="{FF2B5EF4-FFF2-40B4-BE49-F238E27FC236}">
                <a16:creationId xmlns:a16="http://schemas.microsoft.com/office/drawing/2014/main" id="{A4535890-B3F9-45A6-8376-49093B448917}"/>
              </a:ext>
            </a:extLst>
          </p:cNvPr>
          <p:cNvPicPr>
            <a:picLocks noChangeAspect="1"/>
          </p:cNvPicPr>
          <p:nvPr/>
        </p:nvPicPr>
        <p:blipFill>
          <a:blip r:embed="rId2"/>
          <a:stretch>
            <a:fillRect/>
          </a:stretch>
        </p:blipFill>
        <p:spPr>
          <a:xfrm>
            <a:off x="643467" y="1425935"/>
            <a:ext cx="5584264" cy="6292128"/>
          </a:xfrm>
          <a:prstGeom prst="rect">
            <a:avLst/>
          </a:prstGeom>
        </p:spPr>
      </p:pic>
    </p:spTree>
    <p:extLst>
      <p:ext uri="{BB962C8B-B14F-4D97-AF65-F5344CB8AC3E}">
        <p14:creationId xmlns:p14="http://schemas.microsoft.com/office/powerpoint/2010/main" val="2961350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143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488" y="443132"/>
            <a:ext cx="5915025" cy="8257733"/>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5" name="Picture 4">
            <a:extLst>
              <a:ext uri="{FF2B5EF4-FFF2-40B4-BE49-F238E27FC236}">
                <a16:creationId xmlns:a16="http://schemas.microsoft.com/office/drawing/2014/main" id="{B2275A0C-F342-40F5-803B-4C20CCC57A9C}"/>
              </a:ext>
            </a:extLst>
          </p:cNvPr>
          <p:cNvPicPr>
            <a:picLocks noChangeAspect="1"/>
          </p:cNvPicPr>
          <p:nvPr/>
        </p:nvPicPr>
        <p:blipFill>
          <a:blip r:embed="rId2"/>
          <a:stretch>
            <a:fillRect/>
          </a:stretch>
        </p:blipFill>
        <p:spPr>
          <a:xfrm>
            <a:off x="643467" y="922153"/>
            <a:ext cx="5584264" cy="7299691"/>
          </a:xfrm>
          <a:prstGeom prst="rect">
            <a:avLst/>
          </a:prstGeom>
        </p:spPr>
      </p:pic>
    </p:spTree>
    <p:extLst>
      <p:ext uri="{BB962C8B-B14F-4D97-AF65-F5344CB8AC3E}">
        <p14:creationId xmlns:p14="http://schemas.microsoft.com/office/powerpoint/2010/main" val="4033425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143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488" y="443132"/>
            <a:ext cx="5915025" cy="8257733"/>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5" name="Picture 4">
            <a:extLst>
              <a:ext uri="{FF2B5EF4-FFF2-40B4-BE49-F238E27FC236}">
                <a16:creationId xmlns:a16="http://schemas.microsoft.com/office/drawing/2014/main" id="{6716BE63-58EB-43A5-A599-471FE795A372}"/>
              </a:ext>
            </a:extLst>
          </p:cNvPr>
          <p:cNvPicPr>
            <a:picLocks noChangeAspect="1"/>
          </p:cNvPicPr>
          <p:nvPr/>
        </p:nvPicPr>
        <p:blipFill>
          <a:blip r:embed="rId2"/>
          <a:stretch>
            <a:fillRect/>
          </a:stretch>
        </p:blipFill>
        <p:spPr>
          <a:xfrm>
            <a:off x="643467" y="957589"/>
            <a:ext cx="5584264" cy="7228820"/>
          </a:xfrm>
          <a:prstGeom prst="rect">
            <a:avLst/>
          </a:prstGeom>
        </p:spPr>
      </p:pic>
    </p:spTree>
    <p:extLst>
      <p:ext uri="{BB962C8B-B14F-4D97-AF65-F5344CB8AC3E}">
        <p14:creationId xmlns:p14="http://schemas.microsoft.com/office/powerpoint/2010/main" val="3290393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143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488" y="443132"/>
            <a:ext cx="5915025" cy="8257733"/>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5" name="Picture 4">
            <a:extLst>
              <a:ext uri="{FF2B5EF4-FFF2-40B4-BE49-F238E27FC236}">
                <a16:creationId xmlns:a16="http://schemas.microsoft.com/office/drawing/2014/main" id="{A19DE86A-356B-44C4-98C2-12C964B01B76}"/>
              </a:ext>
            </a:extLst>
          </p:cNvPr>
          <p:cNvPicPr>
            <a:picLocks noChangeAspect="1"/>
          </p:cNvPicPr>
          <p:nvPr/>
        </p:nvPicPr>
        <p:blipFill>
          <a:blip r:embed="rId2"/>
          <a:stretch>
            <a:fillRect/>
          </a:stretch>
        </p:blipFill>
        <p:spPr>
          <a:xfrm>
            <a:off x="643467" y="1177309"/>
            <a:ext cx="5584264" cy="6789379"/>
          </a:xfrm>
          <a:prstGeom prst="rect">
            <a:avLst/>
          </a:prstGeom>
        </p:spPr>
      </p:pic>
    </p:spTree>
    <p:extLst>
      <p:ext uri="{BB962C8B-B14F-4D97-AF65-F5344CB8AC3E}">
        <p14:creationId xmlns:p14="http://schemas.microsoft.com/office/powerpoint/2010/main" val="3742871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143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488" y="443132"/>
            <a:ext cx="5915025" cy="8257733"/>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5" name="Picture 4">
            <a:extLst>
              <a:ext uri="{FF2B5EF4-FFF2-40B4-BE49-F238E27FC236}">
                <a16:creationId xmlns:a16="http://schemas.microsoft.com/office/drawing/2014/main" id="{0FAD7714-DB59-44F6-AC38-62C45ACD3B68}"/>
              </a:ext>
            </a:extLst>
          </p:cNvPr>
          <p:cNvPicPr>
            <a:picLocks noChangeAspect="1"/>
          </p:cNvPicPr>
          <p:nvPr/>
        </p:nvPicPr>
        <p:blipFill>
          <a:blip r:embed="rId2"/>
          <a:stretch>
            <a:fillRect/>
          </a:stretch>
        </p:blipFill>
        <p:spPr>
          <a:xfrm>
            <a:off x="643467" y="1267700"/>
            <a:ext cx="5584264" cy="6608597"/>
          </a:xfrm>
          <a:prstGeom prst="rect">
            <a:avLst/>
          </a:prstGeom>
        </p:spPr>
      </p:pic>
    </p:spTree>
    <p:extLst>
      <p:ext uri="{BB962C8B-B14F-4D97-AF65-F5344CB8AC3E}">
        <p14:creationId xmlns:p14="http://schemas.microsoft.com/office/powerpoint/2010/main" val="1059486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143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488" y="443132"/>
            <a:ext cx="5915025" cy="8257733"/>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5" name="Picture 4">
            <a:extLst>
              <a:ext uri="{FF2B5EF4-FFF2-40B4-BE49-F238E27FC236}">
                <a16:creationId xmlns:a16="http://schemas.microsoft.com/office/drawing/2014/main" id="{1C30ABAB-CEDA-45BF-B81F-2E005EFC8782}"/>
              </a:ext>
            </a:extLst>
          </p:cNvPr>
          <p:cNvPicPr>
            <a:picLocks noChangeAspect="1"/>
          </p:cNvPicPr>
          <p:nvPr/>
        </p:nvPicPr>
        <p:blipFill>
          <a:blip r:embed="rId2"/>
          <a:stretch>
            <a:fillRect/>
          </a:stretch>
        </p:blipFill>
        <p:spPr>
          <a:xfrm>
            <a:off x="643467" y="1156547"/>
            <a:ext cx="5584264" cy="6830903"/>
          </a:xfrm>
          <a:prstGeom prst="rect">
            <a:avLst/>
          </a:prstGeom>
        </p:spPr>
      </p:pic>
    </p:spTree>
    <p:extLst>
      <p:ext uri="{BB962C8B-B14F-4D97-AF65-F5344CB8AC3E}">
        <p14:creationId xmlns:p14="http://schemas.microsoft.com/office/powerpoint/2010/main" val="1483600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143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488" y="443132"/>
            <a:ext cx="5915025" cy="8257733"/>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5" name="Picture 4">
            <a:extLst>
              <a:ext uri="{FF2B5EF4-FFF2-40B4-BE49-F238E27FC236}">
                <a16:creationId xmlns:a16="http://schemas.microsoft.com/office/drawing/2014/main" id="{B08AD440-3294-41DC-9A8E-F4DF11D0E9DC}"/>
              </a:ext>
            </a:extLst>
          </p:cNvPr>
          <p:cNvPicPr>
            <a:picLocks noChangeAspect="1"/>
          </p:cNvPicPr>
          <p:nvPr/>
        </p:nvPicPr>
        <p:blipFill>
          <a:blip r:embed="rId2"/>
          <a:stretch>
            <a:fillRect/>
          </a:stretch>
        </p:blipFill>
        <p:spPr>
          <a:xfrm>
            <a:off x="643467" y="1228128"/>
            <a:ext cx="5584264" cy="6687741"/>
          </a:xfrm>
          <a:prstGeom prst="rect">
            <a:avLst/>
          </a:prstGeom>
        </p:spPr>
      </p:pic>
    </p:spTree>
    <p:extLst>
      <p:ext uri="{BB962C8B-B14F-4D97-AF65-F5344CB8AC3E}">
        <p14:creationId xmlns:p14="http://schemas.microsoft.com/office/powerpoint/2010/main" val="781665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143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488" y="443132"/>
            <a:ext cx="5915025" cy="8257733"/>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3" name="Picture 2">
            <a:extLst>
              <a:ext uri="{FF2B5EF4-FFF2-40B4-BE49-F238E27FC236}">
                <a16:creationId xmlns:a16="http://schemas.microsoft.com/office/drawing/2014/main" id="{851C5146-D3AB-49D8-855E-3E6857998205}"/>
              </a:ext>
            </a:extLst>
          </p:cNvPr>
          <p:cNvPicPr>
            <a:picLocks noChangeAspect="1"/>
          </p:cNvPicPr>
          <p:nvPr/>
        </p:nvPicPr>
        <p:blipFill>
          <a:blip r:embed="rId2"/>
          <a:stretch>
            <a:fillRect/>
          </a:stretch>
        </p:blipFill>
        <p:spPr>
          <a:xfrm>
            <a:off x="643467" y="1146070"/>
            <a:ext cx="5584264" cy="6851858"/>
          </a:xfrm>
          <a:prstGeom prst="rect">
            <a:avLst/>
          </a:prstGeom>
        </p:spPr>
      </p:pic>
    </p:spTree>
    <p:extLst>
      <p:ext uri="{BB962C8B-B14F-4D97-AF65-F5344CB8AC3E}">
        <p14:creationId xmlns:p14="http://schemas.microsoft.com/office/powerpoint/2010/main" val="953301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Shape 275"/>
          <p:cNvSpPr txBox="1"/>
          <p:nvPr/>
        </p:nvSpPr>
        <p:spPr>
          <a:xfrm>
            <a:off x="104550" y="688305"/>
            <a:ext cx="6648900" cy="633600"/>
          </a:xfrm>
          <a:prstGeom prst="rect">
            <a:avLst/>
          </a:prstGeom>
          <a:noFill/>
          <a:ln>
            <a:noFill/>
          </a:ln>
        </p:spPr>
        <p:txBody>
          <a:bodyPr lIns="91425" tIns="91425" rIns="91425" bIns="91425" anchor="ctr" anchorCtr="0">
            <a:noAutofit/>
          </a:bodyPr>
          <a:lstStyle/>
          <a:p>
            <a:pPr lvl="0" algn="ctr"/>
            <a:r>
              <a:rPr lang="en-US" sz="1200" b="1" dirty="0"/>
              <a:t>Directions</a:t>
            </a:r>
            <a:r>
              <a:rPr lang="en-US" sz="1200" dirty="0"/>
              <a:t>: Women haven’t always had the same rights as men. Follow this website </a:t>
            </a:r>
            <a:r>
              <a:rPr lang="en-US" sz="1200" dirty="0">
                <a:hlinkClick r:id="rId3"/>
              </a:rPr>
              <a:t>https://www.equalrightsamendment.org/the-equal-rights-amendment</a:t>
            </a:r>
            <a:endParaRPr lang="en-US" sz="1200" dirty="0"/>
          </a:p>
          <a:p>
            <a:pPr lvl="0" algn="ctr"/>
            <a:r>
              <a:rPr lang="en-US" sz="1200" dirty="0"/>
              <a:t>To complete the organizer.  </a:t>
            </a:r>
          </a:p>
          <a:p>
            <a:pPr lvl="0" algn="ctr"/>
            <a:r>
              <a:rPr lang="en-US" sz="1200" dirty="0"/>
              <a:t>. </a:t>
            </a:r>
            <a:endParaRPr lang="en-US" sz="1200" i="1" dirty="0"/>
          </a:p>
        </p:txBody>
      </p:sp>
      <p:sp>
        <p:nvSpPr>
          <p:cNvPr id="9" name="Shape 297"/>
          <p:cNvSpPr txBox="1"/>
          <p:nvPr/>
        </p:nvSpPr>
        <p:spPr>
          <a:xfrm>
            <a:off x="208350" y="5018371"/>
            <a:ext cx="6441300" cy="2768499"/>
          </a:xfrm>
          <a:prstGeom prst="rect">
            <a:avLst/>
          </a:prstGeom>
          <a:solidFill>
            <a:srgbClr val="D0E0E3"/>
          </a:solidFill>
          <a:ln>
            <a:noFill/>
          </a:ln>
        </p:spPr>
        <p:txBody>
          <a:bodyPr lIns="91425" tIns="91425" rIns="91425" bIns="91425" anchor="t" anchorCtr="0">
            <a:noAutofit/>
          </a:bodyPr>
          <a:lstStyle/>
          <a:p>
            <a:pPr lvl="0" algn="ctr" rtl="0">
              <a:lnSpc>
                <a:spcPct val="150000"/>
              </a:lnSpc>
              <a:spcBef>
                <a:spcPts val="0"/>
              </a:spcBef>
              <a:buNone/>
            </a:pPr>
            <a:r>
              <a:rPr lang="en-US" sz="1600" b="1" dirty="0">
                <a:solidFill>
                  <a:schemeClr val="dk1"/>
                </a:solidFill>
                <a:latin typeface="Georgia" panose="02040502050405020303" pitchFamily="18" charset="0"/>
              </a:rPr>
              <a:t>What was the equal rights amendment?</a:t>
            </a:r>
          </a:p>
          <a:p>
            <a:pPr lvl="0" algn="ctr" rtl="0">
              <a:lnSpc>
                <a:spcPct val="150000"/>
              </a:lnSpc>
              <a:spcBef>
                <a:spcPts val="0"/>
              </a:spcBef>
              <a:buNone/>
            </a:pPr>
            <a:r>
              <a:rPr lang="en-US" sz="1600" b="1" dirty="0">
                <a:solidFill>
                  <a:schemeClr val="dk1"/>
                </a:solidFill>
                <a:latin typeface="Georgia" panose="02040502050405020303" pitchFamily="18" charset="0"/>
              </a:rPr>
              <a:t>What year was it passed?</a:t>
            </a:r>
          </a:p>
          <a:p>
            <a:pPr lvl="0" algn="ctr" rtl="0">
              <a:lnSpc>
                <a:spcPct val="150000"/>
              </a:lnSpc>
              <a:spcBef>
                <a:spcPts val="0"/>
              </a:spcBef>
              <a:buNone/>
            </a:pPr>
            <a:r>
              <a:rPr lang="en-US" sz="1600" b="1" dirty="0">
                <a:solidFill>
                  <a:schemeClr val="dk1"/>
                </a:solidFill>
                <a:latin typeface="Georgia" panose="02040502050405020303" pitchFamily="18" charset="0"/>
              </a:rPr>
              <a:t>What rights did it offer women?</a:t>
            </a:r>
          </a:p>
          <a:p>
            <a:pPr lvl="0" algn="ctr" rtl="0">
              <a:lnSpc>
                <a:spcPct val="150000"/>
              </a:lnSpc>
              <a:spcBef>
                <a:spcPts val="0"/>
              </a:spcBef>
              <a:buNone/>
            </a:pPr>
            <a:r>
              <a:rPr lang="en-US" sz="1600" b="1" dirty="0">
                <a:solidFill>
                  <a:schemeClr val="dk1"/>
                </a:solidFill>
                <a:latin typeface="Georgia" panose="02040502050405020303" pitchFamily="18" charset="0"/>
              </a:rPr>
              <a:t>What did it change for women?</a:t>
            </a:r>
          </a:p>
          <a:p>
            <a:pPr lvl="0" algn="ctr" rtl="0">
              <a:lnSpc>
                <a:spcPct val="150000"/>
              </a:lnSpc>
              <a:spcBef>
                <a:spcPts val="0"/>
              </a:spcBef>
              <a:buNone/>
            </a:pPr>
            <a:r>
              <a:rPr lang="en-US" sz="1600" b="1" dirty="0">
                <a:solidFill>
                  <a:schemeClr val="dk1"/>
                </a:solidFill>
                <a:latin typeface="Georgia" panose="02040502050405020303" pitchFamily="18" charset="0"/>
              </a:rPr>
              <a:t>Is it a federal or state amendment? </a:t>
            </a:r>
          </a:p>
          <a:p>
            <a:pPr lvl="0" algn="ctr" rtl="0">
              <a:lnSpc>
                <a:spcPct val="150000"/>
              </a:lnSpc>
              <a:spcBef>
                <a:spcPts val="0"/>
              </a:spcBef>
              <a:buNone/>
            </a:pPr>
            <a:r>
              <a:rPr lang="en-US" sz="1600" b="1" dirty="0">
                <a:solidFill>
                  <a:schemeClr val="dk1"/>
                </a:solidFill>
                <a:latin typeface="Georgia" panose="02040502050405020303" pitchFamily="18" charset="0"/>
              </a:rPr>
              <a:t>What states are affected?</a:t>
            </a:r>
          </a:p>
          <a:p>
            <a:pPr lvl="0" algn="ctr" rtl="0">
              <a:lnSpc>
                <a:spcPct val="150000"/>
              </a:lnSpc>
              <a:spcBef>
                <a:spcPts val="0"/>
              </a:spcBef>
              <a:buNone/>
            </a:pPr>
            <a:r>
              <a:rPr lang="en-US" sz="1600" b="1" dirty="0">
                <a:solidFill>
                  <a:schemeClr val="dk1"/>
                </a:solidFill>
                <a:latin typeface="Georgia" panose="02040502050405020303" pitchFamily="18" charset="0"/>
              </a:rPr>
              <a:t>What’s next?</a:t>
            </a:r>
          </a:p>
        </p:txBody>
      </p:sp>
      <p:sp>
        <p:nvSpPr>
          <p:cNvPr id="274" name="Shape 274"/>
          <p:cNvSpPr txBox="1"/>
          <p:nvPr/>
        </p:nvSpPr>
        <p:spPr>
          <a:xfrm>
            <a:off x="364050" y="177844"/>
            <a:ext cx="6129900" cy="53407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dirty="0">
                <a:solidFill>
                  <a:srgbClr val="002060"/>
                </a:solidFill>
                <a:latin typeface="Impact"/>
                <a:ea typeface="Impact"/>
                <a:cs typeface="Impact"/>
                <a:sym typeface="Impact"/>
              </a:rPr>
              <a:t>Equal Rights for Women</a:t>
            </a:r>
          </a:p>
        </p:txBody>
      </p:sp>
      <p:pic>
        <p:nvPicPr>
          <p:cNvPr id="3" name="Picture 2">
            <a:extLst>
              <a:ext uri="{FF2B5EF4-FFF2-40B4-BE49-F238E27FC236}">
                <a16:creationId xmlns:a16="http://schemas.microsoft.com/office/drawing/2014/main" id="{03F378B0-2768-43F3-A810-281082AC07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550" y="1222382"/>
            <a:ext cx="6648900" cy="3740006"/>
          </a:xfrm>
          <a:prstGeom prst="rect">
            <a:avLst/>
          </a:prstGeom>
        </p:spPr>
      </p:pic>
      <p:sp>
        <p:nvSpPr>
          <p:cNvPr id="13" name="Shape 217">
            <a:extLst>
              <a:ext uri="{FF2B5EF4-FFF2-40B4-BE49-F238E27FC236}">
                <a16:creationId xmlns:a16="http://schemas.microsoft.com/office/drawing/2014/main" id="{1DF3B4DA-076D-448F-9459-98F52FBDDF68}"/>
              </a:ext>
            </a:extLst>
          </p:cNvPr>
          <p:cNvSpPr txBox="1"/>
          <p:nvPr/>
        </p:nvSpPr>
        <p:spPr>
          <a:xfrm>
            <a:off x="208350" y="7921618"/>
            <a:ext cx="6441300" cy="1044538"/>
          </a:xfrm>
          <a:prstGeom prst="rect">
            <a:avLst/>
          </a:prstGeom>
          <a:solidFill>
            <a:srgbClr val="FCE5CD"/>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a:r>
              <a:rPr lang="en-US" dirty="0">
                <a:solidFill>
                  <a:srgbClr val="444444"/>
                </a:solidFill>
                <a:latin typeface="Georgia" panose="02040502050405020303" pitchFamily="18" charset="0"/>
              </a:rPr>
              <a:t> Things have significantly changed over time. Read this article from the 1950’s</a:t>
            </a:r>
          </a:p>
          <a:p>
            <a:pPr lvl="0" algn="ctr"/>
            <a:r>
              <a:rPr lang="en-US" dirty="0">
                <a:solidFill>
                  <a:srgbClr val="444444"/>
                </a:solidFill>
                <a:latin typeface="Georgia" panose="02040502050405020303" pitchFamily="18" charset="0"/>
              </a:rPr>
              <a:t> </a:t>
            </a:r>
            <a:r>
              <a:rPr lang="en-US" dirty="0">
                <a:latin typeface="Georgia" panose="02040502050405020303" pitchFamily="18" charset="0"/>
                <a:hlinkClick r:id="rId5"/>
              </a:rPr>
              <a:t>https://www.littlethings.com/1950s-good-housewife-guide/5</a:t>
            </a:r>
            <a:endParaRPr lang="en-US" dirty="0">
              <a:latin typeface="Georgia" panose="02040502050405020303" pitchFamily="18" charset="0"/>
            </a:endParaRPr>
          </a:p>
          <a:p>
            <a:pPr lvl="0" algn="ctr"/>
            <a:r>
              <a:rPr lang="en-US" dirty="0">
                <a:latin typeface="Georgia" panose="02040502050405020303" pitchFamily="18" charset="0"/>
              </a:rPr>
              <a:t>Describe 3 things that you read about and what are your thoughts.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143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488" y="443132"/>
            <a:ext cx="5915025" cy="8257733"/>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3" name="Picture 2">
            <a:extLst>
              <a:ext uri="{FF2B5EF4-FFF2-40B4-BE49-F238E27FC236}">
                <a16:creationId xmlns:a16="http://schemas.microsoft.com/office/drawing/2014/main" id="{5A93C1C9-AB97-4398-BB92-4E91E3C017F3}"/>
              </a:ext>
            </a:extLst>
          </p:cNvPr>
          <p:cNvPicPr>
            <a:picLocks noChangeAspect="1"/>
          </p:cNvPicPr>
          <p:nvPr/>
        </p:nvPicPr>
        <p:blipFill>
          <a:blip r:embed="rId2"/>
          <a:stretch>
            <a:fillRect/>
          </a:stretch>
        </p:blipFill>
        <p:spPr>
          <a:xfrm>
            <a:off x="643467" y="934042"/>
            <a:ext cx="5584264" cy="7275914"/>
          </a:xfrm>
          <a:prstGeom prst="rect">
            <a:avLst/>
          </a:prstGeom>
        </p:spPr>
      </p:pic>
    </p:spTree>
    <p:extLst>
      <p:ext uri="{BB962C8B-B14F-4D97-AF65-F5344CB8AC3E}">
        <p14:creationId xmlns:p14="http://schemas.microsoft.com/office/powerpoint/2010/main" val="2379552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Shape 267"/>
          <p:cNvSpPr txBox="1"/>
          <p:nvPr/>
        </p:nvSpPr>
        <p:spPr>
          <a:xfrm>
            <a:off x="195600" y="130500"/>
            <a:ext cx="6430199" cy="523200"/>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dirty="0">
                <a:ln>
                  <a:noFill/>
                </a:ln>
                <a:solidFill>
                  <a:srgbClr val="FF0000"/>
                </a:solidFill>
                <a:effectLst/>
                <a:uLnTx/>
                <a:uFillTx/>
                <a:latin typeface="Impact"/>
                <a:ea typeface="Impact"/>
                <a:cs typeface="Impact"/>
                <a:sym typeface="Impact"/>
              </a:rPr>
              <a:t>Jim Crow Laws</a:t>
            </a:r>
          </a:p>
        </p:txBody>
      </p:sp>
      <p:sp>
        <p:nvSpPr>
          <p:cNvPr id="268" name="Shape 268"/>
          <p:cNvSpPr txBox="1"/>
          <p:nvPr/>
        </p:nvSpPr>
        <p:spPr>
          <a:xfrm>
            <a:off x="74645" y="573670"/>
            <a:ext cx="6270171" cy="1406400"/>
          </a:xfrm>
          <a:prstGeom prst="rect">
            <a:avLst/>
          </a:prstGeom>
          <a:noFill/>
          <a:ln>
            <a:noFill/>
          </a:ln>
        </p:spPr>
        <p:txBody>
          <a:bodyPr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Directions</a:t>
            </a: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In the 35 years since the end of the Civil War and abolition of slavery, African Americans had made few gains in the struggle for equality. Many southern states had passed Jim Crow laws that segregated blacks from whites in trains, schools, hospitals, and other public places.</a:t>
            </a:r>
            <a:r>
              <a:rPr kumimoji="0" lang="en-US" sz="12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Follow these links </a:t>
            </a: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3"/>
              </a:rPr>
              <a:t>https://www.history.com/topics/jim-crow-laws</a:t>
            </a: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and </a:t>
            </a: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4"/>
              </a:rPr>
              <a:t>http://www.pbs.org/wgbh/americanexperience/features/freedom-riders-jim-crow-laws/</a:t>
            </a: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and </a:t>
            </a: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5"/>
              </a:rPr>
              <a:t>http://www.pbs.org/wgbh/americanexperience/films/freedomriders/</a:t>
            </a: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in order to complete the graphic organizer below. </a:t>
            </a:r>
            <a:r>
              <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Give details. </a:t>
            </a: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Also </a:t>
            </a:r>
            <a:r>
              <a:rPr kumimoji="0" lang="en-US" sz="12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History Alive: Chapter 16</a:t>
            </a:r>
            <a:endPar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71" name="Shape 271"/>
          <p:cNvSpPr txBox="1"/>
          <p:nvPr/>
        </p:nvSpPr>
        <p:spPr>
          <a:xfrm>
            <a:off x="119392" y="3207030"/>
            <a:ext cx="2896175" cy="1053271"/>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0" cap="none" spc="0" normalizeH="0" baseline="0" noProof="0" dirty="0">
                <a:ln>
                  <a:noFill/>
                </a:ln>
                <a:solidFill>
                  <a:srgbClr val="000000"/>
                </a:solidFill>
                <a:effectLst/>
                <a:uLnTx/>
                <a:uFillTx/>
                <a:latin typeface="Arial"/>
                <a:cs typeface="Arial"/>
                <a:sym typeface="Arial"/>
              </a:rPr>
            </a:br>
            <a:r>
              <a:rPr kumimoji="0" lang="en-US" sz="1600" b="0" i="0" u="none" strike="noStrike" kern="0" cap="none" spc="0" normalizeH="0" baseline="0" noProof="0" dirty="0">
                <a:ln>
                  <a:noFill/>
                </a:ln>
                <a:solidFill>
                  <a:srgbClr val="000000"/>
                </a:solidFill>
                <a:effectLst/>
                <a:uLnTx/>
                <a:uFillTx/>
                <a:latin typeface="Arial"/>
                <a:cs typeface="Arial"/>
                <a:sym typeface="Arial"/>
              </a:rPr>
              <a:t>What were the Black Codes?</a:t>
            </a:r>
          </a:p>
        </p:txBody>
      </p:sp>
      <p:sp>
        <p:nvSpPr>
          <p:cNvPr id="272" name="Shape 272"/>
          <p:cNvSpPr txBox="1"/>
          <p:nvPr/>
        </p:nvSpPr>
        <p:spPr>
          <a:xfrm>
            <a:off x="119392" y="4356183"/>
            <a:ext cx="2896175" cy="1122300"/>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0" cap="none" spc="0" normalizeH="0" baseline="0" noProof="0" dirty="0">
                <a:ln>
                  <a:noFill/>
                </a:ln>
                <a:solidFill>
                  <a:srgbClr val="000000"/>
                </a:solidFill>
                <a:effectLst/>
                <a:uLnTx/>
                <a:uFillTx/>
                <a:latin typeface="Arial"/>
                <a:cs typeface="Arial"/>
                <a:sym typeface="Arial"/>
              </a:rPr>
            </a:br>
            <a:r>
              <a:rPr kumimoji="0" lang="en-US" sz="1600" b="0" i="0" u="none" strike="noStrike" kern="0" cap="none" spc="0" normalizeH="0" baseline="0" noProof="0" dirty="0">
                <a:ln>
                  <a:noFill/>
                </a:ln>
                <a:solidFill>
                  <a:srgbClr val="000000"/>
                </a:solidFill>
                <a:effectLst/>
                <a:uLnTx/>
                <a:uFillTx/>
                <a:latin typeface="Arial"/>
                <a:cs typeface="Arial"/>
                <a:sym typeface="Arial"/>
              </a:rPr>
              <a:t>Who was Ida B. Wells?</a:t>
            </a:r>
          </a:p>
        </p:txBody>
      </p:sp>
      <p:sp>
        <p:nvSpPr>
          <p:cNvPr id="273" name="Shape 273"/>
          <p:cNvSpPr txBox="1"/>
          <p:nvPr/>
        </p:nvSpPr>
        <p:spPr>
          <a:xfrm>
            <a:off x="119395" y="5592971"/>
            <a:ext cx="2896175" cy="1148727"/>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0" cap="none" spc="0" normalizeH="0" baseline="0" noProof="0" dirty="0">
                <a:ln>
                  <a:noFill/>
                </a:ln>
                <a:solidFill>
                  <a:srgbClr val="000000"/>
                </a:solidFill>
                <a:effectLst/>
                <a:uLnTx/>
                <a:uFillTx/>
                <a:latin typeface="Arial"/>
                <a:cs typeface="Arial"/>
                <a:sym typeface="Arial"/>
              </a:rPr>
            </a:br>
            <a:r>
              <a:rPr kumimoji="0" lang="en-US" sz="1600" b="0" i="0" u="none" strike="noStrike" kern="0" cap="none" spc="0" normalizeH="0" baseline="0" noProof="0" dirty="0">
                <a:ln>
                  <a:noFill/>
                </a:ln>
                <a:solidFill>
                  <a:srgbClr val="000000"/>
                </a:solidFill>
                <a:effectLst/>
                <a:uLnTx/>
                <a:uFillTx/>
                <a:latin typeface="Arial"/>
                <a:cs typeface="Arial"/>
                <a:sym typeface="Arial"/>
              </a:rPr>
              <a:t>What were obstacles to the 15</a:t>
            </a:r>
            <a:r>
              <a:rPr kumimoji="0" lang="en-US" sz="1600" b="0" i="0" u="none" strike="noStrike" kern="0" cap="none" spc="0" normalizeH="0" baseline="30000" noProof="0" dirty="0">
                <a:ln>
                  <a:noFill/>
                </a:ln>
                <a:solidFill>
                  <a:srgbClr val="000000"/>
                </a:solidFill>
                <a:effectLst/>
                <a:uLnTx/>
                <a:uFillTx/>
                <a:latin typeface="Arial"/>
                <a:cs typeface="Arial"/>
                <a:sym typeface="Arial"/>
              </a:rPr>
              <a:t>th</a:t>
            </a:r>
            <a:r>
              <a:rPr kumimoji="0" lang="en-US" sz="1600" b="0" i="0" u="none" strike="noStrike" kern="0" cap="none" spc="0" normalizeH="0" baseline="0" noProof="0" dirty="0">
                <a:ln>
                  <a:noFill/>
                </a:ln>
                <a:solidFill>
                  <a:srgbClr val="000000"/>
                </a:solidFill>
                <a:effectLst/>
                <a:uLnTx/>
                <a:uFillTx/>
                <a:latin typeface="Arial"/>
                <a:cs typeface="Arial"/>
                <a:sym typeface="Arial"/>
              </a:rPr>
              <a:t> Amendment?</a:t>
            </a:r>
          </a:p>
        </p:txBody>
      </p:sp>
      <p:sp>
        <p:nvSpPr>
          <p:cNvPr id="274" name="Shape 274"/>
          <p:cNvSpPr txBox="1"/>
          <p:nvPr/>
        </p:nvSpPr>
        <p:spPr>
          <a:xfrm>
            <a:off x="119397" y="7968658"/>
            <a:ext cx="2896175" cy="1153783"/>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0" cap="none" spc="0" normalizeH="0" baseline="0" noProof="0" dirty="0">
                <a:ln>
                  <a:noFill/>
                </a:ln>
                <a:solidFill>
                  <a:srgbClr val="000000"/>
                </a:solidFill>
                <a:effectLst/>
                <a:uLnTx/>
                <a:uFillTx/>
                <a:latin typeface="Arial"/>
                <a:cs typeface="Arial"/>
                <a:sym typeface="Arial"/>
              </a:rPr>
            </a:br>
            <a:r>
              <a:rPr kumimoji="0" lang="en-US" sz="1600" b="0" i="0" u="none" strike="noStrike" kern="0" cap="none" spc="0" normalizeH="0" baseline="0" noProof="0" dirty="0">
                <a:ln>
                  <a:noFill/>
                </a:ln>
                <a:solidFill>
                  <a:srgbClr val="000000"/>
                </a:solidFill>
                <a:effectLst/>
                <a:uLnTx/>
                <a:uFillTx/>
                <a:latin typeface="Arial"/>
                <a:cs typeface="Arial"/>
                <a:sym typeface="Arial"/>
              </a:rPr>
              <a:t>Who were the </a:t>
            </a:r>
            <a:br>
              <a:rPr kumimoji="0" lang="en-US" sz="1600" b="0" i="0" u="none" strike="noStrike" kern="0" cap="none" spc="0" normalizeH="0" baseline="0" noProof="0" dirty="0">
                <a:ln>
                  <a:noFill/>
                </a:ln>
                <a:solidFill>
                  <a:srgbClr val="000000"/>
                </a:solidFill>
                <a:effectLst/>
                <a:uLnTx/>
                <a:uFillTx/>
                <a:latin typeface="Arial"/>
                <a:cs typeface="Arial"/>
                <a:sym typeface="Arial"/>
              </a:rPr>
            </a:br>
            <a:r>
              <a:rPr kumimoji="0" lang="en-US" sz="1600" b="0" i="0" u="none" strike="noStrike" kern="0" cap="none" spc="0" normalizeH="0" baseline="0" noProof="0" dirty="0">
                <a:ln>
                  <a:noFill/>
                </a:ln>
                <a:solidFill>
                  <a:srgbClr val="000000"/>
                </a:solidFill>
                <a:effectLst/>
                <a:uLnTx/>
                <a:uFillTx/>
                <a:latin typeface="Arial"/>
                <a:cs typeface="Arial"/>
                <a:sym typeface="Arial"/>
              </a:rPr>
              <a:t>Freedom Riders?</a:t>
            </a:r>
          </a:p>
        </p:txBody>
      </p:sp>
      <p:sp>
        <p:nvSpPr>
          <p:cNvPr id="275" name="Shape 275"/>
          <p:cNvSpPr txBox="1"/>
          <p:nvPr/>
        </p:nvSpPr>
        <p:spPr>
          <a:xfrm>
            <a:off x="119396" y="6828291"/>
            <a:ext cx="2896175" cy="1053774"/>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0" cap="none" spc="0" normalizeH="0" baseline="0" noProof="0" dirty="0">
                <a:ln>
                  <a:noFill/>
                </a:ln>
                <a:solidFill>
                  <a:srgbClr val="000000"/>
                </a:solidFill>
                <a:effectLst/>
                <a:uLnTx/>
                <a:uFillTx/>
                <a:latin typeface="Arial"/>
                <a:cs typeface="Arial"/>
                <a:sym typeface="Arial"/>
              </a:rPr>
            </a:br>
            <a:r>
              <a:rPr kumimoji="0" lang="en-US" sz="1600" b="0" i="0" u="none" strike="noStrike" kern="0" cap="none" spc="0" normalizeH="0" baseline="0" noProof="0" dirty="0">
                <a:ln>
                  <a:noFill/>
                </a:ln>
                <a:solidFill>
                  <a:srgbClr val="000000"/>
                </a:solidFill>
                <a:effectLst/>
                <a:uLnTx/>
                <a:uFillTx/>
                <a:latin typeface="Arial"/>
                <a:cs typeface="Arial"/>
                <a:sym typeface="Arial"/>
              </a:rPr>
              <a:t>What is NAACP?</a:t>
            </a:r>
          </a:p>
        </p:txBody>
      </p:sp>
      <p:sp>
        <p:nvSpPr>
          <p:cNvPr id="12" name="Shape 273"/>
          <p:cNvSpPr txBox="1"/>
          <p:nvPr/>
        </p:nvSpPr>
        <p:spPr>
          <a:xfrm>
            <a:off x="119392" y="2071379"/>
            <a:ext cx="2896175" cy="1049058"/>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0" cap="none" spc="0" normalizeH="0" baseline="0" noProof="0" dirty="0">
                <a:ln>
                  <a:noFill/>
                </a:ln>
                <a:solidFill>
                  <a:srgbClr val="000000"/>
                </a:solidFill>
                <a:effectLst/>
                <a:uLnTx/>
                <a:uFillTx/>
                <a:latin typeface="Arial"/>
                <a:cs typeface="Arial"/>
                <a:sym typeface="Arial"/>
              </a:rPr>
            </a:br>
            <a:r>
              <a:rPr kumimoji="0" lang="en-US" sz="1600" b="0" i="0" u="none" strike="noStrike" kern="0" cap="none" spc="0" normalizeH="0" baseline="0" noProof="0" dirty="0">
                <a:ln>
                  <a:noFill/>
                </a:ln>
                <a:solidFill>
                  <a:srgbClr val="000000"/>
                </a:solidFill>
                <a:effectLst/>
                <a:uLnTx/>
                <a:uFillTx/>
                <a:latin typeface="Arial"/>
                <a:cs typeface="Arial"/>
                <a:sym typeface="Arial"/>
              </a:rPr>
              <a:t>What were Jim Crow laws?</a:t>
            </a:r>
          </a:p>
        </p:txBody>
      </p:sp>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09732" y="2058039"/>
            <a:ext cx="3416067" cy="2270053"/>
          </a:xfrm>
          <a:prstGeom prst="rect">
            <a:avLst/>
          </a:prstGeom>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03108" y="4356183"/>
            <a:ext cx="3422690" cy="2278534"/>
          </a:xfrm>
          <a:prstGeom prst="rect">
            <a:avLst/>
          </a:prstGeom>
        </p:spPr>
      </p:pic>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09731" y="6667436"/>
            <a:ext cx="3416067" cy="248198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p:nvPr/>
        </p:nvSpPr>
        <p:spPr>
          <a:xfrm>
            <a:off x="0" y="244895"/>
            <a:ext cx="6858000" cy="523200"/>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dirty="0">
                <a:ln>
                  <a:noFill/>
                </a:ln>
                <a:solidFill>
                  <a:srgbClr val="FF0000"/>
                </a:solidFill>
                <a:effectLst/>
                <a:uLnTx/>
                <a:uFillTx/>
                <a:latin typeface="Impact"/>
                <a:ea typeface="Impact"/>
                <a:cs typeface="Impact"/>
                <a:sym typeface="Impact"/>
              </a:rPr>
              <a:t>The Great Migration</a:t>
            </a:r>
          </a:p>
        </p:txBody>
      </p:sp>
      <p:sp>
        <p:nvSpPr>
          <p:cNvPr id="281" name="Shape 281"/>
          <p:cNvSpPr txBox="1"/>
          <p:nvPr/>
        </p:nvSpPr>
        <p:spPr>
          <a:xfrm>
            <a:off x="114300" y="-130411"/>
            <a:ext cx="6629400" cy="3138088"/>
          </a:xfrm>
          <a:prstGeom prst="rect">
            <a:avLst/>
          </a:prstGeom>
          <a:noFill/>
          <a:ln>
            <a:noFill/>
          </a:ln>
        </p:spPr>
        <p:txBody>
          <a:bodyPr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President Wilson asked Americans to help make the world “safe for democracy,” but many African Americans wondered more about democracy at home. With lynchings, Jim Crow laws, and segregated army units, some were not sure what they should be fighting for.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Research more in,</a:t>
            </a:r>
            <a:r>
              <a:rPr kumimoji="0" lang="en-US" sz="1200" b="0" i="1" u="none" strike="noStrike" kern="0" cap="none" spc="0" normalizeH="0" baseline="0" noProof="0" dirty="0">
                <a:ln>
                  <a:noFill/>
                </a:ln>
                <a:solidFill>
                  <a:srgbClr val="000000"/>
                </a:solidFill>
                <a:effectLst/>
                <a:uLnTx/>
                <a:uFillTx/>
                <a:latin typeface="Arial"/>
                <a:cs typeface="Arial"/>
                <a:sym typeface="Arial"/>
              </a:rPr>
              <a:t> History Alive: Chapter 24</a:t>
            </a:r>
            <a:r>
              <a:rPr kumimoji="0" lang="en-US" sz="1200" b="0" i="0" u="none" strike="noStrike" kern="0" cap="none" spc="0" normalizeH="0" baseline="0" noProof="0" dirty="0">
                <a:ln>
                  <a:noFill/>
                </a:ln>
                <a:solidFill>
                  <a:srgbClr val="000000"/>
                </a:solidFill>
                <a:effectLst/>
                <a:uLnTx/>
                <a:uFillTx/>
                <a:latin typeface="Arial"/>
                <a:cs typeface="Arial"/>
                <a:sym typeface="Arial"/>
              </a:rPr>
              <a:t> and follow these links </a:t>
            </a: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3"/>
              </a:rPr>
              <a:t>http://www.ushistory.org/us/47c.asp</a:t>
            </a:r>
            <a:r>
              <a:rPr kumimoji="0" lang="en-US" sz="1200" b="0" i="0" u="none" strike="noStrike" kern="0" cap="none" spc="0" normalizeH="0" baseline="0" noProof="0" dirty="0">
                <a:ln>
                  <a:noFill/>
                </a:ln>
                <a:solidFill>
                  <a:srgbClr val="000000"/>
                </a:solidFill>
                <a:effectLst/>
                <a:uLnTx/>
                <a:uFillTx/>
                <a:latin typeface="Arial"/>
                <a:cs typeface="Arial"/>
                <a:sym typeface="Arial"/>
              </a:rPr>
              <a:t> and </a:t>
            </a: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4"/>
              </a:rPr>
              <a:t>http://www.history.com/topics/ku-klux-klan</a:t>
            </a:r>
            <a:r>
              <a:rPr kumimoji="0" lang="en-US" sz="1200" b="0" i="0" u="none" strike="noStrike" kern="0" cap="none" spc="0" normalizeH="0" baseline="0" noProof="0" dirty="0">
                <a:ln>
                  <a:noFill/>
                </a:ln>
                <a:solidFill>
                  <a:srgbClr val="000000"/>
                </a:solidFill>
                <a:effectLst/>
                <a:uLnTx/>
                <a:uFillTx/>
                <a:latin typeface="Arial"/>
                <a:cs typeface="Arial"/>
                <a:sym typeface="Arial"/>
              </a:rPr>
              <a:t> and </a:t>
            </a: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5"/>
              </a:rPr>
              <a:t>https://www.history.com/topics/black-history/great-migration</a:t>
            </a:r>
            <a:r>
              <a:rPr kumimoji="0" lang="en-US" sz="1200" b="0" i="0" u="none" strike="noStrike" kern="0" cap="none" spc="0" normalizeH="0" baseline="0" noProof="0" dirty="0">
                <a:ln>
                  <a:noFill/>
                </a:ln>
                <a:solidFill>
                  <a:srgbClr val="000000"/>
                </a:solidFill>
                <a:effectLst/>
                <a:uLnTx/>
                <a:uFillTx/>
                <a:latin typeface="Arial"/>
                <a:cs typeface="Arial"/>
                <a:sym typeface="Arial"/>
              </a:rPr>
              <a:t> </a:t>
            </a:r>
            <a:br>
              <a:rPr kumimoji="0" lang="en-US" sz="1200" b="0" i="0" u="none" strike="noStrike" kern="0" cap="none" spc="0" normalizeH="0" baseline="0" noProof="0" dirty="0">
                <a:ln>
                  <a:noFill/>
                </a:ln>
                <a:solidFill>
                  <a:srgbClr val="000000"/>
                </a:solidFill>
                <a:effectLst/>
                <a:uLnTx/>
                <a:uFillTx/>
                <a:latin typeface="Arial"/>
                <a:cs typeface="Arial"/>
                <a:sym typeface="Arial"/>
              </a:rPr>
            </a:br>
            <a:r>
              <a:rPr kumimoji="0" lang="en-US" sz="1200" b="0" i="0" u="none" strike="noStrike" kern="0" cap="none" spc="0" normalizeH="0" baseline="0" noProof="0" dirty="0">
                <a:ln>
                  <a:noFill/>
                </a:ln>
                <a:solidFill>
                  <a:srgbClr val="000000"/>
                </a:solidFill>
                <a:effectLst/>
                <a:uLnTx/>
                <a:uFillTx/>
                <a:latin typeface="Arial"/>
                <a:cs typeface="Arial"/>
                <a:sym typeface="Arial"/>
              </a:rPr>
              <a:t>in order to complete the organizer below. </a:t>
            </a:r>
          </a:p>
        </p:txBody>
      </p:sp>
      <p:sp>
        <p:nvSpPr>
          <p:cNvPr id="14" name="Shape 349"/>
          <p:cNvSpPr txBox="1"/>
          <p:nvPr/>
        </p:nvSpPr>
        <p:spPr>
          <a:xfrm>
            <a:off x="114300" y="4464952"/>
            <a:ext cx="3188004" cy="867534"/>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What is meant by intolerance?</a:t>
            </a:r>
          </a:p>
        </p:txBody>
      </p:sp>
      <p:sp>
        <p:nvSpPr>
          <p:cNvPr id="15" name="Shape 346"/>
          <p:cNvSpPr txBox="1"/>
          <p:nvPr/>
        </p:nvSpPr>
        <p:spPr>
          <a:xfrm>
            <a:off x="114300" y="2365534"/>
            <a:ext cx="3188004" cy="928853"/>
          </a:xfrm>
          <a:prstGeom prst="rect">
            <a:avLst/>
          </a:prstGeom>
          <a:solidFill>
            <a:srgbClr val="D9EAD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What was the Great Migration?</a:t>
            </a:r>
          </a:p>
        </p:txBody>
      </p:sp>
      <p:sp>
        <p:nvSpPr>
          <p:cNvPr id="17" name="Shape 290"/>
          <p:cNvSpPr/>
          <p:nvPr/>
        </p:nvSpPr>
        <p:spPr>
          <a:xfrm>
            <a:off x="114300" y="7946742"/>
            <a:ext cx="3188004" cy="1105067"/>
          </a:xfrm>
          <a:prstGeom prst="rect">
            <a:avLst/>
          </a:prstGeom>
          <a:solidFill>
            <a:srgbClr val="F4CCC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Why did the 1920’s see a resurgence in the KKK? </a:t>
            </a:r>
          </a:p>
        </p:txBody>
      </p:sp>
      <p:sp>
        <p:nvSpPr>
          <p:cNvPr id="18" name="Shape 404"/>
          <p:cNvSpPr txBox="1"/>
          <p:nvPr/>
        </p:nvSpPr>
        <p:spPr>
          <a:xfrm>
            <a:off x="114300" y="6621126"/>
            <a:ext cx="3188004" cy="1190462"/>
          </a:xfrm>
          <a:prstGeom prst="rect">
            <a:avLst/>
          </a:prstGeom>
          <a:solidFill>
            <a:srgbClr val="FCE5CD"/>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What was the “Back to Africa” movement?</a:t>
            </a:r>
          </a:p>
        </p:txBody>
      </p:sp>
      <p:pic>
        <p:nvPicPr>
          <p:cNvPr id="1026" name="Picture 2" descr="Related imag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34069" y="4067651"/>
            <a:ext cx="3326674" cy="25881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823470" y="797278"/>
            <a:ext cx="3429000" cy="30777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 name="Shape 404"/>
          <p:cNvSpPr txBox="1"/>
          <p:nvPr/>
        </p:nvSpPr>
        <p:spPr>
          <a:xfrm>
            <a:off x="114300" y="5440944"/>
            <a:ext cx="3188004" cy="1045029"/>
          </a:xfrm>
          <a:prstGeom prst="rect">
            <a:avLst/>
          </a:prstGeom>
          <a:solidFill>
            <a:srgbClr val="F9F7D1"/>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What was the Chicago Race Riot of 1919?</a:t>
            </a:r>
          </a:p>
        </p:txBody>
      </p:sp>
      <p:sp>
        <p:nvSpPr>
          <p:cNvPr id="12" name="Shape 404"/>
          <p:cNvSpPr txBox="1"/>
          <p:nvPr/>
        </p:nvSpPr>
        <p:spPr>
          <a:xfrm>
            <a:off x="114300" y="3382983"/>
            <a:ext cx="3188004" cy="956749"/>
          </a:xfrm>
          <a:prstGeom prst="rect">
            <a:avLst/>
          </a:prstGeom>
          <a:solidFill>
            <a:srgbClr val="E0B7E7"/>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What is Americanization?</a:t>
            </a:r>
          </a:p>
        </p:txBody>
      </p:sp>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34069" y="6602682"/>
            <a:ext cx="3309632" cy="2449128"/>
          </a:xfrm>
          <a:prstGeom prst="rect">
            <a:avLst/>
          </a:prstGeom>
        </p:spPr>
      </p:pic>
      <p:pic>
        <p:nvPicPr>
          <p:cNvPr id="3" name="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34069" y="2365534"/>
            <a:ext cx="3309632" cy="2206421"/>
          </a:xfrm>
          <a:prstGeom prst="rect">
            <a:avLst/>
          </a:prstGeom>
        </p:spPr>
      </p:pic>
    </p:spTree>
    <p:extLst>
      <p:ext uri="{BB962C8B-B14F-4D97-AF65-F5344CB8AC3E}">
        <p14:creationId xmlns:p14="http://schemas.microsoft.com/office/powerpoint/2010/main" val="266690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p:nvPr/>
        </p:nvSpPr>
        <p:spPr>
          <a:xfrm>
            <a:off x="256880" y="106934"/>
            <a:ext cx="6430199" cy="811248"/>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400" b="1" i="0" u="none" strike="noStrike" kern="0" cap="none" spc="0" normalizeH="0" baseline="0" noProof="0" dirty="0">
                <a:ln>
                  <a:noFill/>
                </a:ln>
                <a:solidFill>
                  <a:srgbClr val="FF0000"/>
                </a:solidFill>
                <a:effectLst/>
                <a:uLnTx/>
                <a:uFillTx/>
                <a:latin typeface="Baskerville Old Face" panose="02020602080505020303" pitchFamily="18" charset="0"/>
                <a:ea typeface="Impact"/>
                <a:cs typeface="Impact"/>
                <a:sym typeface="Impact"/>
              </a:rPr>
              <a:t>Harlem Renaissance</a:t>
            </a:r>
          </a:p>
        </p:txBody>
      </p:sp>
      <p:sp>
        <p:nvSpPr>
          <p:cNvPr id="326" name="Shape 326"/>
          <p:cNvSpPr txBox="1"/>
          <p:nvPr/>
        </p:nvSpPr>
        <p:spPr>
          <a:xfrm>
            <a:off x="136816" y="838447"/>
            <a:ext cx="6528000" cy="1053600"/>
          </a:xfrm>
          <a:prstGeom prst="rect">
            <a:avLst/>
          </a:prstGeom>
          <a:noFill/>
          <a:ln>
            <a:noFill/>
          </a:ln>
        </p:spPr>
        <p:txBody>
          <a:bodyPr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Directions</a:t>
            </a: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The Harlem Renaissance was a movement of African-American culture that was an outpouring of creativity among poets, artists, writers, musicians, actors, and performers some of who became famous that began in the New York City neighborhood of Harlem in the 1920's. Follow these links </a:t>
            </a: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3"/>
              </a:rPr>
              <a:t>http://www.loc.gov/rr/program/bib/harlem/harlem.html</a:t>
            </a: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and </a:t>
            </a: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4"/>
              </a:rPr>
              <a:t>http://ow.ly/YkK630fjtW0</a:t>
            </a: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b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b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in order to interpret the images below as to how they pertain to the Harlem Renaissance..</a:t>
            </a:r>
          </a:p>
        </p:txBody>
      </p:sp>
      <p:pic>
        <p:nvPicPr>
          <p:cNvPr id="2" name="Picture 1"/>
          <p:cNvPicPr>
            <a:picLocks noChangeAspect="1"/>
          </p:cNvPicPr>
          <p:nvPr/>
        </p:nvPicPr>
        <p:blipFill>
          <a:blip r:embed="rId5"/>
          <a:stretch>
            <a:fillRect/>
          </a:stretch>
        </p:blipFill>
        <p:spPr>
          <a:xfrm>
            <a:off x="3315044" y="2158023"/>
            <a:ext cx="3349772" cy="1882146"/>
          </a:xfrm>
          <a:prstGeom prst="rect">
            <a:avLst/>
          </a:prstGeom>
        </p:spPr>
      </p:pic>
      <p:pic>
        <p:nvPicPr>
          <p:cNvPr id="3" name="Picture 2"/>
          <p:cNvPicPr>
            <a:picLocks noChangeAspect="1"/>
          </p:cNvPicPr>
          <p:nvPr/>
        </p:nvPicPr>
        <p:blipFill>
          <a:blip r:embed="rId6"/>
          <a:stretch>
            <a:fillRect/>
          </a:stretch>
        </p:blipFill>
        <p:spPr>
          <a:xfrm>
            <a:off x="3531442" y="7155344"/>
            <a:ext cx="3147629" cy="1762672"/>
          </a:xfrm>
          <a:prstGeom prst="rect">
            <a:avLst/>
          </a:prstGeom>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84388" y="4051812"/>
            <a:ext cx="3080428" cy="3103532"/>
          </a:xfrm>
          <a:prstGeom prst="rect">
            <a:avLst/>
          </a:prstGeom>
        </p:spPr>
      </p:pic>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7980" y="2158023"/>
            <a:ext cx="3323462" cy="2612033"/>
          </a:xfrm>
          <a:prstGeom prst="rect">
            <a:avLst/>
          </a:prstGeom>
        </p:spPr>
      </p:pic>
      <p:pic>
        <p:nvPicPr>
          <p:cNvPr id="6" name="Picture 5"/>
          <p:cNvPicPr>
            <a:picLocks noChangeAspect="1"/>
          </p:cNvPicPr>
          <p:nvPr/>
        </p:nvPicPr>
        <p:blipFill>
          <a:blip r:embed="rId9"/>
          <a:stretch>
            <a:fillRect/>
          </a:stretch>
        </p:blipFill>
        <p:spPr>
          <a:xfrm>
            <a:off x="207980" y="7042826"/>
            <a:ext cx="3337391" cy="1875190"/>
          </a:xfrm>
          <a:prstGeom prst="rect">
            <a:avLst/>
          </a:prstGeom>
        </p:spPr>
      </p:pic>
      <p:pic>
        <p:nvPicPr>
          <p:cNvPr id="7" name="Picture 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07980" y="4498877"/>
            <a:ext cx="3376408" cy="25323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p:nvPr/>
        </p:nvSpPr>
        <p:spPr>
          <a:xfrm>
            <a:off x="162049" y="610787"/>
            <a:ext cx="6488206" cy="1070471"/>
          </a:xfrm>
          <a:prstGeom prst="rect">
            <a:avLst/>
          </a:prstGeom>
          <a:noFill/>
          <a:ln>
            <a:noFill/>
          </a:ln>
        </p:spPr>
        <p:txBody>
          <a:bodyPr lIns="90529" tIns="45243" rIns="90529" bIns="45243" anchor="ctr" anchorCtr="0">
            <a:noAutofit/>
          </a:bodyPr>
          <a:lstStyle/>
          <a:p>
            <a:pPr defTabSz="806867">
              <a:buClr>
                <a:srgbClr val="000000"/>
              </a:buClr>
              <a:buSzPct val="25000"/>
            </a:pPr>
            <a:r>
              <a:rPr lang="en-US" sz="1147" b="1" dirty="0"/>
              <a:t>Directions</a:t>
            </a:r>
            <a:r>
              <a:rPr lang="en-US" sz="1147" dirty="0"/>
              <a:t>: This landmark Supreme Court case would forever change American schools. You can </a:t>
            </a:r>
            <a:r>
              <a:rPr lang="en-US" sz="1147" b="1" u="sng" dirty="0">
                <a:solidFill>
                  <a:srgbClr val="0563C1"/>
                </a:solidFill>
                <a:hlinkClick r:id="rId3"/>
              </a:rPr>
              <a:t>learn more about the Supreme Court ruling here</a:t>
            </a:r>
            <a:r>
              <a:rPr lang="en-US" sz="1147" dirty="0"/>
              <a:t> and also from the </a:t>
            </a:r>
            <a:r>
              <a:rPr lang="en-US" sz="1147" b="1" u="sng" dirty="0">
                <a:solidFill>
                  <a:srgbClr val="0563C1"/>
                </a:solidFill>
                <a:hlinkClick r:id="rId4"/>
              </a:rPr>
              <a:t>National Historic site here</a:t>
            </a:r>
            <a:r>
              <a:rPr lang="en-US" sz="1147" dirty="0"/>
              <a:t>. </a:t>
            </a:r>
            <a:r>
              <a:rPr lang="en-US" sz="1147" dirty="0">
                <a:hlinkClick r:id="rId5"/>
              </a:rPr>
              <a:t>https://www.nps.gov/brvb/index.htm</a:t>
            </a:r>
            <a:r>
              <a:rPr lang="en-US" sz="1147" dirty="0"/>
              <a:t>  First, complete the key to the map.  Then, complete the graphic organizers at the bottom with (1) what the ruling was, (2) what was the Justification/ under what grounds it was found, and (3) what was the reaction and resistance it was met with.</a:t>
            </a:r>
          </a:p>
        </p:txBody>
      </p:sp>
      <p:sp>
        <p:nvSpPr>
          <p:cNvPr id="360" name="Shape 360"/>
          <p:cNvSpPr txBox="1"/>
          <p:nvPr/>
        </p:nvSpPr>
        <p:spPr>
          <a:xfrm>
            <a:off x="395110" y="153645"/>
            <a:ext cx="6129794" cy="507706"/>
          </a:xfrm>
          <a:prstGeom prst="rect">
            <a:avLst/>
          </a:prstGeom>
          <a:noFill/>
          <a:ln>
            <a:noFill/>
          </a:ln>
        </p:spPr>
        <p:txBody>
          <a:bodyPr lIns="90529" tIns="45243" rIns="90529" bIns="45243" anchor="t" anchorCtr="0">
            <a:noAutofit/>
          </a:bodyPr>
          <a:lstStyle/>
          <a:p>
            <a:pPr algn="ctr" defTabSz="806867">
              <a:buSzPct val="25000"/>
            </a:pPr>
            <a:r>
              <a:rPr lang="en-US" sz="2735">
                <a:solidFill>
                  <a:srgbClr val="FF0000"/>
                </a:solidFill>
                <a:latin typeface="Impact"/>
                <a:ea typeface="Impact"/>
                <a:cs typeface="Impact"/>
                <a:sym typeface="Impact"/>
              </a:rPr>
              <a:t>Brown vs. the Board of Education</a:t>
            </a:r>
          </a:p>
        </p:txBody>
      </p:sp>
      <p:pic>
        <p:nvPicPr>
          <p:cNvPr id="361" name="Shape 361" descr="Brown Map.png"/>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6824" y="2583879"/>
            <a:ext cx="4040676" cy="2847414"/>
          </a:xfrm>
          <a:prstGeom prst="rect">
            <a:avLst/>
          </a:prstGeom>
          <a:noFill/>
          <a:ln>
            <a:noFill/>
          </a:ln>
        </p:spPr>
      </p:pic>
      <p:pic>
        <p:nvPicPr>
          <p:cNvPr id="362" name="Shape 362" descr="Brown Labels.png"/>
          <p:cNvPicPr preferRelativeResize="0"/>
          <p:nvPr/>
        </p:nvPicPr>
        <p:blipFill>
          <a:blip r:embed="rId7">
            <a:alphaModFix/>
          </a:blip>
          <a:stretch>
            <a:fillRect/>
          </a:stretch>
        </p:blipFill>
        <p:spPr>
          <a:xfrm>
            <a:off x="3851650" y="3350636"/>
            <a:ext cx="556425" cy="1638377"/>
          </a:xfrm>
          <a:prstGeom prst="rect">
            <a:avLst/>
          </a:prstGeom>
          <a:noFill/>
          <a:ln>
            <a:noFill/>
          </a:ln>
        </p:spPr>
      </p:pic>
      <p:sp>
        <p:nvSpPr>
          <p:cNvPr id="363" name="Shape 363"/>
          <p:cNvSpPr txBox="1"/>
          <p:nvPr/>
        </p:nvSpPr>
        <p:spPr>
          <a:xfrm>
            <a:off x="2796450" y="1797985"/>
            <a:ext cx="3339161" cy="340414"/>
          </a:xfrm>
          <a:prstGeom prst="rect">
            <a:avLst/>
          </a:prstGeom>
          <a:noFill/>
          <a:ln w="9525" cap="flat" cmpd="sng">
            <a:solidFill>
              <a:srgbClr val="000000"/>
            </a:solidFill>
            <a:prstDash val="solid"/>
            <a:round/>
            <a:headEnd type="none" w="med" len="med"/>
            <a:tailEnd type="none" w="med" len="med"/>
          </a:ln>
        </p:spPr>
        <p:txBody>
          <a:bodyPr lIns="90529" tIns="90529" rIns="90529" bIns="90529" anchor="t" anchorCtr="0">
            <a:noAutofit/>
          </a:bodyPr>
          <a:lstStyle/>
          <a:p>
            <a:pPr defTabSz="806867"/>
            <a:r>
              <a:rPr lang="en-US" sz="1324" b="1"/>
              <a:t>Segregated school required.</a:t>
            </a:r>
          </a:p>
        </p:txBody>
      </p:sp>
      <p:sp>
        <p:nvSpPr>
          <p:cNvPr id="364" name="Shape 364"/>
          <p:cNvSpPr txBox="1"/>
          <p:nvPr/>
        </p:nvSpPr>
        <p:spPr>
          <a:xfrm>
            <a:off x="459484" y="2232737"/>
            <a:ext cx="2606029" cy="342000"/>
          </a:xfrm>
          <a:prstGeom prst="rect">
            <a:avLst/>
          </a:prstGeom>
          <a:noFill/>
          <a:ln w="9525" cap="flat" cmpd="sng">
            <a:solidFill>
              <a:srgbClr val="000000"/>
            </a:solidFill>
            <a:prstDash val="solid"/>
            <a:round/>
            <a:headEnd type="none" w="med" len="med"/>
            <a:tailEnd type="none" w="med" len="med"/>
          </a:ln>
        </p:spPr>
        <p:txBody>
          <a:bodyPr lIns="90529" tIns="90529" rIns="90529" bIns="90529" anchor="t" anchorCtr="0">
            <a:noAutofit/>
          </a:bodyPr>
          <a:lstStyle/>
          <a:p>
            <a:pPr defTabSz="806867"/>
            <a:r>
              <a:rPr lang="en-US" sz="1324" b="1"/>
              <a:t>Segregated school optional.</a:t>
            </a:r>
          </a:p>
        </p:txBody>
      </p:sp>
      <p:sp>
        <p:nvSpPr>
          <p:cNvPr id="365" name="Shape 365"/>
          <p:cNvSpPr txBox="1"/>
          <p:nvPr/>
        </p:nvSpPr>
        <p:spPr>
          <a:xfrm>
            <a:off x="103975" y="1797986"/>
            <a:ext cx="2606029" cy="342000"/>
          </a:xfrm>
          <a:prstGeom prst="rect">
            <a:avLst/>
          </a:prstGeom>
          <a:noFill/>
          <a:ln w="9525" cap="flat" cmpd="sng">
            <a:solidFill>
              <a:srgbClr val="000000"/>
            </a:solidFill>
            <a:prstDash val="solid"/>
            <a:round/>
            <a:headEnd type="none" w="med" len="med"/>
            <a:tailEnd type="none" w="med" len="med"/>
          </a:ln>
        </p:spPr>
        <p:txBody>
          <a:bodyPr lIns="90529" tIns="90529" rIns="90529" bIns="90529" anchor="t" anchorCtr="0">
            <a:noAutofit/>
          </a:bodyPr>
          <a:lstStyle/>
          <a:p>
            <a:pPr defTabSz="806867"/>
            <a:r>
              <a:rPr lang="en-US" sz="1324" b="1"/>
              <a:t>Segregated school forbidden.</a:t>
            </a:r>
          </a:p>
        </p:txBody>
      </p:sp>
      <p:sp>
        <p:nvSpPr>
          <p:cNvPr id="366" name="Shape 366"/>
          <p:cNvSpPr txBox="1"/>
          <p:nvPr/>
        </p:nvSpPr>
        <p:spPr>
          <a:xfrm>
            <a:off x="3351591" y="2232737"/>
            <a:ext cx="2436618" cy="342000"/>
          </a:xfrm>
          <a:prstGeom prst="rect">
            <a:avLst/>
          </a:prstGeom>
          <a:noFill/>
          <a:ln w="9525" cap="flat" cmpd="sng">
            <a:solidFill>
              <a:srgbClr val="000000"/>
            </a:solidFill>
            <a:prstDash val="solid"/>
            <a:round/>
            <a:headEnd type="none" w="med" len="med"/>
            <a:tailEnd type="none" w="med" len="med"/>
          </a:ln>
        </p:spPr>
        <p:txBody>
          <a:bodyPr lIns="90529" tIns="90529" rIns="90529" bIns="90529" anchor="t" anchorCtr="0">
            <a:noAutofit/>
          </a:bodyPr>
          <a:lstStyle/>
          <a:p>
            <a:pPr defTabSz="806867"/>
            <a:r>
              <a:rPr lang="en-US" sz="1324" b="1"/>
              <a:t>No legislation on schools.</a:t>
            </a:r>
          </a:p>
        </p:txBody>
      </p:sp>
      <p:sp>
        <p:nvSpPr>
          <p:cNvPr id="367" name="Shape 367"/>
          <p:cNvSpPr txBox="1"/>
          <p:nvPr/>
        </p:nvSpPr>
        <p:spPr>
          <a:xfrm>
            <a:off x="3899975" y="3118690"/>
            <a:ext cx="2958088" cy="1945853"/>
          </a:xfrm>
          <a:prstGeom prst="rect">
            <a:avLst/>
          </a:prstGeom>
          <a:noFill/>
          <a:ln>
            <a:noFill/>
          </a:ln>
        </p:spPr>
        <p:txBody>
          <a:bodyPr lIns="90529" tIns="90529" rIns="90529" bIns="90529" anchor="t" anchorCtr="0">
            <a:noAutofit/>
          </a:bodyPr>
          <a:lstStyle/>
          <a:p>
            <a:pPr algn="ctr" defTabSz="806867"/>
            <a:r>
              <a:rPr lang="en-US" sz="1412" b="1"/>
              <a:t>US Prior to </a:t>
            </a:r>
            <a:r>
              <a:rPr lang="en-US" sz="1412" b="1" i="1"/>
              <a:t>Brown </a:t>
            </a:r>
            <a:r>
              <a:rPr lang="en-US" sz="1412" b="1"/>
              <a:t>Map Key</a:t>
            </a:r>
          </a:p>
        </p:txBody>
      </p:sp>
      <p:sp>
        <p:nvSpPr>
          <p:cNvPr id="368" name="Shape 368"/>
          <p:cNvSpPr txBox="1"/>
          <p:nvPr/>
        </p:nvSpPr>
        <p:spPr>
          <a:xfrm>
            <a:off x="4345474" y="3453615"/>
            <a:ext cx="2436618" cy="342000"/>
          </a:xfrm>
          <a:prstGeom prst="rect">
            <a:avLst/>
          </a:prstGeom>
          <a:noFill/>
          <a:ln w="9525" cap="flat" cmpd="sng">
            <a:solidFill>
              <a:srgbClr val="000000"/>
            </a:solidFill>
            <a:prstDash val="solid"/>
            <a:round/>
            <a:headEnd type="none" w="med" len="med"/>
            <a:tailEnd type="none" w="med" len="med"/>
          </a:ln>
        </p:spPr>
        <p:txBody>
          <a:bodyPr lIns="90529" tIns="90529" rIns="90529" bIns="90529" anchor="t" anchorCtr="0">
            <a:noAutofit/>
          </a:bodyPr>
          <a:lstStyle/>
          <a:p>
            <a:pPr defTabSz="806867"/>
            <a:endParaRPr sz="1324" b="1"/>
          </a:p>
        </p:txBody>
      </p:sp>
      <p:sp>
        <p:nvSpPr>
          <p:cNvPr id="369" name="Shape 369"/>
          <p:cNvSpPr txBox="1"/>
          <p:nvPr/>
        </p:nvSpPr>
        <p:spPr>
          <a:xfrm>
            <a:off x="4345474" y="3836512"/>
            <a:ext cx="2436618" cy="342000"/>
          </a:xfrm>
          <a:prstGeom prst="rect">
            <a:avLst/>
          </a:prstGeom>
          <a:noFill/>
          <a:ln w="9525" cap="flat" cmpd="sng">
            <a:solidFill>
              <a:srgbClr val="000000"/>
            </a:solidFill>
            <a:prstDash val="solid"/>
            <a:round/>
            <a:headEnd type="none" w="med" len="med"/>
            <a:tailEnd type="none" w="med" len="med"/>
          </a:ln>
        </p:spPr>
        <p:txBody>
          <a:bodyPr lIns="90529" tIns="90529" rIns="90529" bIns="90529" anchor="t" anchorCtr="0">
            <a:noAutofit/>
          </a:bodyPr>
          <a:lstStyle/>
          <a:p>
            <a:pPr defTabSz="806867"/>
            <a:endParaRPr sz="1324" b="1"/>
          </a:p>
        </p:txBody>
      </p:sp>
      <p:sp>
        <p:nvSpPr>
          <p:cNvPr id="370" name="Shape 370"/>
          <p:cNvSpPr txBox="1"/>
          <p:nvPr/>
        </p:nvSpPr>
        <p:spPr>
          <a:xfrm>
            <a:off x="4345474" y="4220113"/>
            <a:ext cx="2436618" cy="342000"/>
          </a:xfrm>
          <a:prstGeom prst="rect">
            <a:avLst/>
          </a:prstGeom>
          <a:noFill/>
          <a:ln w="9525" cap="flat" cmpd="sng">
            <a:solidFill>
              <a:srgbClr val="000000"/>
            </a:solidFill>
            <a:prstDash val="solid"/>
            <a:round/>
            <a:headEnd type="none" w="med" len="med"/>
            <a:tailEnd type="none" w="med" len="med"/>
          </a:ln>
        </p:spPr>
        <p:txBody>
          <a:bodyPr lIns="90529" tIns="90529" rIns="90529" bIns="90529" anchor="t" anchorCtr="0">
            <a:noAutofit/>
          </a:bodyPr>
          <a:lstStyle/>
          <a:p>
            <a:pPr defTabSz="806867"/>
            <a:endParaRPr sz="1324" b="1"/>
          </a:p>
        </p:txBody>
      </p:sp>
      <p:sp>
        <p:nvSpPr>
          <p:cNvPr id="371" name="Shape 371"/>
          <p:cNvSpPr txBox="1"/>
          <p:nvPr/>
        </p:nvSpPr>
        <p:spPr>
          <a:xfrm>
            <a:off x="4345474" y="4603714"/>
            <a:ext cx="2436618" cy="342000"/>
          </a:xfrm>
          <a:prstGeom prst="rect">
            <a:avLst/>
          </a:prstGeom>
          <a:noFill/>
          <a:ln w="9525" cap="flat" cmpd="sng">
            <a:solidFill>
              <a:srgbClr val="000000"/>
            </a:solidFill>
            <a:prstDash val="solid"/>
            <a:round/>
            <a:headEnd type="none" w="med" len="med"/>
            <a:tailEnd type="none" w="med" len="med"/>
          </a:ln>
        </p:spPr>
        <p:txBody>
          <a:bodyPr lIns="90529" tIns="90529" rIns="90529" bIns="90529" anchor="t" anchorCtr="0">
            <a:noAutofit/>
          </a:bodyPr>
          <a:lstStyle/>
          <a:p>
            <a:pPr defTabSz="806867"/>
            <a:endParaRPr sz="1324" b="1"/>
          </a:p>
        </p:txBody>
      </p:sp>
      <p:sp>
        <p:nvSpPr>
          <p:cNvPr id="372" name="Shape 372"/>
          <p:cNvSpPr txBox="1"/>
          <p:nvPr/>
        </p:nvSpPr>
        <p:spPr>
          <a:xfrm>
            <a:off x="162050" y="5431285"/>
            <a:ext cx="2118176" cy="3344824"/>
          </a:xfrm>
          <a:prstGeom prst="rect">
            <a:avLst/>
          </a:prstGeom>
          <a:solidFill>
            <a:srgbClr val="CFE2F3"/>
          </a:solidFill>
          <a:ln w="9525" cap="flat" cmpd="sng">
            <a:solidFill>
              <a:srgbClr val="000000"/>
            </a:solidFill>
            <a:prstDash val="solid"/>
            <a:round/>
            <a:headEnd type="none" w="med" len="med"/>
            <a:tailEnd type="none" w="med" len="med"/>
          </a:ln>
        </p:spPr>
        <p:txBody>
          <a:bodyPr lIns="90529" tIns="90529" rIns="90529" bIns="90529" anchor="t" anchorCtr="0">
            <a:noAutofit/>
          </a:bodyPr>
          <a:lstStyle/>
          <a:p>
            <a:pPr algn="ctr" defTabSz="806867"/>
            <a:r>
              <a:rPr lang="en-US" sz="1412" b="1"/>
              <a:t>Ruling</a:t>
            </a:r>
          </a:p>
          <a:p>
            <a:pPr defTabSz="806867"/>
            <a:endParaRPr sz="1412"/>
          </a:p>
          <a:p>
            <a:pPr defTabSz="806867"/>
            <a:endParaRPr sz="1412"/>
          </a:p>
          <a:p>
            <a:pPr defTabSz="806867"/>
            <a:endParaRPr sz="1412"/>
          </a:p>
          <a:p>
            <a:pPr defTabSz="806867"/>
            <a:endParaRPr sz="1412"/>
          </a:p>
          <a:p>
            <a:pPr defTabSz="806867"/>
            <a:endParaRPr sz="1412"/>
          </a:p>
          <a:p>
            <a:pPr defTabSz="806867"/>
            <a:endParaRPr sz="1412" dirty="0"/>
          </a:p>
        </p:txBody>
      </p:sp>
      <p:sp>
        <p:nvSpPr>
          <p:cNvPr id="373" name="Shape 373"/>
          <p:cNvSpPr txBox="1"/>
          <p:nvPr/>
        </p:nvSpPr>
        <p:spPr>
          <a:xfrm>
            <a:off x="4569900" y="5440288"/>
            <a:ext cx="2212147" cy="3344824"/>
          </a:xfrm>
          <a:prstGeom prst="rect">
            <a:avLst/>
          </a:prstGeom>
          <a:solidFill>
            <a:srgbClr val="CFE2F3"/>
          </a:solidFill>
          <a:ln w="9525" cap="flat" cmpd="sng">
            <a:solidFill>
              <a:srgbClr val="000000"/>
            </a:solidFill>
            <a:prstDash val="solid"/>
            <a:round/>
            <a:headEnd type="none" w="med" len="med"/>
            <a:tailEnd type="none" w="med" len="med"/>
          </a:ln>
        </p:spPr>
        <p:txBody>
          <a:bodyPr lIns="90529" tIns="90529" rIns="90529" bIns="90529" anchor="t" anchorCtr="0">
            <a:noAutofit/>
          </a:bodyPr>
          <a:lstStyle/>
          <a:p>
            <a:pPr algn="ctr" defTabSz="806867"/>
            <a:r>
              <a:rPr lang="en-US" sz="1412" b="1" dirty="0"/>
              <a:t>Reaction &amp; Resistance</a:t>
            </a:r>
          </a:p>
          <a:p>
            <a:pPr defTabSz="806867">
              <a:buClr>
                <a:srgbClr val="000000"/>
              </a:buClr>
            </a:pPr>
            <a:endParaRPr sz="1412" dirty="0"/>
          </a:p>
          <a:p>
            <a:pPr defTabSz="806867">
              <a:buClr>
                <a:srgbClr val="000000"/>
              </a:buClr>
            </a:pPr>
            <a:endParaRPr sz="1412" dirty="0"/>
          </a:p>
          <a:p>
            <a:pPr defTabSz="806867">
              <a:buClr>
                <a:srgbClr val="000000"/>
              </a:buClr>
            </a:pPr>
            <a:endParaRPr sz="1412" dirty="0"/>
          </a:p>
          <a:p>
            <a:pPr defTabSz="806867">
              <a:buClr>
                <a:srgbClr val="000000"/>
              </a:buClr>
            </a:pPr>
            <a:endParaRPr sz="1412" dirty="0"/>
          </a:p>
          <a:p>
            <a:pPr defTabSz="806867">
              <a:buClr>
                <a:srgbClr val="000000"/>
              </a:buClr>
            </a:pPr>
            <a:endParaRPr sz="1412" dirty="0"/>
          </a:p>
          <a:p>
            <a:pPr algn="ctr" defTabSz="806867"/>
            <a:endParaRPr sz="1412" b="1" dirty="0"/>
          </a:p>
          <a:p>
            <a:pPr defTabSz="806867"/>
            <a:endParaRPr sz="1412" dirty="0"/>
          </a:p>
          <a:p>
            <a:pPr defTabSz="806867"/>
            <a:endParaRPr sz="1412" dirty="0"/>
          </a:p>
          <a:p>
            <a:pPr defTabSz="806867"/>
            <a:endParaRPr sz="1412" dirty="0"/>
          </a:p>
          <a:p>
            <a:pPr defTabSz="806867"/>
            <a:endParaRPr sz="1412" dirty="0"/>
          </a:p>
          <a:p>
            <a:pPr defTabSz="806867"/>
            <a:endParaRPr sz="1412" dirty="0"/>
          </a:p>
          <a:p>
            <a:pPr defTabSz="806867"/>
            <a:endParaRPr sz="1412" dirty="0"/>
          </a:p>
        </p:txBody>
      </p:sp>
      <p:sp>
        <p:nvSpPr>
          <p:cNvPr id="374" name="Shape 374"/>
          <p:cNvSpPr txBox="1"/>
          <p:nvPr/>
        </p:nvSpPr>
        <p:spPr>
          <a:xfrm>
            <a:off x="2365975" y="5440288"/>
            <a:ext cx="2118176" cy="3344824"/>
          </a:xfrm>
          <a:prstGeom prst="rect">
            <a:avLst/>
          </a:prstGeom>
          <a:solidFill>
            <a:srgbClr val="CFE2F3"/>
          </a:solidFill>
          <a:ln w="9525" cap="flat" cmpd="sng">
            <a:solidFill>
              <a:srgbClr val="000000"/>
            </a:solidFill>
            <a:prstDash val="solid"/>
            <a:round/>
            <a:headEnd type="none" w="med" len="med"/>
            <a:tailEnd type="none" w="med" len="med"/>
          </a:ln>
        </p:spPr>
        <p:txBody>
          <a:bodyPr lIns="90529" tIns="90529" rIns="90529" bIns="90529" anchor="t" anchorCtr="0">
            <a:noAutofit/>
          </a:bodyPr>
          <a:lstStyle/>
          <a:p>
            <a:pPr algn="ctr" defTabSz="806867"/>
            <a:r>
              <a:rPr lang="en-US" sz="1324" b="1" dirty="0"/>
              <a:t>Grounds &amp; Justification</a:t>
            </a:r>
          </a:p>
          <a:p>
            <a:pPr defTabSz="806867">
              <a:buClr>
                <a:srgbClr val="000000"/>
              </a:buClr>
            </a:pPr>
            <a:endParaRPr sz="1412" dirty="0"/>
          </a:p>
          <a:p>
            <a:pPr defTabSz="806867">
              <a:buClr>
                <a:srgbClr val="000000"/>
              </a:buClr>
            </a:pPr>
            <a:endParaRPr sz="1412" dirty="0"/>
          </a:p>
          <a:p>
            <a:pPr defTabSz="806867">
              <a:buClr>
                <a:srgbClr val="000000"/>
              </a:buClr>
            </a:pPr>
            <a:endParaRPr sz="1412" dirty="0"/>
          </a:p>
          <a:p>
            <a:pPr defTabSz="806867">
              <a:buClr>
                <a:srgbClr val="000000"/>
              </a:buClr>
            </a:pPr>
            <a:endParaRPr sz="1412" dirty="0"/>
          </a:p>
          <a:p>
            <a:pPr algn="ctr" defTabSz="806867"/>
            <a:endParaRPr sz="1412" b="1" dirty="0"/>
          </a:p>
          <a:p>
            <a:pPr defTabSz="806867"/>
            <a:endParaRPr sz="1412" dirty="0"/>
          </a:p>
          <a:p>
            <a:pPr defTabSz="806867"/>
            <a:endParaRPr sz="1412" dirty="0"/>
          </a:p>
          <a:p>
            <a:pPr defTabSz="806867"/>
            <a:endParaRPr sz="1412" dirty="0"/>
          </a:p>
          <a:p>
            <a:pPr defTabSz="806867"/>
            <a:endParaRPr sz="1412" dirty="0"/>
          </a:p>
          <a:p>
            <a:pPr defTabSz="806867"/>
            <a:endParaRPr sz="1412" dirty="0"/>
          </a:p>
          <a:p>
            <a:pPr defTabSz="806867"/>
            <a:endParaRPr sz="141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143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488" y="443132"/>
            <a:ext cx="5915025" cy="8257733"/>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3" name="Picture 2">
            <a:extLst>
              <a:ext uri="{FF2B5EF4-FFF2-40B4-BE49-F238E27FC236}">
                <a16:creationId xmlns:a16="http://schemas.microsoft.com/office/drawing/2014/main" id="{75DD334F-9927-41D6-ADA7-06FCF3CF7263}"/>
              </a:ext>
            </a:extLst>
          </p:cNvPr>
          <p:cNvPicPr>
            <a:picLocks noChangeAspect="1"/>
          </p:cNvPicPr>
          <p:nvPr/>
        </p:nvPicPr>
        <p:blipFill>
          <a:blip r:embed="rId2"/>
          <a:stretch>
            <a:fillRect/>
          </a:stretch>
        </p:blipFill>
        <p:spPr>
          <a:xfrm>
            <a:off x="643467" y="992343"/>
            <a:ext cx="5584264" cy="7159312"/>
          </a:xfrm>
          <a:prstGeom prst="rect">
            <a:avLst/>
          </a:prstGeom>
        </p:spPr>
      </p:pic>
    </p:spTree>
    <p:extLst>
      <p:ext uri="{BB962C8B-B14F-4D97-AF65-F5344CB8AC3E}">
        <p14:creationId xmlns:p14="http://schemas.microsoft.com/office/powerpoint/2010/main" val="1633439562"/>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1148</Words>
  <Application>Microsoft Office PowerPoint</Application>
  <PresentationFormat>On-screen Show (4:3)</PresentationFormat>
  <Paragraphs>156</Paragraphs>
  <Slides>28</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Baskerville Old Face</vt:lpstr>
      <vt:lpstr>Impact</vt:lpstr>
      <vt:lpstr>Calibri</vt:lpstr>
      <vt:lpstr>Times New Roman</vt:lpstr>
      <vt:lpstr>Arial</vt:lpstr>
      <vt:lpstr>Georgia</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Greif, Madison</dc:creator>
  <cp:lastModifiedBy>Greif, Madison</cp:lastModifiedBy>
  <cp:revision>1</cp:revision>
  <dcterms:created xsi:type="dcterms:W3CDTF">2019-12-11T20:05:30Z</dcterms:created>
  <dcterms:modified xsi:type="dcterms:W3CDTF">2019-12-11T20:05:48Z</dcterms:modified>
</cp:coreProperties>
</file>