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4"/>
    <p:sldMasterId id="2147483660" r:id="rId5"/>
    <p:sldMasterId id="2147483662" r:id="rId6"/>
  </p:sldMasterIdLst>
  <p:notesMasterIdLst>
    <p:notesMasterId r:id="rId47"/>
  </p:notesMasterIdLst>
  <p:sldIdLst>
    <p:sldId id="273" r:id="rId7"/>
    <p:sldId id="274" r:id="rId8"/>
    <p:sldId id="275" r:id="rId9"/>
    <p:sldId id="267" r:id="rId10"/>
    <p:sldId id="276" r:id="rId11"/>
    <p:sldId id="305"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06" r:id="rId40"/>
    <p:sldId id="307" r:id="rId41"/>
    <p:sldId id="308" r:id="rId42"/>
    <p:sldId id="309" r:id="rId43"/>
    <p:sldId id="310" r:id="rId44"/>
    <p:sldId id="311" r:id="rId45"/>
    <p:sldId id="312" r:id="rId46"/>
  </p:sldIdLst>
  <p:sldSz cx="6858000" cy="9144000" type="screen4x3"/>
  <p:notesSz cx="7102475" cy="9388475"/>
  <p:embeddedFontLst>
    <p:embeddedFont>
      <p:font typeface="Anton"/>
      <p:regular r:id="rId48"/>
    </p:embeddedFont>
    <p:embeddedFont>
      <p:font typeface="Calibri" panose="020F0502020204030204" pitchFamily="34" charset="0"/>
      <p:regular r:id="rId49"/>
      <p:bold r:id="rId50"/>
      <p:italic r:id="rId51"/>
      <p:boldItalic r:id="rId52"/>
    </p:embeddedFont>
    <p:embeddedFont>
      <p:font typeface="Impact" panose="020B0806030902050204" pitchFamily="3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33DE99-C343-4DA2-8E6E-D805086FA611}">
  <a:tblStyle styleId="{FA33DE99-C343-4DA2-8E6E-D805086FA611}" styleName="Table_0">
    <a:wholeTbl>
      <a:tcTxStyle/>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tblStyle>
  <a:tblStyle styleId="{93E0CDE4-E80F-426A-8B2E-631A2A47A86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9" y="4459526"/>
            <a:ext cx="5681979" cy="4224814"/>
          </a:xfrm>
          <a:prstGeom prst="rect">
            <a:avLst/>
          </a:prstGeom>
          <a:noFill/>
          <a:ln>
            <a:noFill/>
          </a:ln>
        </p:spPr>
        <p:txBody>
          <a:bodyPr lIns="94203" tIns="94203" rIns="94203" bIns="9420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38494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9" name="Shape 469"/>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405639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16469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3" name="Shape 483"/>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59364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2" name="Shape 49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60030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02" name="Shape 502"/>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7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23436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5" name="Shape 515"/>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47245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87188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0" name="Shape 530"/>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49494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2322513" y="723900"/>
            <a:ext cx="2709862"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735567" y="4578756"/>
            <a:ext cx="5884532" cy="4337769"/>
          </a:xfrm>
          <a:prstGeom prst="rect">
            <a:avLst/>
          </a:prstGeom>
        </p:spPr>
        <p:txBody>
          <a:bodyPr lIns="97076" tIns="97076" rIns="97076" bIns="97076" anchor="t" anchorCtr="0">
            <a:noAutofit/>
          </a:bodyPr>
          <a:lstStyle/>
          <a:p>
            <a:endParaRPr/>
          </a:p>
        </p:txBody>
      </p:sp>
    </p:spTree>
    <p:extLst>
      <p:ext uri="{BB962C8B-B14F-4D97-AF65-F5344CB8AC3E}">
        <p14:creationId xmlns:p14="http://schemas.microsoft.com/office/powerpoint/2010/main" val="319548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7" name="Shape 537"/>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931765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26617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52" name="Shape 552"/>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84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9" name="Shape 569"/>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69474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76" name="Shape 576"/>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29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84" name="Shape 584"/>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36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2" name="Shape 59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4052060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99" name="Shape 599"/>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3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607" name="Shape 607"/>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942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607" name="Shape 607"/>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3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168174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647754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19" name="Shape 11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587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9454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306496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99101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4670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2" name="Shape 42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61917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8" name="Shape 42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54413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435" name="Shape 435"/>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23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1" name="Shape 441"/>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63530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8" name="Shape 44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82907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2917825" y="533400"/>
            <a:ext cx="355282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06472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914400" y="1117600"/>
            <a:ext cx="5086350" cy="3412067"/>
          </a:xfrm>
          <a:prstGeom prst="rect">
            <a:avLst/>
          </a:prstGeom>
          <a:noFill/>
          <a:ln>
            <a:noFill/>
          </a:ln>
        </p:spPr>
        <p:txBody>
          <a:bodyPr wrap="square" lIns="91425" tIns="91425" rIns="91425" bIns="91425" anchor="b" anchorCtr="1"/>
          <a:lstStyle>
            <a:lvl1pPr marL="0" marR="0" lvl="0" indent="0" algn="ctr" rtl="0">
              <a:lnSpc>
                <a:spcPct val="80000"/>
              </a:lnSpc>
              <a:spcBef>
                <a:spcPts val="0"/>
              </a:spcBef>
              <a:spcAft>
                <a:spcPts val="0"/>
              </a:spcAft>
              <a:buNone/>
              <a:defRPr sz="465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21" name="Shape 21"/>
          <p:cNvSpPr txBox="1">
            <a:spLocks noGrp="1"/>
          </p:cNvSpPr>
          <p:nvPr>
            <p:ph type="subTitle" idx="1"/>
          </p:nvPr>
        </p:nvSpPr>
        <p:spPr>
          <a:xfrm>
            <a:off x="1028701" y="4978401"/>
            <a:ext cx="4800599" cy="2497665"/>
          </a:xfrm>
          <a:prstGeom prst="rect">
            <a:avLst/>
          </a:prstGeom>
          <a:noFill/>
          <a:ln>
            <a:noFill/>
          </a:ln>
        </p:spPr>
        <p:txBody>
          <a:bodyPr wrap="square" lIns="91425" tIns="91425" rIns="91425" bIns="91425" anchor="t" anchorCtr="0"/>
          <a:lstStyle>
            <a:lvl1pPr marL="0" marR="0" lvl="0" indent="0" algn="ctr" rtl="0">
              <a:spcBef>
                <a:spcPts val="450"/>
              </a:spcBef>
              <a:spcAft>
                <a:spcPts val="0"/>
              </a:spcAft>
              <a:buClr>
                <a:schemeClr val="accent2"/>
              </a:buClr>
              <a:buFont typeface="Noto Sans Symbols"/>
              <a:buNone/>
              <a:defRPr sz="2250" b="0" i="0" u="none" strike="noStrike" cap="none">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02432" y="8331200"/>
            <a:ext cx="1540669"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438400" y="8331200"/>
            <a:ext cx="2165746"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5091113" y="83439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60813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b="0" i="0" u="none" strike="noStrike" cap="none">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831043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41734" y="5875867"/>
            <a:ext cx="5829300" cy="1816100"/>
          </a:xfrm>
          <a:prstGeom prst="rect">
            <a:avLst/>
          </a:prstGeom>
          <a:noFill/>
          <a:ln>
            <a:noFill/>
          </a:ln>
        </p:spPr>
        <p:txBody>
          <a:bodyPr wrap="square" lIns="91425" tIns="91425" rIns="91425" bIns="91425" anchor="t" anchorCtr="0"/>
          <a:lstStyle>
            <a:lvl1pPr marL="0" marR="0" lvl="0" indent="0" algn="l" rtl="0">
              <a:lnSpc>
                <a:spcPct val="80000"/>
              </a:lnSpc>
              <a:spcBef>
                <a:spcPts val="0"/>
              </a:spcBef>
              <a:spcAft>
                <a:spcPts val="0"/>
              </a:spcAft>
              <a:buNone/>
              <a:defRPr sz="30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541734" y="3875618"/>
            <a:ext cx="5829300" cy="2000249"/>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chemeClr val="lt1"/>
                </a:solidFill>
                <a:latin typeface="Arial"/>
                <a:ea typeface="Arial"/>
                <a:cs typeface="Arial"/>
                <a:sym typeface="Arial"/>
              </a:defRPr>
            </a:lvl1pPr>
            <a:lvl2pPr marL="342900" marR="0" lvl="1" indent="0" algn="l" rtl="0">
              <a:spcBef>
                <a:spcPts val="270"/>
              </a:spcBef>
              <a:spcAft>
                <a:spcPts val="0"/>
              </a:spcAft>
              <a:buClr>
                <a:schemeClr val="accent1"/>
              </a:buClr>
              <a:buFont typeface="Noto Sans Symbols"/>
              <a:buNone/>
              <a:defRPr sz="1350" b="0" i="0" u="none" strike="noStrike" cap="none">
                <a:solidFill>
                  <a:schemeClr val="lt1"/>
                </a:solidFill>
                <a:latin typeface="Arial"/>
                <a:ea typeface="Arial"/>
                <a:cs typeface="Arial"/>
                <a:sym typeface="Arial"/>
              </a:defRPr>
            </a:lvl2pPr>
            <a:lvl3pPr marL="685800" marR="0" lvl="2" indent="0" algn="l" rtl="0">
              <a:spcBef>
                <a:spcPts val="240"/>
              </a:spcBef>
              <a:spcAft>
                <a:spcPts val="0"/>
              </a:spcAft>
              <a:buClr>
                <a:schemeClr val="hlink"/>
              </a:buClr>
              <a:buFont typeface="Noto Sans Symbols"/>
              <a:buNone/>
              <a:defRPr sz="1200" b="0" i="0" u="none" strike="noStrike" cap="none">
                <a:solidFill>
                  <a:schemeClr val="lt1"/>
                </a:solidFill>
                <a:latin typeface="Arial"/>
                <a:ea typeface="Arial"/>
                <a:cs typeface="Arial"/>
                <a:sym typeface="Arial"/>
              </a:defRPr>
            </a:lvl3pPr>
            <a:lvl4pPr marL="1028700" marR="0" lvl="3" indent="0" algn="l" rtl="0">
              <a:spcBef>
                <a:spcPts val="210"/>
              </a:spcBef>
              <a:spcAft>
                <a:spcPts val="0"/>
              </a:spcAft>
              <a:buClr>
                <a:schemeClr val="accent2"/>
              </a:buClr>
              <a:buFont typeface="Noto Sans Symbols"/>
              <a:buNone/>
              <a:defRPr sz="1050" b="0" i="0" u="none" strike="noStrike" cap="none">
                <a:solidFill>
                  <a:schemeClr val="lt1"/>
                </a:solidFill>
                <a:latin typeface="Arial"/>
                <a:ea typeface="Arial"/>
                <a:cs typeface="Arial"/>
                <a:sym typeface="Arial"/>
              </a:defRPr>
            </a:lvl4pPr>
            <a:lvl5pPr marL="1371600" marR="0" lvl="4"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5pPr>
            <a:lvl6pPr marL="1714500" marR="0" lvl="5"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6pPr>
            <a:lvl7pPr marL="2057400" marR="0" lvl="6"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7pPr>
            <a:lvl8pPr marL="2400300" marR="0" lvl="7"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8pPr>
            <a:lvl9pPr marL="2743200" marR="0" lvl="8"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73899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1"/>
          </p:nvPr>
        </p:nvSpPr>
        <p:spPr>
          <a:xfrm>
            <a:off x="400050" y="2438401"/>
            <a:ext cx="3000375" cy="5384799"/>
          </a:xfrm>
          <a:prstGeom prst="rect">
            <a:avLst/>
          </a:prstGeom>
          <a:noFill/>
          <a:ln>
            <a:noFill/>
          </a:ln>
        </p:spPr>
        <p:txBody>
          <a:bodyPr wrap="square" lIns="91425" tIns="91425" rIns="91425" bIns="91425" anchor="t" anchorCtr="0"/>
          <a:lstStyle>
            <a:lvl1pPr marL="257175" marR="0" lvl="0" indent="-157163" algn="l" rtl="0">
              <a:spcBef>
                <a:spcPts val="420"/>
              </a:spcBef>
              <a:spcAft>
                <a:spcPts val="0"/>
              </a:spcAft>
              <a:buClr>
                <a:schemeClr val="accent2"/>
              </a:buClr>
              <a:buSzPct val="75000"/>
              <a:buFont typeface="Noto Sans Symbols"/>
              <a:buChar char="■"/>
              <a:defRPr sz="2100" b="0" i="0" u="none" strike="noStrike" cap="none">
                <a:solidFill>
                  <a:schemeClr val="lt1"/>
                </a:solidFill>
                <a:latin typeface="Arial"/>
                <a:ea typeface="Arial"/>
                <a:cs typeface="Arial"/>
                <a:sym typeface="Arial"/>
              </a:defRPr>
            </a:lvl1pPr>
            <a:lvl2pPr marL="557213" marR="0" lvl="1" indent="-140018" algn="l" rtl="0">
              <a:spcBef>
                <a:spcPts val="360"/>
              </a:spcBef>
              <a:spcAft>
                <a:spcPts val="0"/>
              </a:spcAft>
              <a:buClr>
                <a:schemeClr val="accent1"/>
              </a:buClr>
              <a:buSzPct val="65000"/>
              <a:buFont typeface="Noto Sans Symbols"/>
              <a:buChar char="■"/>
              <a:defRPr sz="1800" b="0" i="0" u="none" strike="noStrike" cap="none">
                <a:solidFill>
                  <a:schemeClr val="lt1"/>
                </a:solidFill>
                <a:latin typeface="Arial"/>
                <a:ea typeface="Arial"/>
                <a:cs typeface="Arial"/>
                <a:sym typeface="Arial"/>
              </a:defRPr>
            </a:lvl2pPr>
            <a:lvl3pPr marL="857250" marR="0" lvl="2" indent="-119063" algn="l" rtl="0">
              <a:spcBef>
                <a:spcPts val="300"/>
              </a:spcBef>
              <a:spcAft>
                <a:spcPts val="0"/>
              </a:spcAft>
              <a:buClr>
                <a:schemeClr val="hlink"/>
              </a:buClr>
              <a:buSzPct val="55000"/>
              <a:buFont typeface="Noto Sans Symbols"/>
              <a:buChar char="■"/>
              <a:defRPr sz="1500" b="0" i="0" u="none" strike="noStrike" cap="none">
                <a:solidFill>
                  <a:schemeClr val="lt1"/>
                </a:solidFill>
                <a:latin typeface="Arial"/>
                <a:ea typeface="Arial"/>
                <a:cs typeface="Arial"/>
                <a:sym typeface="Arial"/>
              </a:defRPr>
            </a:lvl3pPr>
            <a:lvl4pPr marL="1200150" marR="0" lvl="3" indent="-85725" algn="l" rtl="0">
              <a:spcBef>
                <a:spcPts val="270"/>
              </a:spcBef>
              <a:spcAft>
                <a:spcPts val="0"/>
              </a:spcAft>
              <a:buClr>
                <a:schemeClr val="accent2"/>
              </a:buClr>
              <a:buSzPct val="100000"/>
              <a:buFont typeface="Noto Sans Symbols"/>
              <a:buChar char="▪"/>
              <a:defRPr sz="1350" b="0" i="0" u="none" strike="noStrike" cap="none">
                <a:solidFill>
                  <a:schemeClr val="lt1"/>
                </a:solidFill>
                <a:latin typeface="Arial"/>
                <a:ea typeface="Arial"/>
                <a:cs typeface="Arial"/>
                <a:sym typeface="Arial"/>
              </a:defRPr>
            </a:lvl4pPr>
            <a:lvl5pPr marL="1543050" marR="0" lvl="4"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5pPr>
            <a:lvl6pPr marL="1885950" marR="0" lvl="5"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6pPr>
            <a:lvl7pPr marL="2228850" marR="0" lvl="6"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7pPr>
            <a:lvl8pPr marL="2571750" marR="0" lvl="7"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8pPr>
            <a:lvl9pPr marL="2914650" marR="0" lvl="8"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3514725" y="2438401"/>
            <a:ext cx="3000375" cy="5384799"/>
          </a:xfrm>
          <a:prstGeom prst="rect">
            <a:avLst/>
          </a:prstGeom>
          <a:noFill/>
          <a:ln>
            <a:noFill/>
          </a:ln>
        </p:spPr>
        <p:txBody>
          <a:bodyPr wrap="square" lIns="91425" tIns="91425" rIns="91425" bIns="91425" anchor="t" anchorCtr="0"/>
          <a:lstStyle>
            <a:lvl1pPr marL="257175" marR="0" lvl="0" indent="-157163" algn="l" rtl="0">
              <a:spcBef>
                <a:spcPts val="420"/>
              </a:spcBef>
              <a:spcAft>
                <a:spcPts val="0"/>
              </a:spcAft>
              <a:buClr>
                <a:schemeClr val="accent2"/>
              </a:buClr>
              <a:buSzPct val="75000"/>
              <a:buFont typeface="Noto Sans Symbols"/>
              <a:buChar char="■"/>
              <a:defRPr sz="2100" b="0" i="0" u="none" strike="noStrike" cap="none">
                <a:solidFill>
                  <a:schemeClr val="lt1"/>
                </a:solidFill>
                <a:latin typeface="Arial"/>
                <a:ea typeface="Arial"/>
                <a:cs typeface="Arial"/>
                <a:sym typeface="Arial"/>
              </a:defRPr>
            </a:lvl1pPr>
            <a:lvl2pPr marL="557213" marR="0" lvl="1" indent="-140018" algn="l" rtl="0">
              <a:spcBef>
                <a:spcPts val="360"/>
              </a:spcBef>
              <a:spcAft>
                <a:spcPts val="0"/>
              </a:spcAft>
              <a:buClr>
                <a:schemeClr val="accent1"/>
              </a:buClr>
              <a:buSzPct val="65000"/>
              <a:buFont typeface="Noto Sans Symbols"/>
              <a:buChar char="■"/>
              <a:defRPr sz="1800" b="0" i="0" u="none" strike="noStrike" cap="none">
                <a:solidFill>
                  <a:schemeClr val="lt1"/>
                </a:solidFill>
                <a:latin typeface="Arial"/>
                <a:ea typeface="Arial"/>
                <a:cs typeface="Arial"/>
                <a:sym typeface="Arial"/>
              </a:defRPr>
            </a:lvl2pPr>
            <a:lvl3pPr marL="857250" marR="0" lvl="2" indent="-119063" algn="l" rtl="0">
              <a:spcBef>
                <a:spcPts val="300"/>
              </a:spcBef>
              <a:spcAft>
                <a:spcPts val="0"/>
              </a:spcAft>
              <a:buClr>
                <a:schemeClr val="hlink"/>
              </a:buClr>
              <a:buSzPct val="55000"/>
              <a:buFont typeface="Noto Sans Symbols"/>
              <a:buChar char="■"/>
              <a:defRPr sz="1500" b="0" i="0" u="none" strike="noStrike" cap="none">
                <a:solidFill>
                  <a:schemeClr val="lt1"/>
                </a:solidFill>
                <a:latin typeface="Arial"/>
                <a:ea typeface="Arial"/>
                <a:cs typeface="Arial"/>
                <a:sym typeface="Arial"/>
              </a:defRPr>
            </a:lvl3pPr>
            <a:lvl4pPr marL="1200150" marR="0" lvl="3" indent="-85725" algn="l" rtl="0">
              <a:spcBef>
                <a:spcPts val="270"/>
              </a:spcBef>
              <a:spcAft>
                <a:spcPts val="0"/>
              </a:spcAft>
              <a:buClr>
                <a:schemeClr val="accent2"/>
              </a:buClr>
              <a:buSzPct val="100000"/>
              <a:buFont typeface="Noto Sans Symbols"/>
              <a:buChar char="▪"/>
              <a:defRPr sz="1350" b="0" i="0" u="none" strike="noStrike" cap="none">
                <a:solidFill>
                  <a:schemeClr val="lt1"/>
                </a:solidFill>
                <a:latin typeface="Arial"/>
                <a:ea typeface="Arial"/>
                <a:cs typeface="Arial"/>
                <a:sym typeface="Arial"/>
              </a:defRPr>
            </a:lvl4pPr>
            <a:lvl5pPr marL="1543050" marR="0" lvl="4"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5pPr>
            <a:lvl6pPr marL="1885950" marR="0" lvl="5"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6pPr>
            <a:lvl7pPr marL="2228850" marR="0" lvl="6"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7pPr>
            <a:lvl8pPr marL="2571750" marR="0" lvl="7"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8pPr>
            <a:lvl9pPr marL="2914650" marR="0" lvl="8"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423238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1"/>
          </p:nvPr>
        </p:nvSpPr>
        <p:spPr>
          <a:xfrm>
            <a:off x="400050"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3514725"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body" idx="3"/>
          </p:nvPr>
        </p:nvSpPr>
        <p:spPr>
          <a:xfrm>
            <a:off x="400050"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body" idx="4"/>
          </p:nvPr>
        </p:nvSpPr>
        <p:spPr>
          <a:xfrm>
            <a:off x="3514725"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91470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65" name="Shape 65"/>
          <p:cNvSpPr txBox="1">
            <a:spLocks noGrp="1"/>
          </p:cNvSpPr>
          <p:nvPr>
            <p:ph type="body" idx="1"/>
          </p:nvPr>
        </p:nvSpPr>
        <p:spPr>
          <a:xfrm>
            <a:off x="400050" y="2438401"/>
            <a:ext cx="3000375" cy="538479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3514725"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body" idx="3"/>
          </p:nvPr>
        </p:nvSpPr>
        <p:spPr>
          <a:xfrm>
            <a:off x="3514725"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91384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73" name="Shape 73"/>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159905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2154502" y="3462602"/>
            <a:ext cx="7192433" cy="1528762"/>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78" name="Shape 78"/>
          <p:cNvSpPr txBox="1">
            <a:spLocks noGrp="1"/>
          </p:cNvSpPr>
          <p:nvPr>
            <p:ph type="body" idx="1"/>
          </p:nvPr>
        </p:nvSpPr>
        <p:spPr>
          <a:xfrm rot="5400000">
            <a:off x="-960173" y="1990989"/>
            <a:ext cx="7192433" cy="4471988"/>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88367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84" name="Shape 84"/>
          <p:cNvSpPr txBox="1">
            <a:spLocks noGrp="1"/>
          </p:cNvSpPr>
          <p:nvPr>
            <p:ph type="body" idx="1"/>
          </p:nvPr>
        </p:nvSpPr>
        <p:spPr>
          <a:xfrm rot="5400000">
            <a:off x="765176" y="2073277"/>
            <a:ext cx="5384799" cy="611504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6394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344217" y="6400801"/>
            <a:ext cx="4114799" cy="755649"/>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15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90" name="Shape 90"/>
          <p:cNvSpPr>
            <a:spLocks noGrp="1"/>
          </p:cNvSpPr>
          <p:nvPr>
            <p:ph type="pic" idx="2"/>
          </p:nvPr>
        </p:nvSpPr>
        <p:spPr>
          <a:xfrm>
            <a:off x="1344217" y="817033"/>
            <a:ext cx="4114799" cy="5486400"/>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a:solidFill>
                  <a:schemeClr val="lt1"/>
                </a:solidFill>
                <a:latin typeface="Arial"/>
                <a:ea typeface="Arial"/>
                <a:cs typeface="Arial"/>
                <a:sym typeface="Arial"/>
              </a:defRPr>
            </a:lvl1pPr>
            <a:lvl2pPr marL="342900" marR="0" lvl="1" indent="0" algn="l" rtl="0">
              <a:spcBef>
                <a:spcPts val="420"/>
              </a:spcBef>
              <a:spcAft>
                <a:spcPts val="0"/>
              </a:spcAft>
              <a:buClr>
                <a:schemeClr val="accent1"/>
              </a:buClr>
              <a:buFont typeface="Noto Sans Symbols"/>
              <a:buNone/>
              <a:defRPr sz="2100" b="0" i="0" u="none" strike="noStrike" cap="none">
                <a:solidFill>
                  <a:schemeClr val="lt1"/>
                </a:solidFill>
                <a:latin typeface="Arial"/>
                <a:ea typeface="Arial"/>
                <a:cs typeface="Arial"/>
                <a:sym typeface="Arial"/>
              </a:defRPr>
            </a:lvl2pPr>
            <a:lvl3pPr marL="685800" marR="0" lvl="2" indent="0" algn="l" rtl="0">
              <a:spcBef>
                <a:spcPts val="360"/>
              </a:spcBef>
              <a:spcAft>
                <a:spcPts val="0"/>
              </a:spcAft>
              <a:buClr>
                <a:schemeClr val="hlink"/>
              </a:buClr>
              <a:buFont typeface="Noto Sans Symbols"/>
              <a:buNone/>
              <a:defRPr sz="1800" b="0" i="0" u="none" strike="noStrike" cap="none">
                <a:solidFill>
                  <a:schemeClr val="lt1"/>
                </a:solidFill>
                <a:latin typeface="Arial"/>
                <a:ea typeface="Arial"/>
                <a:cs typeface="Arial"/>
                <a:sym typeface="Arial"/>
              </a:defRPr>
            </a:lvl3pPr>
            <a:lvl4pPr marL="1028700" marR="0" lvl="3" indent="0" algn="l" rtl="0">
              <a:spcBef>
                <a:spcPts val="300"/>
              </a:spcBef>
              <a:spcAft>
                <a:spcPts val="0"/>
              </a:spcAft>
              <a:buClr>
                <a:schemeClr val="accent2"/>
              </a:buClr>
              <a:buFont typeface="Noto Sans Symbols"/>
              <a:buNone/>
              <a:defRPr sz="1500" b="0" i="0" u="none" strike="noStrike" cap="none">
                <a:solidFill>
                  <a:schemeClr val="lt1"/>
                </a:solidFill>
                <a:latin typeface="Arial"/>
                <a:ea typeface="Arial"/>
                <a:cs typeface="Arial"/>
                <a:sym typeface="Arial"/>
              </a:defRPr>
            </a:lvl4pPr>
            <a:lvl5pPr marL="1371600" marR="0" lvl="4"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5pPr>
            <a:lvl6pPr marL="1714500" marR="0" lvl="5"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6pPr>
            <a:lvl7pPr marL="2057400" marR="0" lvl="6"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7pPr>
            <a:lvl8pPr marL="2400300" marR="0" lvl="7"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8pPr>
            <a:lvl9pPr marL="2743200" marR="0" lvl="8"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1344217" y="7156450"/>
            <a:ext cx="4114799" cy="107314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a:solidFill>
                  <a:schemeClr val="lt1"/>
                </a:solidFill>
                <a:latin typeface="Arial"/>
                <a:ea typeface="Arial"/>
                <a:cs typeface="Arial"/>
                <a:sym typeface="Arial"/>
              </a:defRPr>
            </a:lvl1pPr>
            <a:lvl2pPr marL="342900" marR="0" lvl="1" indent="0" algn="l" rtl="0">
              <a:spcBef>
                <a:spcPts val="180"/>
              </a:spcBef>
              <a:spcAft>
                <a:spcPts val="0"/>
              </a:spcAft>
              <a:buClr>
                <a:schemeClr val="accent1"/>
              </a:buClr>
              <a:buFont typeface="Noto Sans Symbols"/>
              <a:buNone/>
              <a:defRPr sz="900" b="0" i="0" u="none" strike="noStrike" cap="none">
                <a:solidFill>
                  <a:schemeClr val="lt1"/>
                </a:solidFill>
                <a:latin typeface="Arial"/>
                <a:ea typeface="Arial"/>
                <a:cs typeface="Arial"/>
                <a:sym typeface="Arial"/>
              </a:defRPr>
            </a:lvl2pPr>
            <a:lvl3pPr marL="685800" marR="0" lvl="2" indent="0" algn="l" rtl="0">
              <a:spcBef>
                <a:spcPts val="150"/>
              </a:spcBef>
              <a:spcAft>
                <a:spcPts val="0"/>
              </a:spcAft>
              <a:buClr>
                <a:schemeClr val="hlink"/>
              </a:buClr>
              <a:buFont typeface="Noto Sans Symbols"/>
              <a:buNone/>
              <a:defRPr sz="750" b="0" i="0" u="none" strike="noStrike" cap="none">
                <a:solidFill>
                  <a:schemeClr val="lt1"/>
                </a:solidFill>
                <a:latin typeface="Arial"/>
                <a:ea typeface="Arial"/>
                <a:cs typeface="Arial"/>
                <a:sym typeface="Arial"/>
              </a:defRPr>
            </a:lvl3pPr>
            <a:lvl4pPr marL="1028700" marR="0" lvl="3" indent="0" algn="l" rtl="0">
              <a:spcBef>
                <a:spcPts val="135"/>
              </a:spcBef>
              <a:spcAft>
                <a:spcPts val="0"/>
              </a:spcAft>
              <a:buClr>
                <a:schemeClr val="accent2"/>
              </a:buClr>
              <a:buFont typeface="Noto Sans Symbols"/>
              <a:buNone/>
              <a:defRPr sz="675" b="0" i="0" u="none" strike="noStrike" cap="none">
                <a:solidFill>
                  <a:schemeClr val="lt1"/>
                </a:solidFill>
                <a:latin typeface="Arial"/>
                <a:ea typeface="Arial"/>
                <a:cs typeface="Arial"/>
                <a:sym typeface="Arial"/>
              </a:defRPr>
            </a:lvl4pPr>
            <a:lvl5pPr marL="1371600" marR="0" lvl="4"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5pPr>
            <a:lvl6pPr marL="1714500" marR="0" lvl="5"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6pPr>
            <a:lvl7pPr marL="2057400" marR="0" lvl="6"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7pPr>
            <a:lvl8pPr marL="2400300" marR="0" lvl="7"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8pPr>
            <a:lvl9pPr marL="2743200" marR="0" lvl="8"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9pPr>
          </a:lstStyle>
          <a:p>
            <a:endParaRPr/>
          </a:p>
        </p:txBody>
      </p:sp>
      <p:sp>
        <p:nvSpPr>
          <p:cNvPr id="92" name="Shape 9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2775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42900" y="364067"/>
            <a:ext cx="2256235" cy="1549399"/>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15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97" name="Shape 97"/>
          <p:cNvSpPr txBox="1">
            <a:spLocks noGrp="1"/>
          </p:cNvSpPr>
          <p:nvPr>
            <p:ph type="body" idx="1"/>
          </p:nvPr>
        </p:nvSpPr>
        <p:spPr>
          <a:xfrm>
            <a:off x="2681287" y="364067"/>
            <a:ext cx="3833813" cy="7804149"/>
          </a:xfrm>
          <a:prstGeom prst="rect">
            <a:avLst/>
          </a:prstGeom>
          <a:noFill/>
          <a:ln>
            <a:noFill/>
          </a:ln>
        </p:spPr>
        <p:txBody>
          <a:bodyPr wrap="square" lIns="91425" tIns="91425" rIns="91425" bIns="91425" anchor="t" anchorCtr="0"/>
          <a:lstStyle>
            <a:lvl1pPr marL="257175" marR="0" lvl="0" indent="-142875" algn="l" rtl="0">
              <a:spcBef>
                <a:spcPts val="480"/>
              </a:spcBef>
              <a:spcAft>
                <a:spcPts val="0"/>
              </a:spcAft>
              <a:buClr>
                <a:schemeClr val="accent2"/>
              </a:buClr>
              <a:buSzPct val="75000"/>
              <a:buFont typeface="Noto Sans Symbols"/>
              <a:buChar char="■"/>
              <a:defRPr sz="2400">
                <a:solidFill>
                  <a:schemeClr val="lt1"/>
                </a:solidFill>
                <a:latin typeface="Arial"/>
                <a:ea typeface="Arial"/>
                <a:cs typeface="Arial"/>
                <a:sym typeface="Arial"/>
              </a:defRPr>
            </a:lvl1pPr>
            <a:lvl2pPr marL="557213" marR="0" lvl="1" indent="-127635" algn="l" rtl="0">
              <a:spcBef>
                <a:spcPts val="420"/>
              </a:spcBef>
              <a:spcAft>
                <a:spcPts val="0"/>
              </a:spcAft>
              <a:buClr>
                <a:schemeClr val="accent1"/>
              </a:buClr>
              <a:buSzPct val="65000"/>
              <a:buFont typeface="Noto Sans Symbols"/>
              <a:buChar char="■"/>
              <a:defRPr sz="210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342900" y="1913467"/>
            <a:ext cx="2256235" cy="6254751"/>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a:solidFill>
                  <a:schemeClr val="lt1"/>
                </a:solidFill>
                <a:latin typeface="Arial"/>
                <a:ea typeface="Arial"/>
                <a:cs typeface="Arial"/>
                <a:sym typeface="Arial"/>
              </a:defRPr>
            </a:lvl1pPr>
            <a:lvl2pPr marL="342900" marR="0" lvl="1" indent="0" algn="l" rtl="0">
              <a:spcBef>
                <a:spcPts val="180"/>
              </a:spcBef>
              <a:spcAft>
                <a:spcPts val="0"/>
              </a:spcAft>
              <a:buClr>
                <a:schemeClr val="accent1"/>
              </a:buClr>
              <a:buFont typeface="Noto Sans Symbols"/>
              <a:buNone/>
              <a:defRPr sz="900" b="0" i="0" u="none" strike="noStrike" cap="none">
                <a:solidFill>
                  <a:schemeClr val="lt1"/>
                </a:solidFill>
                <a:latin typeface="Arial"/>
                <a:ea typeface="Arial"/>
                <a:cs typeface="Arial"/>
                <a:sym typeface="Arial"/>
              </a:defRPr>
            </a:lvl2pPr>
            <a:lvl3pPr marL="685800" marR="0" lvl="2" indent="0" algn="l" rtl="0">
              <a:spcBef>
                <a:spcPts val="150"/>
              </a:spcBef>
              <a:spcAft>
                <a:spcPts val="0"/>
              </a:spcAft>
              <a:buClr>
                <a:schemeClr val="hlink"/>
              </a:buClr>
              <a:buFont typeface="Noto Sans Symbols"/>
              <a:buNone/>
              <a:defRPr sz="750" b="0" i="0" u="none" strike="noStrike" cap="none">
                <a:solidFill>
                  <a:schemeClr val="lt1"/>
                </a:solidFill>
                <a:latin typeface="Arial"/>
                <a:ea typeface="Arial"/>
                <a:cs typeface="Arial"/>
                <a:sym typeface="Arial"/>
              </a:defRPr>
            </a:lvl3pPr>
            <a:lvl4pPr marL="1028700" marR="0" lvl="3" indent="0" algn="l" rtl="0">
              <a:spcBef>
                <a:spcPts val="135"/>
              </a:spcBef>
              <a:spcAft>
                <a:spcPts val="0"/>
              </a:spcAft>
              <a:buClr>
                <a:schemeClr val="accent2"/>
              </a:buClr>
              <a:buFont typeface="Noto Sans Symbols"/>
              <a:buNone/>
              <a:defRPr sz="675" b="0" i="0" u="none" strike="noStrike" cap="none">
                <a:solidFill>
                  <a:schemeClr val="lt1"/>
                </a:solidFill>
                <a:latin typeface="Arial"/>
                <a:ea typeface="Arial"/>
                <a:cs typeface="Arial"/>
                <a:sym typeface="Arial"/>
              </a:defRPr>
            </a:lvl4pPr>
            <a:lvl5pPr marL="1371600" marR="0" lvl="4"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5pPr>
            <a:lvl6pPr marL="1714500" marR="0" lvl="5"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6pPr>
            <a:lvl7pPr marL="2057400" marR="0" lvl="6"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7pPr>
            <a:lvl8pPr marL="2400300" marR="0" lvl="7"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8pPr>
            <a:lvl9pPr marL="2743200" marR="0" lvl="8"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77588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39673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42900" y="366183"/>
            <a:ext cx="6172200"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108" name="Shape 108"/>
          <p:cNvSpPr txBox="1">
            <a:spLocks noGrp="1"/>
          </p:cNvSpPr>
          <p:nvPr>
            <p:ph type="body" idx="1"/>
          </p:nvPr>
        </p:nvSpPr>
        <p:spPr>
          <a:xfrm>
            <a:off x="342900" y="2046816"/>
            <a:ext cx="3030140" cy="853016"/>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a:solidFill>
                  <a:schemeClr val="lt1"/>
                </a:solidFill>
                <a:latin typeface="Arial"/>
                <a:ea typeface="Arial"/>
                <a:cs typeface="Arial"/>
                <a:sym typeface="Arial"/>
              </a:defRPr>
            </a:lvl1pPr>
            <a:lvl2pPr marL="342900" marR="0" lvl="1" indent="0" algn="l" rtl="0">
              <a:spcBef>
                <a:spcPts val="300"/>
              </a:spcBef>
              <a:spcAft>
                <a:spcPts val="0"/>
              </a:spcAft>
              <a:buClr>
                <a:schemeClr val="accent1"/>
              </a:buClr>
              <a:buFont typeface="Noto Sans Symbols"/>
              <a:buNone/>
              <a:defRPr sz="1500" b="1" i="0" u="none" strike="noStrike" cap="none">
                <a:solidFill>
                  <a:schemeClr val="lt1"/>
                </a:solidFill>
                <a:latin typeface="Arial"/>
                <a:ea typeface="Arial"/>
                <a:cs typeface="Arial"/>
                <a:sym typeface="Arial"/>
              </a:defRPr>
            </a:lvl2pPr>
            <a:lvl3pPr marL="685800" marR="0" lvl="2" indent="0" algn="l" rtl="0">
              <a:spcBef>
                <a:spcPts val="270"/>
              </a:spcBef>
              <a:spcAft>
                <a:spcPts val="0"/>
              </a:spcAft>
              <a:buClr>
                <a:schemeClr val="hlink"/>
              </a:buClr>
              <a:buFont typeface="Noto Sans Symbols"/>
              <a:buNone/>
              <a:defRPr sz="1350" b="1" i="0" u="none" strike="noStrike" cap="none">
                <a:solidFill>
                  <a:schemeClr val="lt1"/>
                </a:solidFill>
                <a:latin typeface="Arial"/>
                <a:ea typeface="Arial"/>
                <a:cs typeface="Arial"/>
                <a:sym typeface="Arial"/>
              </a:defRPr>
            </a:lvl3pPr>
            <a:lvl4pPr marL="1028700" marR="0" lvl="3" indent="0" algn="l" rtl="0">
              <a:spcBef>
                <a:spcPts val="240"/>
              </a:spcBef>
              <a:spcAft>
                <a:spcPts val="0"/>
              </a:spcAft>
              <a:buClr>
                <a:schemeClr val="accent2"/>
              </a:buClr>
              <a:buFont typeface="Noto Sans Symbols"/>
              <a:buNone/>
              <a:defRPr sz="1200" b="1" i="0" u="none" strike="noStrike" cap="none">
                <a:solidFill>
                  <a:schemeClr val="lt1"/>
                </a:solidFill>
                <a:latin typeface="Arial"/>
                <a:ea typeface="Arial"/>
                <a:cs typeface="Arial"/>
                <a:sym typeface="Arial"/>
              </a:defRPr>
            </a:lvl4pPr>
            <a:lvl5pPr marL="1371600" marR="0" lvl="4"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5pPr>
            <a:lvl6pPr marL="1714500" marR="0" lvl="5"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6pPr>
            <a:lvl7pPr marL="2057400" marR="0" lvl="6"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7pPr>
            <a:lvl8pPr marL="2400300" marR="0" lvl="7"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8pPr>
            <a:lvl9pPr marL="2743200" marR="0" lvl="8"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9pPr>
          </a:lstStyle>
          <a:p>
            <a:endParaRPr/>
          </a:p>
        </p:txBody>
      </p:sp>
      <p:sp>
        <p:nvSpPr>
          <p:cNvPr id="109" name="Shape 109"/>
          <p:cNvSpPr txBox="1">
            <a:spLocks noGrp="1"/>
          </p:cNvSpPr>
          <p:nvPr>
            <p:ph type="body" idx="2"/>
          </p:nvPr>
        </p:nvSpPr>
        <p:spPr>
          <a:xfrm>
            <a:off x="342900" y="2899834"/>
            <a:ext cx="3030140" cy="5268383"/>
          </a:xfrm>
          <a:prstGeom prst="rect">
            <a:avLst/>
          </a:prstGeom>
          <a:noFill/>
          <a:ln>
            <a:noFill/>
          </a:ln>
        </p:spPr>
        <p:txBody>
          <a:bodyPr wrap="square" lIns="91425" tIns="91425" rIns="91425" bIns="91425" anchor="t" anchorCtr="0"/>
          <a:lstStyle>
            <a:lvl1pPr marL="257175" marR="0" lvl="0" indent="-171450" algn="l" rtl="0">
              <a:spcBef>
                <a:spcPts val="360"/>
              </a:spcBef>
              <a:spcAft>
                <a:spcPts val="0"/>
              </a:spcAft>
              <a:buClr>
                <a:schemeClr val="accent2"/>
              </a:buClr>
              <a:buSzPct val="75000"/>
              <a:buFont typeface="Noto Sans Symbols"/>
              <a:buChar char="■"/>
              <a:defRPr sz="1800">
                <a:solidFill>
                  <a:schemeClr val="lt1"/>
                </a:solidFill>
                <a:latin typeface="Arial"/>
                <a:ea typeface="Arial"/>
                <a:cs typeface="Arial"/>
                <a:sym typeface="Arial"/>
              </a:defRPr>
            </a:lvl1pPr>
            <a:lvl2pPr marL="557213" marR="0" lvl="1" indent="-152400" algn="l" rtl="0">
              <a:spcBef>
                <a:spcPts val="300"/>
              </a:spcBef>
              <a:spcAft>
                <a:spcPts val="0"/>
              </a:spcAft>
              <a:buClr>
                <a:schemeClr val="accent1"/>
              </a:buClr>
              <a:buSzPct val="64999"/>
              <a:buFont typeface="Noto Sans Symbols"/>
              <a:buChar char="■"/>
              <a:defRPr sz="1500" b="0" i="0" u="none" strike="noStrike" cap="none">
                <a:solidFill>
                  <a:schemeClr val="lt1"/>
                </a:solidFill>
                <a:latin typeface="Arial"/>
                <a:ea typeface="Arial"/>
                <a:cs typeface="Arial"/>
                <a:sym typeface="Arial"/>
              </a:defRPr>
            </a:lvl2pPr>
            <a:lvl3pPr marL="857250" marR="0" lvl="2" indent="-124301" algn="l" rtl="0">
              <a:spcBef>
                <a:spcPts val="270"/>
              </a:spcBef>
              <a:spcAft>
                <a:spcPts val="0"/>
              </a:spcAft>
              <a:buClr>
                <a:schemeClr val="hlink"/>
              </a:buClr>
              <a:buSzPct val="54999"/>
              <a:buFont typeface="Noto Sans Symbols"/>
              <a:buChar char="■"/>
              <a:defRPr sz="1350" b="0" i="0" u="none" strike="noStrike" cap="none">
                <a:solidFill>
                  <a:schemeClr val="lt1"/>
                </a:solidFill>
                <a:latin typeface="Arial"/>
                <a:ea typeface="Arial"/>
                <a:cs typeface="Arial"/>
                <a:sym typeface="Arial"/>
              </a:defRPr>
            </a:lvl3pPr>
            <a:lvl4pPr marL="1200150" marR="0" lvl="3" indent="-95250" algn="l" rtl="0">
              <a:spcBef>
                <a:spcPts val="240"/>
              </a:spcBef>
              <a:spcAft>
                <a:spcPts val="0"/>
              </a:spcAft>
              <a:buClr>
                <a:schemeClr val="accent2"/>
              </a:buClr>
              <a:buSzPct val="100000"/>
              <a:buFont typeface="Noto Sans Symbols"/>
              <a:buChar char="▪"/>
              <a:defRPr sz="1200" b="0" i="0" u="none" strike="noStrike" cap="none">
                <a:solidFill>
                  <a:schemeClr val="lt1"/>
                </a:solidFill>
                <a:latin typeface="Arial"/>
                <a:ea typeface="Arial"/>
                <a:cs typeface="Arial"/>
                <a:sym typeface="Arial"/>
              </a:defRPr>
            </a:lvl4pPr>
            <a:lvl5pPr marL="1543050" marR="0" lvl="4"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5pPr>
            <a:lvl6pPr marL="1885950" marR="0" lvl="5"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6pPr>
            <a:lvl7pPr marL="2228850" marR="0" lvl="6"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7pPr>
            <a:lvl8pPr marL="2571750" marR="0" lvl="7"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8pPr>
            <a:lvl9pPr marL="2914650" marR="0" lvl="8"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0" name="Shape 110"/>
          <p:cNvSpPr txBox="1">
            <a:spLocks noGrp="1"/>
          </p:cNvSpPr>
          <p:nvPr>
            <p:ph type="body" idx="3"/>
          </p:nvPr>
        </p:nvSpPr>
        <p:spPr>
          <a:xfrm>
            <a:off x="3483769" y="2046816"/>
            <a:ext cx="3031331" cy="853016"/>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a:solidFill>
                  <a:schemeClr val="lt1"/>
                </a:solidFill>
                <a:latin typeface="Arial"/>
                <a:ea typeface="Arial"/>
                <a:cs typeface="Arial"/>
                <a:sym typeface="Arial"/>
              </a:defRPr>
            </a:lvl1pPr>
            <a:lvl2pPr marL="342900" marR="0" lvl="1" indent="0" algn="l" rtl="0">
              <a:spcBef>
                <a:spcPts val="300"/>
              </a:spcBef>
              <a:spcAft>
                <a:spcPts val="0"/>
              </a:spcAft>
              <a:buClr>
                <a:schemeClr val="accent1"/>
              </a:buClr>
              <a:buFont typeface="Noto Sans Symbols"/>
              <a:buNone/>
              <a:defRPr sz="1500" b="1" i="0" u="none" strike="noStrike" cap="none">
                <a:solidFill>
                  <a:schemeClr val="lt1"/>
                </a:solidFill>
                <a:latin typeface="Arial"/>
                <a:ea typeface="Arial"/>
                <a:cs typeface="Arial"/>
                <a:sym typeface="Arial"/>
              </a:defRPr>
            </a:lvl2pPr>
            <a:lvl3pPr marL="685800" marR="0" lvl="2" indent="0" algn="l" rtl="0">
              <a:spcBef>
                <a:spcPts val="270"/>
              </a:spcBef>
              <a:spcAft>
                <a:spcPts val="0"/>
              </a:spcAft>
              <a:buClr>
                <a:schemeClr val="hlink"/>
              </a:buClr>
              <a:buFont typeface="Noto Sans Symbols"/>
              <a:buNone/>
              <a:defRPr sz="1350" b="1" i="0" u="none" strike="noStrike" cap="none">
                <a:solidFill>
                  <a:schemeClr val="lt1"/>
                </a:solidFill>
                <a:latin typeface="Arial"/>
                <a:ea typeface="Arial"/>
                <a:cs typeface="Arial"/>
                <a:sym typeface="Arial"/>
              </a:defRPr>
            </a:lvl3pPr>
            <a:lvl4pPr marL="1028700" marR="0" lvl="3" indent="0" algn="l" rtl="0">
              <a:spcBef>
                <a:spcPts val="240"/>
              </a:spcBef>
              <a:spcAft>
                <a:spcPts val="0"/>
              </a:spcAft>
              <a:buClr>
                <a:schemeClr val="accent2"/>
              </a:buClr>
              <a:buFont typeface="Noto Sans Symbols"/>
              <a:buNone/>
              <a:defRPr sz="1200" b="1" i="0" u="none" strike="noStrike" cap="none">
                <a:solidFill>
                  <a:schemeClr val="lt1"/>
                </a:solidFill>
                <a:latin typeface="Arial"/>
                <a:ea typeface="Arial"/>
                <a:cs typeface="Arial"/>
                <a:sym typeface="Arial"/>
              </a:defRPr>
            </a:lvl4pPr>
            <a:lvl5pPr marL="1371600" marR="0" lvl="4"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5pPr>
            <a:lvl6pPr marL="1714500" marR="0" lvl="5"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6pPr>
            <a:lvl7pPr marL="2057400" marR="0" lvl="6"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7pPr>
            <a:lvl8pPr marL="2400300" marR="0" lvl="7"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8pPr>
            <a:lvl9pPr marL="2743200" marR="0" lvl="8"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9pPr>
          </a:lstStyle>
          <a:p>
            <a:endParaRPr/>
          </a:p>
        </p:txBody>
      </p:sp>
      <p:sp>
        <p:nvSpPr>
          <p:cNvPr id="111" name="Shape 111"/>
          <p:cNvSpPr txBox="1">
            <a:spLocks noGrp="1"/>
          </p:cNvSpPr>
          <p:nvPr>
            <p:ph type="body" idx="4"/>
          </p:nvPr>
        </p:nvSpPr>
        <p:spPr>
          <a:xfrm>
            <a:off x="3483769" y="2899834"/>
            <a:ext cx="3031331" cy="5268383"/>
          </a:xfrm>
          <a:prstGeom prst="rect">
            <a:avLst/>
          </a:prstGeom>
          <a:noFill/>
          <a:ln>
            <a:noFill/>
          </a:ln>
        </p:spPr>
        <p:txBody>
          <a:bodyPr wrap="square" lIns="91425" tIns="91425" rIns="91425" bIns="91425" anchor="t" anchorCtr="0"/>
          <a:lstStyle>
            <a:lvl1pPr marL="257175" marR="0" lvl="0" indent="-171450" algn="l" rtl="0">
              <a:spcBef>
                <a:spcPts val="360"/>
              </a:spcBef>
              <a:spcAft>
                <a:spcPts val="0"/>
              </a:spcAft>
              <a:buClr>
                <a:schemeClr val="accent2"/>
              </a:buClr>
              <a:buSzPct val="75000"/>
              <a:buFont typeface="Noto Sans Symbols"/>
              <a:buChar char="■"/>
              <a:defRPr sz="1800">
                <a:solidFill>
                  <a:schemeClr val="lt1"/>
                </a:solidFill>
                <a:latin typeface="Arial"/>
                <a:ea typeface="Arial"/>
                <a:cs typeface="Arial"/>
                <a:sym typeface="Arial"/>
              </a:defRPr>
            </a:lvl1pPr>
            <a:lvl2pPr marL="557213" marR="0" lvl="1" indent="-152400" algn="l" rtl="0">
              <a:spcBef>
                <a:spcPts val="300"/>
              </a:spcBef>
              <a:spcAft>
                <a:spcPts val="0"/>
              </a:spcAft>
              <a:buClr>
                <a:schemeClr val="accent1"/>
              </a:buClr>
              <a:buSzPct val="64999"/>
              <a:buFont typeface="Noto Sans Symbols"/>
              <a:buChar char="■"/>
              <a:defRPr sz="1500" b="0" i="0" u="none" strike="noStrike" cap="none">
                <a:solidFill>
                  <a:schemeClr val="lt1"/>
                </a:solidFill>
                <a:latin typeface="Arial"/>
                <a:ea typeface="Arial"/>
                <a:cs typeface="Arial"/>
                <a:sym typeface="Arial"/>
              </a:defRPr>
            </a:lvl2pPr>
            <a:lvl3pPr marL="857250" marR="0" lvl="2" indent="-124301" algn="l" rtl="0">
              <a:spcBef>
                <a:spcPts val="270"/>
              </a:spcBef>
              <a:spcAft>
                <a:spcPts val="0"/>
              </a:spcAft>
              <a:buClr>
                <a:schemeClr val="hlink"/>
              </a:buClr>
              <a:buSzPct val="54999"/>
              <a:buFont typeface="Noto Sans Symbols"/>
              <a:buChar char="■"/>
              <a:defRPr sz="1350" b="0" i="0" u="none" strike="noStrike" cap="none">
                <a:solidFill>
                  <a:schemeClr val="lt1"/>
                </a:solidFill>
                <a:latin typeface="Arial"/>
                <a:ea typeface="Arial"/>
                <a:cs typeface="Arial"/>
                <a:sym typeface="Arial"/>
              </a:defRPr>
            </a:lvl3pPr>
            <a:lvl4pPr marL="1200150" marR="0" lvl="3" indent="-95250" algn="l" rtl="0">
              <a:spcBef>
                <a:spcPts val="240"/>
              </a:spcBef>
              <a:spcAft>
                <a:spcPts val="0"/>
              </a:spcAft>
              <a:buClr>
                <a:schemeClr val="accent2"/>
              </a:buClr>
              <a:buSzPct val="100000"/>
              <a:buFont typeface="Noto Sans Symbols"/>
              <a:buChar char="▪"/>
              <a:defRPr sz="1200" b="0" i="0" u="none" strike="noStrike" cap="none">
                <a:solidFill>
                  <a:schemeClr val="lt1"/>
                </a:solidFill>
                <a:latin typeface="Arial"/>
                <a:ea typeface="Arial"/>
                <a:cs typeface="Arial"/>
                <a:sym typeface="Arial"/>
              </a:defRPr>
            </a:lvl4pPr>
            <a:lvl5pPr marL="1543050" marR="0" lvl="4"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5pPr>
            <a:lvl6pPr marL="1885950" marR="0" lvl="5"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6pPr>
            <a:lvl7pPr marL="2228850" marR="0" lvl="6"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7pPr>
            <a:lvl8pPr marL="2571750" marR="0" lvl="7"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8pPr>
            <a:lvl9pPr marL="2914650" marR="0" lvl="8"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374688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285750" y="609600"/>
            <a:ext cx="6298406" cy="7416800"/>
            <a:chOff x="381000" y="457200"/>
            <a:chExt cx="8397874" cy="5562600"/>
          </a:xfrm>
        </p:grpSpPr>
        <p:sp>
          <p:nvSpPr>
            <p:cNvPr id="11" name="Shape 11"/>
            <p:cNvSpPr txBox="1"/>
            <p:nvPr/>
          </p:nvSpPr>
          <p:spPr>
            <a:xfrm>
              <a:off x="381000" y="457200"/>
              <a:ext cx="8397874" cy="5562600"/>
            </a:xfrm>
            <a:prstGeom prst="rect">
              <a:avLst/>
            </a:prstGeom>
            <a:solidFill>
              <a:schemeClr val="dk2"/>
            </a:solidFill>
            <a:ln w="50800"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sp>
          <p:nvSpPr>
            <p:cNvPr id="12" name="Shape 12"/>
            <p:cNvSpPr txBox="1"/>
            <p:nvPr/>
          </p:nvSpPr>
          <p:spPr>
            <a:xfrm>
              <a:off x="452437" y="533400"/>
              <a:ext cx="8229600" cy="5410200"/>
            </a:xfrm>
            <a:prstGeom prst="rect">
              <a:avLst/>
            </a:prstGeom>
            <a:noFill/>
            <a:ln w="9525"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cxnSp>
          <p:nvCxnSpPr>
            <p:cNvPr id="13" name="Shape 13"/>
            <p:cNvCxnSpPr/>
            <p:nvPr/>
          </p:nvCxnSpPr>
          <p:spPr>
            <a:xfrm>
              <a:off x="914400" y="3581400"/>
              <a:ext cx="7315200" cy="0"/>
            </a:xfrm>
            <a:prstGeom prst="straightConnector1">
              <a:avLst/>
            </a:prstGeom>
            <a:noFill/>
            <a:ln w="19050" cap="flat" cmpd="sng">
              <a:solidFill>
                <a:schemeClr val="accent2"/>
              </a:solidFill>
              <a:prstDash val="solid"/>
              <a:miter lim="8000"/>
              <a:headEnd type="none" w="med" len="med"/>
              <a:tailEnd type="none" w="med" len="med"/>
            </a:ln>
          </p:spPr>
        </p:cxnSp>
      </p:grpSp>
      <p:sp>
        <p:nvSpPr>
          <p:cNvPr id="14" name="Shape 14"/>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5pPr>
            <a:lvl6pPr marL="457200" marR="0" lvl="5"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6pPr>
            <a:lvl7pPr marL="914400" marR="0" lvl="6"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7pPr>
            <a:lvl8pPr marL="1371600" marR="0" lvl="7"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8pPr>
            <a:lvl9pPr marL="1828800" marR="0" lvl="8"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5" name="Shape 15"/>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342900" marR="0" lvl="0" indent="-195262" algn="l" rtl="0">
              <a:spcBef>
                <a:spcPts val="620"/>
              </a:spcBef>
              <a:spcAft>
                <a:spcPts val="0"/>
              </a:spcAft>
              <a:buClr>
                <a:schemeClr val="accent2"/>
              </a:buClr>
              <a:buSzPct val="75000"/>
              <a:buFont typeface="Noto Sans Symbols"/>
              <a:buChar char="■"/>
              <a:defRPr sz="3100" b="0" i="0" u="none" strike="noStrike" cap="none">
                <a:solidFill>
                  <a:schemeClr val="lt1"/>
                </a:solidFill>
                <a:latin typeface="Arial"/>
                <a:ea typeface="Arial"/>
                <a:cs typeface="Arial"/>
                <a:sym typeface="Arial"/>
              </a:defRPr>
            </a:lvl1pPr>
            <a:lvl2pPr marL="742950" marR="0" lvl="1" indent="-178434" algn="l" rtl="0">
              <a:spcBef>
                <a:spcPts val="520"/>
              </a:spcBef>
              <a:spcAft>
                <a:spcPts val="0"/>
              </a:spcAft>
              <a:buClr>
                <a:schemeClr val="accent1"/>
              </a:buClr>
              <a:buSzPct val="64999"/>
              <a:buFont typeface="Noto Sans Symbols"/>
              <a:buChar char="■"/>
              <a:defRPr sz="2600" b="0" i="0" u="none" strike="noStrike" cap="none">
                <a:solidFill>
                  <a:schemeClr val="lt1"/>
                </a:solidFill>
                <a:latin typeface="Arial"/>
                <a:ea typeface="Arial"/>
                <a:cs typeface="Arial"/>
                <a:sym typeface="Arial"/>
              </a:defRPr>
            </a:lvl2pPr>
            <a:lvl3pPr marL="1143000" marR="0" lvl="2" indent="-144780" algn="l" rtl="0">
              <a:spcBef>
                <a:spcPts val="480"/>
              </a:spcBef>
              <a:spcAft>
                <a:spcPts val="0"/>
              </a:spcAft>
              <a:buClr>
                <a:schemeClr val="hlink"/>
              </a:buClr>
              <a:buSzPct val="55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5pPr>
            <a:lvl6pPr marL="2514600" marR="0" lvl="5"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6pPr>
            <a:lvl7pPr marL="2971800" marR="0" lvl="6"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7pPr>
            <a:lvl8pPr marL="3429000" marR="0" lvl="7"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8pPr>
            <a:lvl9pPr marL="3886200" marR="0" lvl="8"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dt" idx="10"/>
          </p:nvPr>
        </p:nvSpPr>
        <p:spPr>
          <a:xfrm>
            <a:off x="402432" y="8331200"/>
            <a:ext cx="1540669"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2438400" y="8331200"/>
            <a:ext cx="2165746"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5091113" y="83439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289730732"/>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
        <p:cNvGrpSpPr/>
        <p:nvPr/>
      </p:nvGrpSpPr>
      <p:grpSpPr>
        <a:xfrm>
          <a:off x="0" y="0"/>
          <a:ext cx="0" cy="0"/>
          <a:chOff x="0" y="0"/>
          <a:chExt cx="0" cy="0"/>
        </a:xfrm>
      </p:grpSpPr>
      <p:grpSp>
        <p:nvGrpSpPr>
          <p:cNvPr id="26" name="Shape 26"/>
          <p:cNvGrpSpPr/>
          <p:nvPr/>
        </p:nvGrpSpPr>
        <p:grpSpPr>
          <a:xfrm>
            <a:off x="171450" y="304801"/>
            <a:ext cx="6515100" cy="7924799"/>
            <a:chOff x="228600" y="228600"/>
            <a:chExt cx="8686800" cy="5943599"/>
          </a:xfrm>
        </p:grpSpPr>
        <p:sp>
          <p:nvSpPr>
            <p:cNvPr id="27" name="Shape 27"/>
            <p:cNvSpPr txBox="1"/>
            <p:nvPr/>
          </p:nvSpPr>
          <p:spPr>
            <a:xfrm>
              <a:off x="228600" y="228600"/>
              <a:ext cx="8686800" cy="5943599"/>
            </a:xfrm>
            <a:prstGeom prst="rect">
              <a:avLst/>
            </a:prstGeom>
            <a:solidFill>
              <a:schemeClr val="dk2"/>
            </a:solidFill>
            <a:ln w="44450"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sp>
          <p:nvSpPr>
            <p:cNvPr id="28" name="Shape 28"/>
            <p:cNvSpPr txBox="1"/>
            <p:nvPr/>
          </p:nvSpPr>
          <p:spPr>
            <a:xfrm>
              <a:off x="306387" y="306387"/>
              <a:ext cx="8529637" cy="5770562"/>
            </a:xfrm>
            <a:prstGeom prst="rect">
              <a:avLst/>
            </a:prstGeom>
            <a:solidFill>
              <a:schemeClr val="dk2"/>
            </a:solidFill>
            <a:ln w="9525"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cxnSp>
          <p:nvCxnSpPr>
            <p:cNvPr id="29" name="Shape 29"/>
            <p:cNvCxnSpPr/>
            <p:nvPr/>
          </p:nvCxnSpPr>
          <p:spPr>
            <a:xfrm>
              <a:off x="533400" y="1733550"/>
              <a:ext cx="8153399" cy="0"/>
            </a:xfrm>
            <a:prstGeom prst="straightConnector1">
              <a:avLst/>
            </a:prstGeom>
            <a:noFill/>
            <a:ln w="12700" cap="flat" cmpd="sng">
              <a:solidFill>
                <a:schemeClr val="accent2"/>
              </a:solidFill>
              <a:prstDash val="solid"/>
              <a:miter lim="8000"/>
              <a:headEnd type="none" w="med" len="med"/>
              <a:tailEnd type="none" w="med" len="med"/>
            </a:ln>
          </p:spPr>
        </p:cxnSp>
      </p:grpSp>
      <p:sp>
        <p:nvSpPr>
          <p:cNvPr id="30" name="Shape 30"/>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5pPr>
            <a:lvl6pPr marL="457200" marR="0" lvl="5"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6pPr>
            <a:lvl7pPr marL="914400" marR="0" lvl="6"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7pPr>
            <a:lvl8pPr marL="1371600" marR="0" lvl="7"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8pPr>
            <a:lvl9pPr marL="1828800" marR="0" lvl="8"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31" name="Shape 31"/>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342900" marR="0" lvl="0" indent="-195262" algn="l" rtl="0">
              <a:spcBef>
                <a:spcPts val="620"/>
              </a:spcBef>
              <a:spcAft>
                <a:spcPts val="0"/>
              </a:spcAft>
              <a:buClr>
                <a:schemeClr val="accent2"/>
              </a:buClr>
              <a:buSzPct val="75000"/>
              <a:buFont typeface="Noto Sans Symbols"/>
              <a:buChar char="■"/>
              <a:defRPr sz="3100" b="0" i="0" u="none" strike="noStrike" cap="none">
                <a:solidFill>
                  <a:schemeClr val="lt1"/>
                </a:solidFill>
                <a:latin typeface="Arial"/>
                <a:ea typeface="Arial"/>
                <a:cs typeface="Arial"/>
                <a:sym typeface="Arial"/>
              </a:defRPr>
            </a:lvl1pPr>
            <a:lvl2pPr marL="742950" marR="0" lvl="1" indent="-178434" algn="l" rtl="0">
              <a:spcBef>
                <a:spcPts val="520"/>
              </a:spcBef>
              <a:spcAft>
                <a:spcPts val="0"/>
              </a:spcAft>
              <a:buClr>
                <a:schemeClr val="accent1"/>
              </a:buClr>
              <a:buSzPct val="64999"/>
              <a:buFont typeface="Noto Sans Symbols"/>
              <a:buChar char="■"/>
              <a:defRPr sz="2600" b="0" i="0" u="none" strike="noStrike" cap="none">
                <a:solidFill>
                  <a:schemeClr val="lt1"/>
                </a:solidFill>
                <a:latin typeface="Arial"/>
                <a:ea typeface="Arial"/>
                <a:cs typeface="Arial"/>
                <a:sym typeface="Arial"/>
              </a:defRPr>
            </a:lvl2pPr>
            <a:lvl3pPr marL="1143000" marR="0" lvl="2" indent="-144780" algn="l" rtl="0">
              <a:spcBef>
                <a:spcPts val="480"/>
              </a:spcBef>
              <a:spcAft>
                <a:spcPts val="0"/>
              </a:spcAft>
              <a:buClr>
                <a:schemeClr val="hlink"/>
              </a:buClr>
              <a:buSzPct val="55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5pPr>
            <a:lvl6pPr marL="2514600" marR="0" lvl="5"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6pPr>
            <a:lvl7pPr marL="2971800" marR="0" lvl="6"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7pPr>
            <a:lvl8pPr marL="3429000" marR="0" lvl="7"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8pPr>
            <a:lvl9pPr marL="3886200" marR="0" lvl="8"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64089755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s://www.loc.gov/rr/program/bib/ourdocs/Indian.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ourdocuments.gov/doc.php?flash=true&amp;doc=2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0B42NDsQFATcGd0xkcXpOWWtXY0U/view?usp=shar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docs.google.com/presentation/d/16AMRoDPRSNO6ULdDXLYrTNdiJBx_n0XtqAyoA3BUtP4/edit?usp=shar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158" y="445037"/>
            <a:ext cx="5945879" cy="47770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89" y="986502"/>
            <a:ext cx="6250648" cy="5349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774" y="1685457"/>
            <a:ext cx="5945879" cy="7212779"/>
          </a:xfrm>
          <a:prstGeom prst="rect">
            <a:avLst/>
          </a:prstGeom>
        </p:spPr>
      </p:pic>
    </p:spTree>
    <p:extLst>
      <p:ext uri="{BB962C8B-B14F-4D97-AF65-F5344CB8AC3E}">
        <p14:creationId xmlns:p14="http://schemas.microsoft.com/office/powerpoint/2010/main" val="17065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541734" y="5305426"/>
            <a:ext cx="5829300" cy="1021556"/>
          </a:xfrm>
          <a:prstGeom prst="rect">
            <a:avLst/>
          </a:prstGeom>
          <a:noFill/>
          <a:ln>
            <a:noFill/>
          </a:ln>
        </p:spPr>
        <p:txBody>
          <a:bodyPr wrap="square" lIns="68569" tIns="34275" rIns="68569" bIns="34275" anchor="t" anchorCtr="0">
            <a:noAutofit/>
          </a:bodyPr>
          <a:lstStyle/>
          <a:p>
            <a:pPr>
              <a:buClr>
                <a:schemeClr val="lt2"/>
              </a:buClr>
              <a:buSzPct val="25000"/>
            </a:pPr>
            <a:r>
              <a:rPr lang="en-US"/>
              <a:t>ANTEBELLUM NORTH</a:t>
            </a:r>
          </a:p>
        </p:txBody>
      </p:sp>
      <p:sp>
        <p:nvSpPr>
          <p:cNvPr id="438" name="Shape 438"/>
          <p:cNvSpPr txBox="1">
            <a:spLocks noGrp="1"/>
          </p:cNvSpPr>
          <p:nvPr>
            <p:ph type="body" idx="1"/>
          </p:nvPr>
        </p:nvSpPr>
        <p:spPr>
          <a:xfrm>
            <a:off x="541734" y="4180284"/>
            <a:ext cx="5829300" cy="1125140"/>
          </a:xfrm>
          <a:prstGeom prst="rect">
            <a:avLst/>
          </a:prstGeom>
          <a:noFill/>
          <a:ln>
            <a:noFill/>
          </a:ln>
        </p:spPr>
        <p:txBody>
          <a:bodyPr wrap="square" lIns="68569" tIns="34275" rIns="68569" bIns="34275" anchor="b" anchorCtr="0">
            <a:noAutofit/>
          </a:bodyPr>
          <a:lstStyle/>
          <a:p>
            <a:pPr>
              <a:spcBef>
                <a:spcPts val="0"/>
              </a:spcBef>
              <a:buSzPct val="25000"/>
            </a:pPr>
            <a:r>
              <a:rPr lang="en-US"/>
              <a:t>Rise of Urbanism</a:t>
            </a:r>
          </a:p>
        </p:txBody>
      </p:sp>
    </p:spTree>
    <p:extLst>
      <p:ext uri="{BB962C8B-B14F-4D97-AF65-F5344CB8AC3E}">
        <p14:creationId xmlns:p14="http://schemas.microsoft.com/office/powerpoint/2010/main" val="329160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Farming</a:t>
            </a:r>
          </a:p>
        </p:txBody>
      </p:sp>
      <p:sp>
        <p:nvSpPr>
          <p:cNvPr id="444" name="Shape 444"/>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Mostly small farms</a:t>
            </a:r>
          </a:p>
          <a:p>
            <a:pPr indent="-257175">
              <a:spcBef>
                <a:spcPts val="405"/>
              </a:spcBef>
            </a:pPr>
            <a:r>
              <a:rPr lang="en-US" sz="2025"/>
              <a:t>Labor provided by family members</a:t>
            </a:r>
          </a:p>
          <a:p>
            <a:pPr indent="-257175">
              <a:spcBef>
                <a:spcPts val="405"/>
              </a:spcBef>
            </a:pPr>
            <a:r>
              <a:rPr lang="en-US" sz="2025"/>
              <a:t>Subsistence agriculture:  food crops and livestock</a:t>
            </a:r>
          </a:p>
          <a:p>
            <a:pPr indent="-257175">
              <a:spcBef>
                <a:spcPts val="405"/>
              </a:spcBef>
            </a:pPr>
            <a:r>
              <a:rPr lang="en-US" sz="2025"/>
              <a:t>Slavery not profitable in this system</a:t>
            </a:r>
          </a:p>
          <a:p>
            <a:pPr indent="-257175">
              <a:spcBef>
                <a:spcPts val="405"/>
              </a:spcBef>
              <a:buNone/>
            </a:pPr>
            <a:endParaRPr sz="2025"/>
          </a:p>
        </p:txBody>
      </p:sp>
      <p:pic>
        <p:nvPicPr>
          <p:cNvPr id="445" name="Shape 445" descr="homestead-smal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429001" y="3543301"/>
            <a:ext cx="3028949" cy="2364581"/>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0130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anim calcmode="lin" valueType="num">
                                      <p:cBhvr additive="base">
                                        <p:cTn id="7" dur="500"/>
                                        <p:tgtEl>
                                          <p:spTgt spid="4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4">
                                            <p:txEl>
                                              <p:pRg st="1" end="1"/>
                                            </p:txEl>
                                          </p:spTgt>
                                        </p:tgtEl>
                                        <p:attrNameLst>
                                          <p:attrName>style.visibility</p:attrName>
                                        </p:attrNameLst>
                                      </p:cBhvr>
                                      <p:to>
                                        <p:strVal val="visible"/>
                                      </p:to>
                                    </p:set>
                                    <p:anim calcmode="lin" valueType="num">
                                      <p:cBhvr additive="base">
                                        <p:cTn id="12" dur="500"/>
                                        <p:tgtEl>
                                          <p:spTgt spid="4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4">
                                            <p:txEl>
                                              <p:pRg st="2" end="2"/>
                                            </p:txEl>
                                          </p:spTgt>
                                        </p:tgtEl>
                                        <p:attrNameLst>
                                          <p:attrName>style.visibility</p:attrName>
                                        </p:attrNameLst>
                                      </p:cBhvr>
                                      <p:to>
                                        <p:strVal val="visible"/>
                                      </p:to>
                                    </p:set>
                                    <p:anim calcmode="lin" valueType="num">
                                      <p:cBhvr additive="base">
                                        <p:cTn id="17" dur="500"/>
                                        <p:tgtEl>
                                          <p:spTgt spid="4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4">
                                            <p:txEl>
                                              <p:pRg st="3" end="3"/>
                                            </p:txEl>
                                          </p:spTgt>
                                        </p:tgtEl>
                                        <p:attrNameLst>
                                          <p:attrName>style.visibility</p:attrName>
                                        </p:attrNameLst>
                                      </p:cBhvr>
                                      <p:to>
                                        <p:strVal val="visible"/>
                                      </p:to>
                                    </p:set>
                                    <p:anim calcmode="lin" valueType="num">
                                      <p:cBhvr additive="base">
                                        <p:cTn id="22" dur="500"/>
                                        <p:tgtEl>
                                          <p:spTgt spid="4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Industry</a:t>
            </a:r>
          </a:p>
        </p:txBody>
      </p:sp>
      <p:sp>
        <p:nvSpPr>
          <p:cNvPr id="451" name="Shape 451"/>
          <p:cNvSpPr txBox="1">
            <a:spLocks noGrp="1"/>
          </p:cNvSpPr>
          <p:nvPr>
            <p:ph type="body" idx="1"/>
          </p:nvPr>
        </p:nvSpPr>
        <p:spPr>
          <a:xfrm>
            <a:off x="228600" y="3314700"/>
            <a:ext cx="3600450" cy="3086100"/>
          </a:xfrm>
          <a:prstGeom prst="rect">
            <a:avLst/>
          </a:prstGeom>
          <a:noFill/>
          <a:ln>
            <a:noFill/>
          </a:ln>
        </p:spPr>
        <p:txBody>
          <a:bodyPr wrap="square" lIns="68569" tIns="34275" rIns="68569" bIns="34275" anchor="t" anchorCtr="0">
            <a:noAutofit/>
          </a:bodyPr>
          <a:lstStyle/>
          <a:p>
            <a:pPr indent="-257175">
              <a:spcBef>
                <a:spcPts val="0"/>
              </a:spcBef>
            </a:pPr>
            <a:r>
              <a:rPr lang="en-US" sz="1800"/>
              <a:t>Factories first began in New England</a:t>
            </a:r>
          </a:p>
          <a:p>
            <a:pPr lvl="1" indent="-214313">
              <a:spcBef>
                <a:spcPts val="300"/>
              </a:spcBef>
              <a:buSzPct val="64999"/>
            </a:pPr>
            <a:r>
              <a:rPr lang="en-US" sz="1500"/>
              <a:t>92% of the nation’s industries were in the North</a:t>
            </a:r>
          </a:p>
          <a:p>
            <a:pPr indent="-257175">
              <a:spcBef>
                <a:spcPts val="360"/>
              </a:spcBef>
            </a:pPr>
            <a:r>
              <a:rPr lang="en-US" sz="1800"/>
              <a:t>Produced fabric and shoes</a:t>
            </a:r>
          </a:p>
          <a:p>
            <a:pPr indent="-257175">
              <a:spcBef>
                <a:spcPts val="360"/>
              </a:spcBef>
            </a:pPr>
            <a:r>
              <a:rPr lang="en-US" sz="1800"/>
              <a:t>This is called the Industrial Revolution</a:t>
            </a:r>
          </a:p>
          <a:p>
            <a:pPr indent="-257175">
              <a:spcBef>
                <a:spcPts val="360"/>
              </a:spcBef>
            </a:pPr>
            <a:r>
              <a:rPr lang="en-US" sz="1800"/>
              <a:t>Goods made in factories rather than in homes</a:t>
            </a:r>
          </a:p>
          <a:p>
            <a:pPr indent="-257175">
              <a:spcBef>
                <a:spcPts val="360"/>
              </a:spcBef>
            </a:pPr>
            <a:r>
              <a:rPr lang="en-US" sz="1800"/>
              <a:t>75% of Nation’s Wealth in North</a:t>
            </a:r>
          </a:p>
        </p:txBody>
      </p:sp>
      <p:pic>
        <p:nvPicPr>
          <p:cNvPr id="452" name="Shape 452" descr="north merrimack"/>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4000500" y="3371851"/>
            <a:ext cx="2547938"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8397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p:tgtEl>
                                          <p:spTgt spid="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 calcmode="lin" valueType="num">
                                      <p:cBhvr additive="base">
                                        <p:cTn id="12" dur="500"/>
                                        <p:tgtEl>
                                          <p:spTgt spid="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1">
                                            <p:txEl>
                                              <p:pRg st="2" end="2"/>
                                            </p:txEl>
                                          </p:spTgt>
                                        </p:tgtEl>
                                        <p:attrNameLst>
                                          <p:attrName>style.visibility</p:attrName>
                                        </p:attrNameLst>
                                      </p:cBhvr>
                                      <p:to>
                                        <p:strVal val="visible"/>
                                      </p:to>
                                    </p:set>
                                    <p:anim calcmode="lin" valueType="num">
                                      <p:cBhvr additive="base">
                                        <p:cTn id="17" dur="500"/>
                                        <p:tgtEl>
                                          <p:spTgt spid="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1">
                                            <p:txEl>
                                              <p:pRg st="3" end="3"/>
                                            </p:txEl>
                                          </p:spTgt>
                                        </p:tgtEl>
                                        <p:attrNameLst>
                                          <p:attrName>style.visibility</p:attrName>
                                        </p:attrNameLst>
                                      </p:cBhvr>
                                      <p:to>
                                        <p:strVal val="visible"/>
                                      </p:to>
                                    </p:set>
                                    <p:anim calcmode="lin" valueType="num">
                                      <p:cBhvr additive="base">
                                        <p:cTn id="22" dur="500"/>
                                        <p:tgtEl>
                                          <p:spTgt spid="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51">
                                            <p:txEl>
                                              <p:pRg st="4" end="4"/>
                                            </p:txEl>
                                          </p:spTgt>
                                        </p:tgtEl>
                                        <p:attrNameLst>
                                          <p:attrName>style.visibility</p:attrName>
                                        </p:attrNameLst>
                                      </p:cBhvr>
                                      <p:to>
                                        <p:strVal val="visible"/>
                                      </p:to>
                                    </p:set>
                                    <p:anim calcmode="lin" valueType="num">
                                      <p:cBhvr additive="base">
                                        <p:cTn id="27" dur="500"/>
                                        <p:tgtEl>
                                          <p:spTgt spid="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51">
                                            <p:txEl>
                                              <p:pRg st="5" end="5"/>
                                            </p:txEl>
                                          </p:spTgt>
                                        </p:tgtEl>
                                        <p:attrNameLst>
                                          <p:attrName>style.visibility</p:attrName>
                                        </p:attrNameLst>
                                      </p:cBhvr>
                                      <p:to>
                                        <p:strVal val="visible"/>
                                      </p:to>
                                    </p:set>
                                    <p:anim calcmode="lin" valueType="num">
                                      <p:cBhvr additive="base">
                                        <p:cTn id="32" dur="500"/>
                                        <p:tgtEl>
                                          <p:spTgt spid="4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58" name="Shape 458"/>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Factories required workers</a:t>
            </a:r>
          </a:p>
          <a:p>
            <a:pPr indent="-257175">
              <a:spcBef>
                <a:spcPts val="405"/>
              </a:spcBef>
            </a:pPr>
            <a:r>
              <a:rPr lang="en-US" sz="2025"/>
              <a:t>First factory workers were young women, called “Mill Girls”</a:t>
            </a:r>
          </a:p>
          <a:p>
            <a:pPr indent="-257175">
              <a:spcBef>
                <a:spcPts val="405"/>
              </a:spcBef>
            </a:pPr>
            <a:r>
              <a:rPr lang="en-US" sz="2025"/>
              <a:t>Paid an hourly wage</a:t>
            </a:r>
          </a:p>
          <a:p>
            <a:pPr indent="-257175">
              <a:spcBef>
                <a:spcPts val="405"/>
              </a:spcBef>
            </a:pPr>
            <a:r>
              <a:rPr lang="en-US" sz="2025"/>
              <a:t>“Free Labor” – no slaves</a:t>
            </a:r>
          </a:p>
          <a:p>
            <a:pPr indent="-257175">
              <a:spcBef>
                <a:spcPts val="405"/>
              </a:spcBef>
              <a:buNone/>
            </a:pPr>
            <a:endParaRPr sz="2025"/>
          </a:p>
        </p:txBody>
      </p:sp>
      <p:pic>
        <p:nvPicPr>
          <p:cNvPr id="459" name="Shape 459" descr="northmillgirl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4171951" y="3429000"/>
            <a:ext cx="1724024" cy="2743200"/>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09608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anim calcmode="lin" valueType="num">
                                      <p:cBhvr additive="base">
                                        <p:cTn id="7" dur="500"/>
                                        <p:tgtEl>
                                          <p:spTgt spid="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8">
                                            <p:txEl>
                                              <p:pRg st="1" end="1"/>
                                            </p:txEl>
                                          </p:spTgt>
                                        </p:tgtEl>
                                        <p:attrNameLst>
                                          <p:attrName>style.visibility</p:attrName>
                                        </p:attrNameLst>
                                      </p:cBhvr>
                                      <p:to>
                                        <p:strVal val="visible"/>
                                      </p:to>
                                    </p:set>
                                    <p:anim calcmode="lin" valueType="num">
                                      <p:cBhvr additive="base">
                                        <p:cTn id="12" dur="500"/>
                                        <p:tgtEl>
                                          <p:spTgt spid="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8">
                                            <p:txEl>
                                              <p:pRg st="2" end="2"/>
                                            </p:txEl>
                                          </p:spTgt>
                                        </p:tgtEl>
                                        <p:attrNameLst>
                                          <p:attrName>style.visibility</p:attrName>
                                        </p:attrNameLst>
                                      </p:cBhvr>
                                      <p:to>
                                        <p:strVal val="visible"/>
                                      </p:to>
                                    </p:set>
                                    <p:anim calcmode="lin" valueType="num">
                                      <p:cBhvr additive="base">
                                        <p:cTn id="17" dur="500"/>
                                        <p:tgtEl>
                                          <p:spTgt spid="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8">
                                            <p:txEl>
                                              <p:pRg st="3" end="3"/>
                                            </p:txEl>
                                          </p:spTgt>
                                        </p:tgtEl>
                                        <p:attrNameLst>
                                          <p:attrName>style.visibility</p:attrName>
                                        </p:attrNameLst>
                                      </p:cBhvr>
                                      <p:to>
                                        <p:strVal val="visible"/>
                                      </p:to>
                                    </p:set>
                                    <p:anim calcmode="lin" valueType="num">
                                      <p:cBhvr additive="base">
                                        <p:cTn id="22" dur="500"/>
                                        <p:tgtEl>
                                          <p:spTgt spid="4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65" name="Shape 465"/>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Wages were low</a:t>
            </a:r>
          </a:p>
          <a:p>
            <a:pPr indent="-257175">
              <a:spcBef>
                <a:spcPts val="405"/>
              </a:spcBef>
            </a:pPr>
            <a:r>
              <a:rPr lang="en-US" sz="2025"/>
              <a:t>Working hours long</a:t>
            </a:r>
          </a:p>
          <a:p>
            <a:pPr indent="-257175">
              <a:spcBef>
                <a:spcPts val="405"/>
              </a:spcBef>
            </a:pPr>
            <a:r>
              <a:rPr lang="en-US" sz="2025"/>
              <a:t>Working conditions often dangerous</a:t>
            </a:r>
          </a:p>
          <a:p>
            <a:pPr indent="-257175">
              <a:spcBef>
                <a:spcPts val="405"/>
              </a:spcBef>
            </a:pPr>
            <a:r>
              <a:rPr lang="en-US" sz="2025"/>
              <a:t>Child labor</a:t>
            </a:r>
          </a:p>
        </p:txBody>
      </p:sp>
      <p:pic>
        <p:nvPicPr>
          <p:cNvPr id="466" name="Shape 466" descr="factorygir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514725" y="3717132"/>
            <a:ext cx="3000375" cy="233719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8303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anim calcmode="lin" valueType="num">
                                      <p:cBhvr additive="base">
                                        <p:cTn id="7" dur="500"/>
                                        <p:tgtEl>
                                          <p:spTgt spid="4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5">
                                            <p:txEl>
                                              <p:pRg st="1" end="1"/>
                                            </p:txEl>
                                          </p:spTgt>
                                        </p:tgtEl>
                                        <p:attrNameLst>
                                          <p:attrName>style.visibility</p:attrName>
                                        </p:attrNameLst>
                                      </p:cBhvr>
                                      <p:to>
                                        <p:strVal val="visible"/>
                                      </p:to>
                                    </p:set>
                                    <p:anim calcmode="lin" valueType="num">
                                      <p:cBhvr additive="base">
                                        <p:cTn id="12" dur="500"/>
                                        <p:tgtEl>
                                          <p:spTgt spid="4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5">
                                            <p:txEl>
                                              <p:pRg st="2" end="2"/>
                                            </p:txEl>
                                          </p:spTgt>
                                        </p:tgtEl>
                                        <p:attrNameLst>
                                          <p:attrName>style.visibility</p:attrName>
                                        </p:attrNameLst>
                                      </p:cBhvr>
                                      <p:to>
                                        <p:strVal val="visible"/>
                                      </p:to>
                                    </p:set>
                                    <p:anim calcmode="lin" valueType="num">
                                      <p:cBhvr additive="base">
                                        <p:cTn id="17" dur="500"/>
                                        <p:tgtEl>
                                          <p:spTgt spid="4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5">
                                            <p:txEl>
                                              <p:pRg st="3" end="3"/>
                                            </p:txEl>
                                          </p:spTgt>
                                        </p:tgtEl>
                                        <p:attrNameLst>
                                          <p:attrName>style.visibility</p:attrName>
                                        </p:attrNameLst>
                                      </p:cBhvr>
                                      <p:to>
                                        <p:strVal val="visible"/>
                                      </p:to>
                                    </p:set>
                                    <p:anim calcmode="lin" valueType="num">
                                      <p:cBhvr additive="base">
                                        <p:cTn id="22" dur="500"/>
                                        <p:tgtEl>
                                          <p:spTgt spid="4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72" name="Shape 472"/>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By 1850, most “Mill Girls” replaced by immigrants in the factories</a:t>
            </a:r>
          </a:p>
          <a:p>
            <a:pPr indent="-257175">
              <a:spcBef>
                <a:spcPts val="405"/>
              </a:spcBef>
            </a:pPr>
            <a:r>
              <a:rPr lang="en-US" sz="2025"/>
              <a:t>Immigrants willing to work for lower wages</a:t>
            </a:r>
          </a:p>
          <a:p>
            <a:pPr indent="-257175">
              <a:spcBef>
                <a:spcPts val="405"/>
              </a:spcBef>
            </a:pPr>
            <a:r>
              <a:rPr lang="en-US" sz="2025"/>
              <a:t>Created a “working class” </a:t>
            </a:r>
          </a:p>
        </p:txBody>
      </p:sp>
      <p:pic>
        <p:nvPicPr>
          <p:cNvPr id="473" name="Shape 473" descr="SteinwayWorker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3429001" y="3543300"/>
            <a:ext cx="3143249" cy="1810940"/>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9039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 calcmode="lin" valueType="num">
                                      <p:cBhvr additive="base">
                                        <p:cTn id="7" dur="500"/>
                                        <p:tgtEl>
                                          <p:spTgt spid="4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2">
                                            <p:txEl>
                                              <p:pRg st="1" end="1"/>
                                            </p:txEl>
                                          </p:spTgt>
                                        </p:tgtEl>
                                        <p:attrNameLst>
                                          <p:attrName>style.visibility</p:attrName>
                                        </p:attrNameLst>
                                      </p:cBhvr>
                                      <p:to>
                                        <p:strVal val="visible"/>
                                      </p:to>
                                    </p:set>
                                    <p:anim calcmode="lin" valueType="num">
                                      <p:cBhvr additive="base">
                                        <p:cTn id="12" dur="500"/>
                                        <p:tgtEl>
                                          <p:spTgt spid="4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2">
                                            <p:txEl>
                                              <p:pRg st="2" end="2"/>
                                            </p:txEl>
                                          </p:spTgt>
                                        </p:tgtEl>
                                        <p:attrNameLst>
                                          <p:attrName>style.visibility</p:attrName>
                                        </p:attrNameLst>
                                      </p:cBhvr>
                                      <p:to>
                                        <p:strVal val="visible"/>
                                      </p:to>
                                    </p:set>
                                    <p:anim calcmode="lin" valueType="num">
                                      <p:cBhvr additive="base">
                                        <p:cTn id="17" dur="500"/>
                                        <p:tgtEl>
                                          <p:spTgt spid="4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Cities</a:t>
            </a:r>
          </a:p>
        </p:txBody>
      </p:sp>
      <p:sp>
        <p:nvSpPr>
          <p:cNvPr id="479" name="Shape 479"/>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Factories and workers  in cities</a:t>
            </a:r>
          </a:p>
          <a:p>
            <a:pPr indent="-257175">
              <a:spcBef>
                <a:spcPts val="405"/>
              </a:spcBef>
            </a:pPr>
            <a:r>
              <a:rPr lang="en-US" sz="2025"/>
              <a:t>Several large cities:  Boston, New York, Philadelphia, St. Louis, Chicago</a:t>
            </a:r>
          </a:p>
          <a:p>
            <a:pPr indent="-257175">
              <a:spcBef>
                <a:spcPts val="405"/>
              </a:spcBef>
            </a:pPr>
            <a:r>
              <a:rPr lang="en-US" sz="2025"/>
              <a:t>Crowded conditions and urban slums</a:t>
            </a:r>
          </a:p>
          <a:p>
            <a:pPr indent="-257175">
              <a:spcBef>
                <a:spcPts val="405"/>
              </a:spcBef>
            </a:pPr>
            <a:r>
              <a:rPr lang="en-US" sz="2025"/>
              <a:t>22 Million Americans</a:t>
            </a:r>
          </a:p>
          <a:p>
            <a:pPr indent="-257175">
              <a:spcBef>
                <a:spcPts val="405"/>
              </a:spcBef>
              <a:buNone/>
            </a:pPr>
            <a:endParaRPr sz="2025"/>
          </a:p>
          <a:p>
            <a:pPr indent="-257175">
              <a:spcBef>
                <a:spcPts val="405"/>
              </a:spcBef>
              <a:buNone/>
            </a:pPr>
            <a:endParaRPr sz="2025"/>
          </a:p>
        </p:txBody>
      </p:sp>
      <p:pic>
        <p:nvPicPr>
          <p:cNvPr id="480" name="Shape 480" descr="slum"/>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1" y="3558777"/>
            <a:ext cx="3143249" cy="199310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62083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anim calcmode="lin" valueType="num">
                                      <p:cBhvr additive="base">
                                        <p:cTn id="7" dur="500"/>
                                        <p:tgtEl>
                                          <p:spTgt spid="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9">
                                            <p:txEl>
                                              <p:pRg st="1" end="1"/>
                                            </p:txEl>
                                          </p:spTgt>
                                        </p:tgtEl>
                                        <p:attrNameLst>
                                          <p:attrName>style.visibility</p:attrName>
                                        </p:attrNameLst>
                                      </p:cBhvr>
                                      <p:to>
                                        <p:strVal val="visible"/>
                                      </p:to>
                                    </p:set>
                                    <p:anim calcmode="lin" valueType="num">
                                      <p:cBhvr additive="base">
                                        <p:cTn id="12" dur="500"/>
                                        <p:tgtEl>
                                          <p:spTgt spid="4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9">
                                            <p:txEl>
                                              <p:pRg st="2" end="2"/>
                                            </p:txEl>
                                          </p:spTgt>
                                        </p:tgtEl>
                                        <p:attrNameLst>
                                          <p:attrName>style.visibility</p:attrName>
                                        </p:attrNameLst>
                                      </p:cBhvr>
                                      <p:to>
                                        <p:strVal val="visible"/>
                                      </p:to>
                                    </p:set>
                                    <p:anim calcmode="lin" valueType="num">
                                      <p:cBhvr additive="base">
                                        <p:cTn id="17" dur="500"/>
                                        <p:tgtEl>
                                          <p:spTgt spid="4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9">
                                            <p:txEl>
                                              <p:pRg st="3" end="3"/>
                                            </p:txEl>
                                          </p:spTgt>
                                        </p:tgtEl>
                                        <p:attrNameLst>
                                          <p:attrName>style.visibility</p:attrName>
                                        </p:attrNameLst>
                                      </p:cBhvr>
                                      <p:to>
                                        <p:strVal val="visible"/>
                                      </p:to>
                                    </p:set>
                                    <p:anim calcmode="lin" valueType="num">
                                      <p:cBhvr additive="base">
                                        <p:cTn id="22" dur="500"/>
                                        <p:tgtEl>
                                          <p:spTgt spid="4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Transportation</a:t>
            </a:r>
          </a:p>
        </p:txBody>
      </p:sp>
      <p:sp>
        <p:nvSpPr>
          <p:cNvPr id="486" name="Shape 486"/>
          <p:cNvSpPr txBox="1">
            <a:spLocks noGrp="1"/>
          </p:cNvSpPr>
          <p:nvPr>
            <p:ph type="body" idx="1"/>
          </p:nvPr>
        </p:nvSpPr>
        <p:spPr>
          <a:xfrm>
            <a:off x="400050" y="3371850"/>
            <a:ext cx="3000375" cy="1457325"/>
          </a:xfrm>
          <a:prstGeom prst="rect">
            <a:avLst/>
          </a:prstGeom>
          <a:noFill/>
          <a:ln>
            <a:noFill/>
          </a:ln>
        </p:spPr>
        <p:txBody>
          <a:bodyPr wrap="square" lIns="68569" tIns="34275" rIns="68569" bIns="34275" anchor="t" anchorCtr="0">
            <a:noAutofit/>
          </a:bodyPr>
          <a:lstStyle/>
          <a:p>
            <a:pPr indent="-257175">
              <a:spcBef>
                <a:spcPts val="0"/>
              </a:spcBef>
            </a:pPr>
            <a:r>
              <a:rPr lang="en-US" sz="1650"/>
              <a:t>Factory goods needed to be moved to market</a:t>
            </a:r>
          </a:p>
          <a:p>
            <a:pPr indent="-257175">
              <a:spcBef>
                <a:spcPts val="330"/>
              </a:spcBef>
            </a:pPr>
            <a:r>
              <a:rPr lang="en-US" sz="1650"/>
              <a:t>Canals were built</a:t>
            </a:r>
          </a:p>
          <a:p>
            <a:pPr indent="-257175">
              <a:spcBef>
                <a:spcPts val="330"/>
              </a:spcBef>
            </a:pPr>
            <a:r>
              <a:rPr lang="en-US" sz="1650"/>
              <a:t>Erie Canal linked the Hudson River with Lake Erie</a:t>
            </a:r>
          </a:p>
          <a:p>
            <a:pPr indent="-257175">
              <a:spcBef>
                <a:spcPts val="330"/>
              </a:spcBef>
            </a:pPr>
            <a:r>
              <a:rPr lang="en-US" sz="1650"/>
              <a:t>Also steamboats and railroads improved transportation</a:t>
            </a:r>
          </a:p>
          <a:p>
            <a:pPr lvl="1" indent="-214313">
              <a:spcBef>
                <a:spcPts val="300"/>
              </a:spcBef>
            </a:pPr>
            <a:r>
              <a:rPr lang="en-US" sz="1500"/>
              <a:t>75% of America’s Railroads were in the North</a:t>
            </a:r>
          </a:p>
        </p:txBody>
      </p:sp>
      <p:pic>
        <p:nvPicPr>
          <p:cNvPr id="487" name="Shape 487" descr="eriecanal1829"/>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4051697" y="3371850"/>
            <a:ext cx="1926431" cy="1457325"/>
          </a:xfrm>
          <a:prstGeom prst="rect">
            <a:avLst/>
          </a:prstGeom>
          <a:noFill/>
          <a:ln>
            <a:noFill/>
          </a:ln>
          <a:effectLst>
            <a:outerShdw blurRad="63500" dist="139700" dir="2700000">
              <a:srgbClr val="333333">
                <a:alpha val="64705"/>
              </a:srgbClr>
            </a:outerShdw>
          </a:effectLst>
        </p:spPr>
      </p:pic>
      <p:pic>
        <p:nvPicPr>
          <p:cNvPr id="488" name="Shape 488" descr="railroad"/>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3028951" y="5029200"/>
            <a:ext cx="1715690" cy="1457325"/>
          </a:xfrm>
          <a:prstGeom prst="rect">
            <a:avLst/>
          </a:prstGeom>
          <a:noFill/>
          <a:ln>
            <a:noFill/>
          </a:ln>
          <a:effectLst>
            <a:outerShdw blurRad="63500" dist="139700" dir="2700000">
              <a:srgbClr val="333333">
                <a:alpha val="64705"/>
              </a:srgbClr>
            </a:outerShdw>
          </a:effectLst>
        </p:spPr>
      </p:pic>
      <p:pic>
        <p:nvPicPr>
          <p:cNvPr id="489" name="Shape 489" descr="steamboat"/>
          <p:cNvPicPr preferRelativeResize="0">
            <a:picLocks noGrp="1"/>
          </p:cNvPicPr>
          <p:nvPr>
            <p:ph type="body" idx="4"/>
          </p:nvPr>
        </p:nvPicPr>
        <p:blipFill rotWithShape="1">
          <a:blip r:embed="rId5" cstate="email">
            <a:alphaModFix/>
            <a:extLst>
              <a:ext uri="{28A0092B-C50C-407E-A947-70E740481C1C}">
                <a14:useLocalDpi xmlns:a14="http://schemas.microsoft.com/office/drawing/2010/main"/>
              </a:ext>
            </a:extLst>
          </a:blip>
          <a:srcRect/>
          <a:stretch/>
        </p:blipFill>
        <p:spPr>
          <a:xfrm>
            <a:off x="4857751" y="5029200"/>
            <a:ext cx="1703783" cy="145732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5422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anim calcmode="lin" valueType="num">
                                      <p:cBhvr additive="base">
                                        <p:cTn id="7" dur="500"/>
                                        <p:tgtEl>
                                          <p:spTgt spid="4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6">
                                            <p:txEl>
                                              <p:pRg st="1" end="1"/>
                                            </p:txEl>
                                          </p:spTgt>
                                        </p:tgtEl>
                                        <p:attrNameLst>
                                          <p:attrName>style.visibility</p:attrName>
                                        </p:attrNameLst>
                                      </p:cBhvr>
                                      <p:to>
                                        <p:strVal val="visible"/>
                                      </p:to>
                                    </p:set>
                                    <p:anim calcmode="lin" valueType="num">
                                      <p:cBhvr additive="base">
                                        <p:cTn id="12" dur="500"/>
                                        <p:tgtEl>
                                          <p:spTgt spid="4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6">
                                            <p:txEl>
                                              <p:pRg st="2" end="2"/>
                                            </p:txEl>
                                          </p:spTgt>
                                        </p:tgtEl>
                                        <p:attrNameLst>
                                          <p:attrName>style.visibility</p:attrName>
                                        </p:attrNameLst>
                                      </p:cBhvr>
                                      <p:to>
                                        <p:strVal val="visible"/>
                                      </p:to>
                                    </p:set>
                                    <p:anim calcmode="lin" valueType="num">
                                      <p:cBhvr additive="base">
                                        <p:cTn id="17" dur="500"/>
                                        <p:tgtEl>
                                          <p:spTgt spid="4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6">
                                            <p:txEl>
                                              <p:pRg st="3" end="3"/>
                                            </p:txEl>
                                          </p:spTgt>
                                        </p:tgtEl>
                                        <p:attrNameLst>
                                          <p:attrName>style.visibility</p:attrName>
                                        </p:attrNameLst>
                                      </p:cBhvr>
                                      <p:to>
                                        <p:strVal val="visible"/>
                                      </p:to>
                                    </p:set>
                                    <p:anim calcmode="lin" valueType="num">
                                      <p:cBhvr additive="base">
                                        <p:cTn id="22" dur="500"/>
                                        <p:tgtEl>
                                          <p:spTgt spid="4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6">
                                            <p:txEl>
                                              <p:pRg st="4" end="4"/>
                                            </p:txEl>
                                          </p:spTgt>
                                        </p:tgtEl>
                                        <p:attrNameLst>
                                          <p:attrName>style.visibility</p:attrName>
                                        </p:attrNameLst>
                                      </p:cBhvr>
                                      <p:to>
                                        <p:strVal val="visible"/>
                                      </p:to>
                                    </p:set>
                                    <p:anim calcmode="lin" valueType="num">
                                      <p:cBhvr additive="base">
                                        <p:cTn id="27" dur="500"/>
                                        <p:tgtEl>
                                          <p:spTgt spid="4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7"/>
                                        </p:tgtEl>
                                        <p:attrNameLst>
                                          <p:attrName>style.visibility</p:attrName>
                                        </p:attrNameLst>
                                      </p:cBhvr>
                                      <p:to>
                                        <p:strVal val="visible"/>
                                      </p:to>
                                    </p:set>
                                    <p:animEffect transition="in" filter="fade">
                                      <p:cBhvr>
                                        <p:cTn id="32" dur="500"/>
                                        <p:tgtEl>
                                          <p:spTgt spid="4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8"/>
                                        </p:tgtEl>
                                        <p:attrNameLst>
                                          <p:attrName>style.visibility</p:attrName>
                                        </p:attrNameLst>
                                      </p:cBhvr>
                                      <p:to>
                                        <p:strVal val="visible"/>
                                      </p:to>
                                    </p:set>
                                    <p:animEffect transition="in" filter="fade">
                                      <p:cBhvr>
                                        <p:cTn id="37" dur="500"/>
                                        <p:tgtEl>
                                          <p:spTgt spid="4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9"/>
                                        </p:tgtEl>
                                        <p:attrNameLst>
                                          <p:attrName>style.visibility</p:attrName>
                                        </p:attrNameLst>
                                      </p:cBhvr>
                                      <p:to>
                                        <p:strVal val="visible"/>
                                      </p:to>
                                    </p:set>
                                    <p:animEffect transition="in" filter="fade">
                                      <p:cBhvr>
                                        <p:cTn id="42"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Social Classes</a:t>
            </a:r>
          </a:p>
        </p:txBody>
      </p:sp>
      <p:sp>
        <p:nvSpPr>
          <p:cNvPr id="495" name="Shape 495"/>
          <p:cNvSpPr txBox="1">
            <a:spLocks noGrp="1"/>
          </p:cNvSpPr>
          <p:nvPr>
            <p:ph type="body" idx="1"/>
          </p:nvPr>
        </p:nvSpPr>
        <p:spPr>
          <a:xfrm>
            <a:off x="400050" y="3371850"/>
            <a:ext cx="3000375" cy="1457325"/>
          </a:xfrm>
          <a:prstGeom prst="rect">
            <a:avLst/>
          </a:prstGeom>
          <a:noFill/>
          <a:ln>
            <a:noFill/>
          </a:ln>
        </p:spPr>
        <p:txBody>
          <a:bodyPr wrap="square" lIns="68569" tIns="34275" rIns="68569" bIns="34275" anchor="t" anchorCtr="0">
            <a:noAutofit/>
          </a:bodyPr>
          <a:lstStyle/>
          <a:p>
            <a:pPr indent="-257175">
              <a:spcBef>
                <a:spcPts val="0"/>
              </a:spcBef>
            </a:pPr>
            <a:r>
              <a:rPr lang="en-US" sz="1650"/>
              <a:t>The wealthy:  businessmen, factory owners and professionals</a:t>
            </a:r>
          </a:p>
          <a:p>
            <a:pPr indent="-257175">
              <a:spcBef>
                <a:spcPts val="330"/>
              </a:spcBef>
            </a:pPr>
            <a:r>
              <a:rPr lang="en-US" sz="1650"/>
              <a:t>Working class</a:t>
            </a:r>
          </a:p>
          <a:p>
            <a:pPr indent="-257175">
              <a:spcBef>
                <a:spcPts val="330"/>
              </a:spcBef>
            </a:pPr>
            <a:r>
              <a:rPr lang="en-US" sz="1650"/>
              <a:t>Servants and urban poor</a:t>
            </a:r>
          </a:p>
          <a:p>
            <a:pPr indent="-257175">
              <a:spcBef>
                <a:spcPts val="330"/>
              </a:spcBef>
            </a:pPr>
            <a:r>
              <a:rPr lang="en-US" sz="1650"/>
              <a:t>Free blacks</a:t>
            </a:r>
          </a:p>
        </p:txBody>
      </p:sp>
      <p:pic>
        <p:nvPicPr>
          <p:cNvPr id="496" name="Shape 496" descr="miller_fig01a"/>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3714750" y="3200400"/>
            <a:ext cx="1404937" cy="1943100"/>
          </a:xfrm>
          <a:prstGeom prst="rect">
            <a:avLst/>
          </a:prstGeom>
          <a:noFill/>
          <a:ln>
            <a:noFill/>
          </a:ln>
          <a:effectLst>
            <a:outerShdw blurRad="63500" dist="139700" dir="2700000">
              <a:srgbClr val="333333">
                <a:alpha val="64705"/>
              </a:srgbClr>
            </a:outerShdw>
          </a:effectLst>
        </p:spPr>
      </p:pic>
      <p:pic>
        <p:nvPicPr>
          <p:cNvPr id="497" name="Shape 497" descr="factoryworkers"/>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4572001" y="4972050"/>
            <a:ext cx="1821656" cy="1457325"/>
          </a:xfrm>
          <a:prstGeom prst="rect">
            <a:avLst/>
          </a:prstGeom>
          <a:noFill/>
          <a:ln>
            <a:noFill/>
          </a:ln>
          <a:effectLst>
            <a:outerShdw blurRad="63500" dist="139700" dir="2700000">
              <a:srgbClr val="333333">
                <a:alpha val="64705"/>
              </a:srgbClr>
            </a:outerShdw>
          </a:effectLst>
        </p:spPr>
      </p:pic>
      <p:pic>
        <p:nvPicPr>
          <p:cNvPr id="498" name="Shape 498" descr="freeblack"/>
          <p:cNvPicPr preferRelativeResize="0">
            <a:picLocks noGrp="1"/>
          </p:cNvPicPr>
          <p:nvPr>
            <p:ph type="body" idx="4"/>
          </p:nvPr>
        </p:nvPicPr>
        <p:blipFill rotWithShape="1">
          <a:blip r:embed="rId5" cstate="email">
            <a:alphaModFix/>
            <a:extLst>
              <a:ext uri="{28A0092B-C50C-407E-A947-70E740481C1C}">
                <a14:useLocalDpi xmlns:a14="http://schemas.microsoft.com/office/drawing/2010/main"/>
              </a:ext>
            </a:extLst>
          </a:blip>
          <a:srcRect/>
          <a:stretch/>
        </p:blipFill>
        <p:spPr>
          <a:xfrm>
            <a:off x="5314951" y="3143251"/>
            <a:ext cx="1171574" cy="1657349"/>
          </a:xfrm>
          <a:prstGeom prst="rect">
            <a:avLst/>
          </a:prstGeom>
          <a:noFill/>
          <a:ln>
            <a:noFill/>
          </a:ln>
          <a:effectLst>
            <a:outerShdw blurRad="63500" dist="139700" dir="2700000">
              <a:srgbClr val="333333">
                <a:alpha val="64705"/>
              </a:srgbClr>
            </a:outerShdw>
          </a:effectLst>
        </p:spPr>
      </p:pic>
      <p:pic>
        <p:nvPicPr>
          <p:cNvPr id="499" name="Shape 499" descr="urbanslu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514601" y="5200651"/>
            <a:ext cx="1828799" cy="126801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9326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anim calcmode="lin" valueType="num">
                                      <p:cBhvr additive="base">
                                        <p:cTn id="7" dur="500"/>
                                        <p:tgtEl>
                                          <p:spTgt spid="4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5">
                                            <p:txEl>
                                              <p:pRg st="1" end="1"/>
                                            </p:txEl>
                                          </p:spTgt>
                                        </p:tgtEl>
                                        <p:attrNameLst>
                                          <p:attrName>style.visibility</p:attrName>
                                        </p:attrNameLst>
                                      </p:cBhvr>
                                      <p:to>
                                        <p:strVal val="visible"/>
                                      </p:to>
                                    </p:set>
                                    <p:anim calcmode="lin" valueType="num">
                                      <p:cBhvr additive="base">
                                        <p:cTn id="12" dur="500"/>
                                        <p:tgtEl>
                                          <p:spTgt spid="4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5">
                                            <p:txEl>
                                              <p:pRg st="2" end="2"/>
                                            </p:txEl>
                                          </p:spTgt>
                                        </p:tgtEl>
                                        <p:attrNameLst>
                                          <p:attrName>style.visibility</p:attrName>
                                        </p:attrNameLst>
                                      </p:cBhvr>
                                      <p:to>
                                        <p:strVal val="visible"/>
                                      </p:to>
                                    </p:set>
                                    <p:anim calcmode="lin" valueType="num">
                                      <p:cBhvr additive="base">
                                        <p:cTn id="17" dur="500"/>
                                        <p:tgtEl>
                                          <p:spTgt spid="4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5">
                                            <p:txEl>
                                              <p:pRg st="3" end="3"/>
                                            </p:txEl>
                                          </p:spTgt>
                                        </p:tgtEl>
                                        <p:attrNameLst>
                                          <p:attrName>style.visibility</p:attrName>
                                        </p:attrNameLst>
                                      </p:cBhvr>
                                      <p:to>
                                        <p:strVal val="visible"/>
                                      </p:to>
                                    </p:set>
                                    <p:anim calcmode="lin" valueType="num">
                                      <p:cBhvr additive="base">
                                        <p:cTn id="22" dur="500"/>
                                        <p:tgtEl>
                                          <p:spTgt spid="4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7"/>
                                        </p:tgtEl>
                                        <p:attrNameLst>
                                          <p:attrName>style.visibility</p:attrName>
                                        </p:attrNameLst>
                                      </p:cBhvr>
                                      <p:to>
                                        <p:strVal val="visible"/>
                                      </p:to>
                                    </p:set>
                                    <p:animEffect transition="in" filter="fade">
                                      <p:cBhvr>
                                        <p:cTn id="32" dur="500"/>
                                        <p:tgtEl>
                                          <p:spTgt spid="4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9"/>
                                        </p:tgtEl>
                                        <p:attrNameLst>
                                          <p:attrName>style.visibility</p:attrName>
                                        </p:attrNameLst>
                                      </p:cBhvr>
                                      <p:to>
                                        <p:strVal val="visible"/>
                                      </p:to>
                                    </p:set>
                                    <p:animEffect transition="in" filter="fade">
                                      <p:cBhvr>
                                        <p:cTn id="37" dur="500"/>
                                        <p:tgtEl>
                                          <p:spTgt spid="49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8"/>
                                        </p:tgtEl>
                                        <p:attrNameLst>
                                          <p:attrName>style.visibility</p:attrName>
                                        </p:attrNameLst>
                                      </p:cBhvr>
                                      <p:to>
                                        <p:strVal val="visible"/>
                                      </p:to>
                                    </p:set>
                                    <p:animEffect transition="in" filter="fade">
                                      <p:cBhvr>
                                        <p:cTn id="42"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541734" y="5305426"/>
            <a:ext cx="5829300" cy="1021556"/>
          </a:xfrm>
          <a:prstGeom prst="rect">
            <a:avLst/>
          </a:prstGeom>
          <a:noFill/>
          <a:ln>
            <a:noFill/>
          </a:ln>
        </p:spPr>
        <p:txBody>
          <a:bodyPr wrap="square" lIns="68569" tIns="34275" rIns="68569" bIns="34275" anchor="t" anchorCtr="0">
            <a:noAutofit/>
          </a:bodyPr>
          <a:lstStyle/>
          <a:p>
            <a:pPr>
              <a:buClr>
                <a:schemeClr val="lt2"/>
              </a:buClr>
              <a:buSzPct val="25000"/>
            </a:pPr>
            <a:r>
              <a:rPr lang="en-US"/>
              <a:t>ANTEBELLUM SOUTH</a:t>
            </a:r>
          </a:p>
        </p:txBody>
      </p:sp>
      <p:sp>
        <p:nvSpPr>
          <p:cNvPr id="505" name="Shape 505"/>
          <p:cNvSpPr txBox="1">
            <a:spLocks noGrp="1"/>
          </p:cNvSpPr>
          <p:nvPr>
            <p:ph type="body" idx="1"/>
          </p:nvPr>
        </p:nvSpPr>
        <p:spPr>
          <a:xfrm>
            <a:off x="541734" y="4180284"/>
            <a:ext cx="5829300" cy="1125140"/>
          </a:xfrm>
          <a:prstGeom prst="rect">
            <a:avLst/>
          </a:prstGeom>
          <a:noFill/>
          <a:ln>
            <a:noFill/>
          </a:ln>
        </p:spPr>
        <p:txBody>
          <a:bodyPr wrap="square" lIns="68569" tIns="34275" rIns="68569" bIns="34275" anchor="b" anchorCtr="0">
            <a:noAutofit/>
          </a:bodyPr>
          <a:lstStyle/>
          <a:p>
            <a:pPr>
              <a:spcBef>
                <a:spcPts val="0"/>
              </a:spcBef>
              <a:buSzPct val="25000"/>
            </a:pPr>
            <a:r>
              <a:rPr lang="en-US"/>
              <a:t>Victorian Era America</a:t>
            </a:r>
          </a:p>
        </p:txBody>
      </p:sp>
    </p:spTree>
    <p:extLst>
      <p:ext uri="{BB962C8B-B14F-4D97-AF65-F5344CB8AC3E}">
        <p14:creationId xmlns:p14="http://schemas.microsoft.com/office/powerpoint/2010/main" val="96068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87" y="660787"/>
            <a:ext cx="6464844" cy="385337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01" y="4938496"/>
            <a:ext cx="8230571" cy="117362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787" y="6536462"/>
            <a:ext cx="8230571" cy="1173629"/>
          </a:xfrm>
          <a:prstGeom prst="rect">
            <a:avLst/>
          </a:prstGeom>
        </p:spPr>
      </p:pic>
    </p:spTree>
    <p:extLst>
      <p:ext uri="{BB962C8B-B14F-4D97-AF65-F5344CB8AC3E}">
        <p14:creationId xmlns:p14="http://schemas.microsoft.com/office/powerpoint/2010/main" val="301988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Farming</a:t>
            </a:r>
          </a:p>
        </p:txBody>
      </p:sp>
      <p:sp>
        <p:nvSpPr>
          <p:cNvPr id="511" name="Shape 511"/>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Plantation economy</a:t>
            </a:r>
          </a:p>
          <a:p>
            <a:pPr lvl="1" indent="-214313">
              <a:spcBef>
                <a:spcPts val="330"/>
              </a:spcBef>
            </a:pPr>
            <a:r>
              <a:rPr lang="en-US" sz="1650"/>
              <a:t>Cash crops like tobacco, sugar, cotton and rice</a:t>
            </a:r>
          </a:p>
          <a:p>
            <a:pPr lvl="1" indent="-214313">
              <a:spcBef>
                <a:spcPts val="330"/>
              </a:spcBef>
            </a:pPr>
            <a:r>
              <a:rPr lang="en-US" sz="1650"/>
              <a:t>Large “farms” </a:t>
            </a:r>
          </a:p>
          <a:p>
            <a:pPr lvl="1" indent="-214313">
              <a:spcBef>
                <a:spcPts val="330"/>
              </a:spcBef>
            </a:pPr>
            <a:r>
              <a:rPr lang="en-US" sz="1650"/>
              <a:t>Purpose was to make a profit</a:t>
            </a:r>
          </a:p>
          <a:p>
            <a:pPr indent="-257175">
              <a:spcBef>
                <a:spcPts val="405"/>
              </a:spcBef>
            </a:pPr>
            <a:r>
              <a:rPr lang="en-US" sz="2025"/>
              <a:t>Also small farms on poor land and in the mountains</a:t>
            </a:r>
          </a:p>
        </p:txBody>
      </p:sp>
      <p:pic>
        <p:nvPicPr>
          <p:cNvPr id="512" name="Shape 512" descr="cottonfield"/>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514725" y="3736182"/>
            <a:ext cx="3000375" cy="229909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3283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 calcmode="lin" valueType="num">
                                      <p:cBhvr additive="base">
                                        <p:cTn id="7" dur="500"/>
                                        <p:tgtEl>
                                          <p:spTgt spid="5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 calcmode="lin" valueType="num">
                                      <p:cBhvr additive="base">
                                        <p:cTn id="12" dur="500"/>
                                        <p:tgtEl>
                                          <p:spTgt spid="5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1">
                                            <p:txEl>
                                              <p:pRg st="2" end="2"/>
                                            </p:txEl>
                                          </p:spTgt>
                                        </p:tgtEl>
                                        <p:attrNameLst>
                                          <p:attrName>style.visibility</p:attrName>
                                        </p:attrNameLst>
                                      </p:cBhvr>
                                      <p:to>
                                        <p:strVal val="visible"/>
                                      </p:to>
                                    </p:set>
                                    <p:anim calcmode="lin" valueType="num">
                                      <p:cBhvr additive="base">
                                        <p:cTn id="17" dur="500"/>
                                        <p:tgtEl>
                                          <p:spTgt spid="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1">
                                            <p:txEl>
                                              <p:pRg st="3" end="3"/>
                                            </p:txEl>
                                          </p:spTgt>
                                        </p:tgtEl>
                                        <p:attrNameLst>
                                          <p:attrName>style.visibility</p:attrName>
                                        </p:attrNameLst>
                                      </p:cBhvr>
                                      <p:to>
                                        <p:strVal val="visible"/>
                                      </p:to>
                                    </p:set>
                                    <p:anim calcmode="lin" valueType="num">
                                      <p:cBhvr additive="base">
                                        <p:cTn id="22" dur="500"/>
                                        <p:tgtEl>
                                          <p:spTgt spid="5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1">
                                            <p:txEl>
                                              <p:pRg st="4" end="4"/>
                                            </p:txEl>
                                          </p:spTgt>
                                        </p:tgtEl>
                                        <p:attrNameLst>
                                          <p:attrName>style.visibility</p:attrName>
                                        </p:attrNameLst>
                                      </p:cBhvr>
                                      <p:to>
                                        <p:strVal val="visible"/>
                                      </p:to>
                                    </p:set>
                                    <p:anim calcmode="lin" valueType="num">
                                      <p:cBhvr additive="base">
                                        <p:cTn id="27" dur="500"/>
                                        <p:tgtEl>
                                          <p:spTgt spid="5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King Cotton</a:t>
            </a:r>
          </a:p>
        </p:txBody>
      </p:sp>
      <p:sp>
        <p:nvSpPr>
          <p:cNvPr id="518" name="Shape 518"/>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In 1790, Eli Whitney invented the Cotton Gin, which cleaned cotton by machine.</a:t>
            </a:r>
          </a:p>
          <a:p>
            <a:pPr indent="-257175">
              <a:spcBef>
                <a:spcPts val="405"/>
              </a:spcBef>
            </a:pPr>
            <a:r>
              <a:rPr lang="en-US" sz="2025"/>
              <a:t>More cotton grown &amp; more slaves needed.</a:t>
            </a:r>
          </a:p>
          <a:p>
            <a:pPr indent="-257175">
              <a:spcBef>
                <a:spcPts val="405"/>
              </a:spcBef>
            </a:pPr>
            <a:r>
              <a:rPr lang="en-US" sz="2025"/>
              <a:t>By 1820s, cotton was 1/2 of our total exports – big business!</a:t>
            </a:r>
          </a:p>
        </p:txBody>
      </p:sp>
      <p:pic>
        <p:nvPicPr>
          <p:cNvPr id="519" name="Shape 519" descr="cottongin"/>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694510" y="3371851"/>
            <a:ext cx="2639615"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15054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 calcmode="lin" valueType="num">
                                      <p:cBhvr additive="base">
                                        <p:cTn id="7" dur="500"/>
                                        <p:tgtEl>
                                          <p:spTgt spid="5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8">
                                            <p:txEl>
                                              <p:pRg st="1" end="1"/>
                                            </p:txEl>
                                          </p:spTgt>
                                        </p:tgtEl>
                                        <p:attrNameLst>
                                          <p:attrName>style.visibility</p:attrName>
                                        </p:attrNameLst>
                                      </p:cBhvr>
                                      <p:to>
                                        <p:strVal val="visible"/>
                                      </p:to>
                                    </p:set>
                                    <p:anim calcmode="lin" valueType="num">
                                      <p:cBhvr additive="base">
                                        <p:cTn id="12" dur="500"/>
                                        <p:tgtEl>
                                          <p:spTgt spid="5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8">
                                            <p:txEl>
                                              <p:pRg st="2" end="2"/>
                                            </p:txEl>
                                          </p:spTgt>
                                        </p:tgtEl>
                                        <p:attrNameLst>
                                          <p:attrName>style.visibility</p:attrName>
                                        </p:attrNameLst>
                                      </p:cBhvr>
                                      <p:to>
                                        <p:strVal val="visible"/>
                                      </p:to>
                                    </p:set>
                                    <p:anim calcmode="lin" valueType="num">
                                      <p:cBhvr additive="base">
                                        <p:cTn id="17" dur="500"/>
                                        <p:tgtEl>
                                          <p:spTgt spid="5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Labor</a:t>
            </a:r>
          </a:p>
        </p:txBody>
      </p:sp>
      <p:sp>
        <p:nvSpPr>
          <p:cNvPr id="525" name="Shape 525"/>
          <p:cNvSpPr txBox="1">
            <a:spLocks noGrp="1"/>
          </p:cNvSpPr>
          <p:nvPr>
            <p:ph type="body" idx="1"/>
          </p:nvPr>
        </p:nvSpPr>
        <p:spPr>
          <a:xfrm>
            <a:off x="400051" y="3371851"/>
            <a:ext cx="3657599" cy="3028949"/>
          </a:xfrm>
          <a:prstGeom prst="rect">
            <a:avLst/>
          </a:prstGeom>
          <a:noFill/>
          <a:ln>
            <a:noFill/>
          </a:ln>
        </p:spPr>
        <p:txBody>
          <a:bodyPr wrap="square" lIns="68569" tIns="34275" rIns="68569" bIns="34275" anchor="t" anchorCtr="0">
            <a:noAutofit/>
          </a:bodyPr>
          <a:lstStyle/>
          <a:p>
            <a:pPr indent="-257175">
              <a:spcBef>
                <a:spcPts val="0"/>
              </a:spcBef>
            </a:pPr>
            <a:r>
              <a:rPr lang="en-US" sz="2025"/>
              <a:t>Source of labor on cotton plantations was slaves</a:t>
            </a:r>
          </a:p>
          <a:p>
            <a:pPr indent="-257175">
              <a:spcBef>
                <a:spcPts val="405"/>
              </a:spcBef>
            </a:pPr>
            <a:r>
              <a:rPr lang="en-US" sz="2025"/>
              <a:t>4 million by 1860</a:t>
            </a:r>
          </a:p>
          <a:p>
            <a:pPr indent="-257175">
              <a:spcBef>
                <a:spcPts val="405"/>
              </a:spcBef>
            </a:pPr>
            <a:r>
              <a:rPr lang="en-US" sz="2025"/>
              <a:t>Slaves were 1/3 of total population of South</a:t>
            </a:r>
          </a:p>
          <a:p>
            <a:pPr lvl="1" indent="-214313">
              <a:spcBef>
                <a:spcPts val="330"/>
              </a:spcBef>
              <a:buSzPct val="65000"/>
            </a:pPr>
            <a:r>
              <a:rPr lang="en-US" sz="1650"/>
              <a:t>Slavery was allowed by the 3/5’s Compromise</a:t>
            </a:r>
          </a:p>
          <a:p>
            <a:pPr indent="-257175">
              <a:spcBef>
                <a:spcPts val="405"/>
              </a:spcBef>
            </a:pPr>
            <a:r>
              <a:rPr lang="en-US" sz="2025"/>
              <a:t>In some places, slaves outnumbered whites</a:t>
            </a:r>
          </a:p>
        </p:txBody>
      </p:sp>
      <p:pic>
        <p:nvPicPr>
          <p:cNvPr id="526" name="Shape 526" descr="slave-cabin"/>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4400551" y="2971800"/>
            <a:ext cx="1885949" cy="1538288"/>
          </a:xfrm>
          <a:prstGeom prst="rect">
            <a:avLst/>
          </a:prstGeom>
          <a:noFill/>
          <a:ln>
            <a:noFill/>
          </a:ln>
          <a:effectLst>
            <a:outerShdw blurRad="63500" dist="139700" dir="2700000">
              <a:srgbClr val="333333">
                <a:alpha val="64705"/>
              </a:srgbClr>
            </a:outerShdw>
          </a:effectLst>
        </p:spPr>
      </p:pic>
      <p:pic>
        <p:nvPicPr>
          <p:cNvPr id="527" name="Shape 527" descr="slaverymap"/>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4229101" y="4572000"/>
            <a:ext cx="2228849" cy="1888331"/>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2356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 calcmode="lin" valueType="num">
                                      <p:cBhvr additive="base">
                                        <p:cTn id="7" dur="500"/>
                                        <p:tgtEl>
                                          <p:spTgt spid="5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5">
                                            <p:txEl>
                                              <p:pRg st="1" end="1"/>
                                            </p:txEl>
                                          </p:spTgt>
                                        </p:tgtEl>
                                        <p:attrNameLst>
                                          <p:attrName>style.visibility</p:attrName>
                                        </p:attrNameLst>
                                      </p:cBhvr>
                                      <p:to>
                                        <p:strVal val="visible"/>
                                      </p:to>
                                    </p:set>
                                    <p:anim calcmode="lin" valueType="num">
                                      <p:cBhvr additive="base">
                                        <p:cTn id="12" dur="500"/>
                                        <p:tgtEl>
                                          <p:spTgt spid="5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5">
                                            <p:txEl>
                                              <p:pRg st="2" end="2"/>
                                            </p:txEl>
                                          </p:spTgt>
                                        </p:tgtEl>
                                        <p:attrNameLst>
                                          <p:attrName>style.visibility</p:attrName>
                                        </p:attrNameLst>
                                      </p:cBhvr>
                                      <p:to>
                                        <p:strVal val="visible"/>
                                      </p:to>
                                    </p:set>
                                    <p:anim calcmode="lin" valueType="num">
                                      <p:cBhvr additive="base">
                                        <p:cTn id="17" dur="500"/>
                                        <p:tgtEl>
                                          <p:spTgt spid="5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5">
                                            <p:txEl>
                                              <p:pRg st="3" end="3"/>
                                            </p:txEl>
                                          </p:spTgt>
                                        </p:tgtEl>
                                        <p:attrNameLst>
                                          <p:attrName>style.visibility</p:attrName>
                                        </p:attrNameLst>
                                      </p:cBhvr>
                                      <p:to>
                                        <p:strVal val="visible"/>
                                      </p:to>
                                    </p:set>
                                    <p:anim calcmode="lin" valueType="num">
                                      <p:cBhvr additive="base">
                                        <p:cTn id="22" dur="500"/>
                                        <p:tgtEl>
                                          <p:spTgt spid="5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5">
                                            <p:txEl>
                                              <p:pRg st="4" end="4"/>
                                            </p:txEl>
                                          </p:spTgt>
                                        </p:tgtEl>
                                        <p:attrNameLst>
                                          <p:attrName>style.visibility</p:attrName>
                                        </p:attrNameLst>
                                      </p:cBhvr>
                                      <p:to>
                                        <p:strVal val="visible"/>
                                      </p:to>
                                    </p:set>
                                    <p:anim calcmode="lin" valueType="num">
                                      <p:cBhvr additive="base">
                                        <p:cTn id="27" dur="500"/>
                                        <p:tgtEl>
                                          <p:spTgt spid="5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7"/>
                                        </p:tgtEl>
                                        <p:attrNameLst>
                                          <p:attrName>style.visibility</p:attrName>
                                        </p:attrNameLst>
                                      </p:cBhvr>
                                      <p:to>
                                        <p:strVal val="visible"/>
                                      </p:to>
                                    </p:set>
                                    <p:animEffect transition="in" filter="fade">
                                      <p:cBhvr>
                                        <p:cTn id="32"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Chattel Slavery</a:t>
            </a:r>
          </a:p>
        </p:txBody>
      </p:sp>
      <p:sp>
        <p:nvSpPr>
          <p:cNvPr id="533" name="Shape 533"/>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A system of slavery in which one human being owned another as property</a:t>
            </a:r>
          </a:p>
          <a:p>
            <a:pPr indent="-257175">
              <a:spcBef>
                <a:spcPts val="405"/>
              </a:spcBef>
            </a:pPr>
            <a:r>
              <a:rPr lang="en-US" sz="2025"/>
              <a:t>Life-long condition</a:t>
            </a:r>
          </a:p>
          <a:p>
            <a:pPr indent="-257175">
              <a:spcBef>
                <a:spcPts val="405"/>
              </a:spcBef>
            </a:pPr>
            <a:r>
              <a:rPr lang="en-US" sz="2025"/>
              <a:t>Slavery inherited – children of slaves were also slaves</a:t>
            </a:r>
          </a:p>
          <a:p>
            <a:pPr indent="-257175">
              <a:spcBef>
                <a:spcPts val="405"/>
              </a:spcBef>
            </a:pPr>
            <a:r>
              <a:rPr lang="en-US" sz="2025"/>
              <a:t>Often cruel and brutal</a:t>
            </a:r>
          </a:p>
        </p:txBody>
      </p:sp>
      <p:pic>
        <p:nvPicPr>
          <p:cNvPr id="534" name="Shape 534" descr="slave_scar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3714751" y="3429001"/>
            <a:ext cx="2153840" cy="297179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9646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 calcmode="lin" valueType="num">
                                      <p:cBhvr additive="base">
                                        <p:cTn id="7" dur="500"/>
                                        <p:tgtEl>
                                          <p:spTgt spid="5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3">
                                            <p:txEl>
                                              <p:pRg st="1" end="1"/>
                                            </p:txEl>
                                          </p:spTgt>
                                        </p:tgtEl>
                                        <p:attrNameLst>
                                          <p:attrName>style.visibility</p:attrName>
                                        </p:attrNameLst>
                                      </p:cBhvr>
                                      <p:to>
                                        <p:strVal val="visible"/>
                                      </p:to>
                                    </p:set>
                                    <p:anim calcmode="lin" valueType="num">
                                      <p:cBhvr additive="base">
                                        <p:cTn id="12" dur="500"/>
                                        <p:tgtEl>
                                          <p:spTgt spid="5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3">
                                            <p:txEl>
                                              <p:pRg st="2" end="2"/>
                                            </p:txEl>
                                          </p:spTgt>
                                        </p:tgtEl>
                                        <p:attrNameLst>
                                          <p:attrName>style.visibility</p:attrName>
                                        </p:attrNameLst>
                                      </p:cBhvr>
                                      <p:to>
                                        <p:strVal val="visible"/>
                                      </p:to>
                                    </p:set>
                                    <p:anim calcmode="lin" valueType="num">
                                      <p:cBhvr additive="base">
                                        <p:cTn id="17" dur="500"/>
                                        <p:tgtEl>
                                          <p:spTgt spid="5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3">
                                            <p:txEl>
                                              <p:pRg st="3" end="3"/>
                                            </p:txEl>
                                          </p:spTgt>
                                        </p:tgtEl>
                                        <p:attrNameLst>
                                          <p:attrName>style.visibility</p:attrName>
                                        </p:attrNameLst>
                                      </p:cBhvr>
                                      <p:to>
                                        <p:strVal val="visible"/>
                                      </p:to>
                                    </p:set>
                                    <p:anim calcmode="lin" valueType="num">
                                      <p:cBhvr additive="base">
                                        <p:cTn id="22" dur="500"/>
                                        <p:tgtEl>
                                          <p:spTgt spid="5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40" name="Shape 540"/>
          <p:cNvSpPr txBox="1">
            <a:spLocks noGrp="1"/>
          </p:cNvSpPr>
          <p:nvPr>
            <p:ph type="body" idx="1"/>
          </p:nvPr>
        </p:nvSpPr>
        <p:spPr>
          <a:xfrm>
            <a:off x="400051" y="3371851"/>
            <a:ext cx="3486149" cy="3028949"/>
          </a:xfrm>
          <a:prstGeom prst="rect">
            <a:avLst/>
          </a:prstGeom>
          <a:noFill/>
          <a:ln>
            <a:noFill/>
          </a:ln>
        </p:spPr>
        <p:txBody>
          <a:bodyPr wrap="square" lIns="68569" tIns="34275" rIns="68569" bIns="34275" anchor="t" anchorCtr="0">
            <a:noAutofit/>
          </a:bodyPr>
          <a:lstStyle/>
          <a:p>
            <a:pPr indent="-257175">
              <a:spcBef>
                <a:spcPts val="0"/>
              </a:spcBef>
            </a:pPr>
            <a:r>
              <a:rPr lang="en-US" sz="1500"/>
              <a:t>Wealthy white plantation owners</a:t>
            </a:r>
          </a:p>
          <a:p>
            <a:pPr indent="-257175">
              <a:spcBef>
                <a:spcPts val="300"/>
              </a:spcBef>
            </a:pPr>
            <a:r>
              <a:rPr lang="en-US" sz="1500"/>
              <a:t>Lived on rich flat land near rivers</a:t>
            </a:r>
          </a:p>
          <a:p>
            <a:pPr indent="-257175">
              <a:spcBef>
                <a:spcPts val="300"/>
              </a:spcBef>
            </a:pPr>
            <a:r>
              <a:rPr lang="en-US" sz="1500"/>
              <a:t>10,000 wealthy families in 1860</a:t>
            </a:r>
          </a:p>
          <a:p>
            <a:pPr indent="-257175">
              <a:spcBef>
                <a:spcPts val="300"/>
              </a:spcBef>
            </a:pPr>
            <a:r>
              <a:rPr lang="en-US" sz="1500"/>
              <a:t>Owned more than 50 slaves </a:t>
            </a:r>
          </a:p>
          <a:p>
            <a:pPr indent="-257175">
              <a:spcBef>
                <a:spcPts val="300"/>
              </a:spcBef>
            </a:pPr>
            <a:r>
              <a:rPr lang="en-US" sz="1500"/>
              <a:t>A minority, but political &amp; economic power</a:t>
            </a:r>
          </a:p>
          <a:p>
            <a:pPr indent="-257175">
              <a:spcBef>
                <a:spcPts val="300"/>
              </a:spcBef>
              <a:buSzPct val="25000"/>
              <a:buNone/>
            </a:pPr>
            <a:endParaRPr sz="1500"/>
          </a:p>
          <a:p>
            <a:pPr indent="-257175">
              <a:spcBef>
                <a:spcPts val="405"/>
              </a:spcBef>
              <a:buSzPct val="25000"/>
              <a:buNone/>
            </a:pPr>
            <a:endParaRPr sz="2025"/>
          </a:p>
          <a:p>
            <a:pPr indent="-257175">
              <a:spcBef>
                <a:spcPts val="405"/>
              </a:spcBef>
              <a:buNone/>
            </a:pPr>
            <a:endParaRPr sz="2025"/>
          </a:p>
        </p:txBody>
      </p:sp>
      <p:pic>
        <p:nvPicPr>
          <p:cNvPr id="541" name="Shape 541" descr="mansion"/>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4000501" y="3429000"/>
            <a:ext cx="2514599" cy="1607344"/>
          </a:xfrm>
          <a:prstGeom prst="rect">
            <a:avLst/>
          </a:prstGeom>
          <a:noFill/>
          <a:ln>
            <a:noFill/>
          </a:ln>
          <a:effectLst>
            <a:outerShdw blurRad="63500" dist="139700" dir="2700000">
              <a:srgbClr val="333333">
                <a:alpha val="64705"/>
              </a:srgbClr>
            </a:outerShdw>
          </a:effectLst>
        </p:spPr>
      </p:pic>
      <p:pic>
        <p:nvPicPr>
          <p:cNvPr id="542" name="Shape 542" descr="Nottow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0050" y="5101828"/>
            <a:ext cx="2743200" cy="1300162"/>
          </a:xfrm>
          <a:prstGeom prst="rect">
            <a:avLst/>
          </a:prstGeom>
          <a:noFill/>
          <a:ln>
            <a:noFill/>
          </a:ln>
          <a:effectLst>
            <a:outerShdw blurRad="63500" dist="139700" dir="2700000">
              <a:srgbClr val="333333">
                <a:alpha val="64705"/>
              </a:srgbClr>
            </a:outerShdw>
          </a:effectLst>
        </p:spPr>
      </p:pic>
      <p:pic>
        <p:nvPicPr>
          <p:cNvPr id="543" name="Shape 5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14800" y="5101828"/>
            <a:ext cx="2301478" cy="128706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4953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anim calcmode="lin" valueType="num">
                                      <p:cBhvr additive="base">
                                        <p:cTn id="7" dur="500"/>
                                        <p:tgtEl>
                                          <p:spTgt spid="5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0">
                                            <p:txEl>
                                              <p:pRg st="1" end="1"/>
                                            </p:txEl>
                                          </p:spTgt>
                                        </p:tgtEl>
                                        <p:attrNameLst>
                                          <p:attrName>style.visibility</p:attrName>
                                        </p:attrNameLst>
                                      </p:cBhvr>
                                      <p:to>
                                        <p:strVal val="visible"/>
                                      </p:to>
                                    </p:set>
                                    <p:anim calcmode="lin" valueType="num">
                                      <p:cBhvr additive="base">
                                        <p:cTn id="12" dur="500"/>
                                        <p:tgtEl>
                                          <p:spTgt spid="5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0">
                                            <p:txEl>
                                              <p:pRg st="2" end="2"/>
                                            </p:txEl>
                                          </p:spTgt>
                                        </p:tgtEl>
                                        <p:attrNameLst>
                                          <p:attrName>style.visibility</p:attrName>
                                        </p:attrNameLst>
                                      </p:cBhvr>
                                      <p:to>
                                        <p:strVal val="visible"/>
                                      </p:to>
                                    </p:set>
                                    <p:anim calcmode="lin" valueType="num">
                                      <p:cBhvr additive="base">
                                        <p:cTn id="17" dur="500"/>
                                        <p:tgtEl>
                                          <p:spTgt spid="5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0">
                                            <p:txEl>
                                              <p:pRg st="3" end="3"/>
                                            </p:txEl>
                                          </p:spTgt>
                                        </p:tgtEl>
                                        <p:attrNameLst>
                                          <p:attrName>style.visibility</p:attrName>
                                        </p:attrNameLst>
                                      </p:cBhvr>
                                      <p:to>
                                        <p:strVal val="visible"/>
                                      </p:to>
                                    </p:set>
                                    <p:anim calcmode="lin" valueType="num">
                                      <p:cBhvr additive="base">
                                        <p:cTn id="22" dur="500"/>
                                        <p:tgtEl>
                                          <p:spTgt spid="5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40">
                                            <p:txEl>
                                              <p:pRg st="4" end="4"/>
                                            </p:txEl>
                                          </p:spTgt>
                                        </p:tgtEl>
                                        <p:attrNameLst>
                                          <p:attrName>style.visibility</p:attrName>
                                        </p:attrNameLst>
                                      </p:cBhvr>
                                      <p:to>
                                        <p:strVal val="visible"/>
                                      </p:to>
                                    </p:set>
                                    <p:anim calcmode="lin" valueType="num">
                                      <p:cBhvr additive="base">
                                        <p:cTn id="27" dur="500"/>
                                        <p:tgtEl>
                                          <p:spTgt spid="54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fade">
                                      <p:cBhvr>
                                        <p:cTn id="32" dur="2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Slave Cost</a:t>
            </a:r>
          </a:p>
        </p:txBody>
      </p:sp>
      <p:sp>
        <p:nvSpPr>
          <p:cNvPr id="549" name="Shape 549"/>
          <p:cNvSpPr txBox="1">
            <a:spLocks noGrp="1"/>
          </p:cNvSpPr>
          <p:nvPr>
            <p:ph type="body" idx="1"/>
          </p:nvPr>
        </p:nvSpPr>
        <p:spPr>
          <a:xfrm>
            <a:off x="400051" y="3371851"/>
            <a:ext cx="6115049" cy="3028949"/>
          </a:xfrm>
          <a:prstGeom prst="rect">
            <a:avLst/>
          </a:prstGeom>
          <a:noFill/>
          <a:ln>
            <a:noFill/>
          </a:ln>
        </p:spPr>
        <p:txBody>
          <a:bodyPr wrap="square" lIns="68569" tIns="34275" rIns="68569" bIns="34275" anchor="t" anchorCtr="0">
            <a:noAutofit/>
          </a:bodyPr>
          <a:lstStyle/>
          <a:p>
            <a:pPr indent="-257175">
              <a:spcBef>
                <a:spcPts val="0"/>
              </a:spcBef>
            </a:pPr>
            <a:r>
              <a:rPr lang="en-US"/>
              <a:t>Slave trade banned in 1808</a:t>
            </a:r>
          </a:p>
          <a:p>
            <a:pPr lvl="1" indent="-214313"/>
            <a:r>
              <a:rPr lang="en-US"/>
              <a:t>Slave demand rises as does the cost of slaves</a:t>
            </a:r>
          </a:p>
          <a:p>
            <a:pPr lvl="2" indent="-171450"/>
            <a:r>
              <a:rPr lang="en-US"/>
              <a:t>1790 - $300</a:t>
            </a:r>
          </a:p>
          <a:p>
            <a:pPr lvl="2" indent="-171450"/>
            <a:r>
              <a:rPr lang="en-US"/>
              <a:t>1860 – 1500</a:t>
            </a:r>
          </a:p>
          <a:p>
            <a:pPr lvl="1" indent="-214313"/>
            <a:r>
              <a:rPr lang="en-US"/>
              <a:t>Slave traders began to smuggle Slaves into the United States</a:t>
            </a:r>
          </a:p>
          <a:p>
            <a:pPr lvl="2" indent="-171450"/>
            <a:r>
              <a:rPr lang="en-US"/>
              <a:t>1790 – 500,000 Slaves</a:t>
            </a:r>
          </a:p>
          <a:p>
            <a:pPr lvl="2" indent="-171450"/>
            <a:r>
              <a:rPr lang="en-US"/>
              <a:t>1850 – 4 Million Slaves</a:t>
            </a:r>
          </a:p>
        </p:txBody>
      </p:sp>
    </p:spTree>
    <p:extLst>
      <p:ext uri="{BB962C8B-B14F-4D97-AF65-F5344CB8AC3E}">
        <p14:creationId xmlns:p14="http://schemas.microsoft.com/office/powerpoint/2010/main" val="34109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fade">
                                      <p:cBhvr>
                                        <p:cTn id="7" dur="500"/>
                                        <p:tgtEl>
                                          <p:spTgt spid="5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xEl>
                                              <p:pRg st="1" end="1"/>
                                            </p:txEl>
                                          </p:spTgt>
                                        </p:tgtEl>
                                        <p:attrNameLst>
                                          <p:attrName>style.visibility</p:attrName>
                                        </p:attrNameLst>
                                      </p:cBhvr>
                                      <p:to>
                                        <p:strVal val="visible"/>
                                      </p:to>
                                    </p:set>
                                    <p:animEffect transition="in" filter="fade">
                                      <p:cBhvr>
                                        <p:cTn id="12" dur="500"/>
                                        <p:tgtEl>
                                          <p:spTgt spid="5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9">
                                            <p:txEl>
                                              <p:pRg st="2" end="2"/>
                                            </p:txEl>
                                          </p:spTgt>
                                        </p:tgtEl>
                                        <p:attrNameLst>
                                          <p:attrName>style.visibility</p:attrName>
                                        </p:attrNameLst>
                                      </p:cBhvr>
                                      <p:to>
                                        <p:strVal val="visible"/>
                                      </p:to>
                                    </p:set>
                                    <p:animEffect transition="in" filter="fade">
                                      <p:cBhvr>
                                        <p:cTn id="17" dur="500"/>
                                        <p:tgtEl>
                                          <p:spTgt spid="5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9">
                                            <p:txEl>
                                              <p:pRg st="3" end="3"/>
                                            </p:txEl>
                                          </p:spTgt>
                                        </p:tgtEl>
                                        <p:attrNameLst>
                                          <p:attrName>style.visibility</p:attrName>
                                        </p:attrNameLst>
                                      </p:cBhvr>
                                      <p:to>
                                        <p:strVal val="visible"/>
                                      </p:to>
                                    </p:set>
                                    <p:animEffect transition="in" filter="fade">
                                      <p:cBhvr>
                                        <p:cTn id="22" dur="500"/>
                                        <p:tgtEl>
                                          <p:spTgt spid="5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9">
                                            <p:txEl>
                                              <p:pRg st="4" end="4"/>
                                            </p:txEl>
                                          </p:spTgt>
                                        </p:tgtEl>
                                        <p:attrNameLst>
                                          <p:attrName>style.visibility</p:attrName>
                                        </p:attrNameLst>
                                      </p:cBhvr>
                                      <p:to>
                                        <p:strVal val="visible"/>
                                      </p:to>
                                    </p:set>
                                    <p:animEffect transition="in" filter="fade">
                                      <p:cBhvr>
                                        <p:cTn id="27" dur="500"/>
                                        <p:tgtEl>
                                          <p:spTgt spid="5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9">
                                            <p:txEl>
                                              <p:pRg st="5" end="5"/>
                                            </p:txEl>
                                          </p:spTgt>
                                        </p:tgtEl>
                                        <p:attrNameLst>
                                          <p:attrName>style.visibility</p:attrName>
                                        </p:attrNameLst>
                                      </p:cBhvr>
                                      <p:to>
                                        <p:strVal val="visible"/>
                                      </p:to>
                                    </p:set>
                                    <p:animEffect transition="in" filter="fade">
                                      <p:cBhvr>
                                        <p:cTn id="32" dur="500"/>
                                        <p:tgtEl>
                                          <p:spTgt spid="5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9">
                                            <p:txEl>
                                              <p:pRg st="6" end="6"/>
                                            </p:txEl>
                                          </p:spTgt>
                                        </p:tgtEl>
                                        <p:attrNameLst>
                                          <p:attrName>style.visibility</p:attrName>
                                        </p:attrNameLst>
                                      </p:cBhvr>
                                      <p:to>
                                        <p:strVal val="visible"/>
                                      </p:to>
                                    </p:set>
                                    <p:animEffect transition="in" filter="fade">
                                      <p:cBhvr>
                                        <p:cTn id="37" dur="500"/>
                                        <p:tgtEl>
                                          <p:spTgt spid="5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p:nvPr/>
        </p:nvSpPr>
        <p:spPr>
          <a:xfrm>
            <a:off x="2971801" y="2743201"/>
            <a:ext cx="3028949" cy="742949"/>
          </a:xfrm>
          <a:prstGeom prst="rect">
            <a:avLst/>
          </a:prstGeom>
          <a:solidFill>
            <a:srgbClr val="FFFF99"/>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algn="ctr" defTabSz="685800">
              <a:lnSpc>
                <a:spcPct val="80000"/>
              </a:lnSpc>
              <a:buClr>
                <a:srgbClr val="000000"/>
              </a:buClr>
              <a:buSzPct val="25000"/>
            </a:pPr>
            <a:r>
              <a:rPr lang="en-US" sz="2700">
                <a:latin typeface="Times New Roman"/>
                <a:ea typeface="Times New Roman"/>
                <a:cs typeface="Times New Roman"/>
                <a:sym typeface="Times New Roman"/>
              </a:rPr>
              <a:t>“Slave-ocracy”</a:t>
            </a:r>
            <a:br>
              <a:rPr lang="en-US" sz="2700">
                <a:latin typeface="Times New Roman"/>
                <a:ea typeface="Times New Roman"/>
                <a:cs typeface="Times New Roman"/>
                <a:sym typeface="Times New Roman"/>
              </a:rPr>
            </a:br>
            <a:r>
              <a:rPr lang="en-US" sz="2700">
                <a:latin typeface="Times New Roman"/>
                <a:ea typeface="Times New Roman"/>
                <a:cs typeface="Times New Roman"/>
                <a:sym typeface="Times New Roman"/>
              </a:rPr>
              <a:t>(plantation owners)</a:t>
            </a:r>
          </a:p>
        </p:txBody>
      </p:sp>
      <p:sp>
        <p:nvSpPr>
          <p:cNvPr id="555" name="Shape 555"/>
          <p:cNvSpPr txBox="1"/>
          <p:nvPr/>
        </p:nvSpPr>
        <p:spPr>
          <a:xfrm>
            <a:off x="2971801" y="3686175"/>
            <a:ext cx="3028949" cy="1087040"/>
          </a:xfrm>
          <a:prstGeom prst="rect">
            <a:avLst/>
          </a:prstGeom>
          <a:solidFill>
            <a:srgbClr val="CCFFCC"/>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algn="ctr" defTabSz="685800">
              <a:lnSpc>
                <a:spcPct val="80000"/>
              </a:lnSpc>
              <a:buClr>
                <a:srgbClr val="000000"/>
              </a:buClr>
              <a:buSzPct val="25000"/>
            </a:pPr>
            <a:r>
              <a:rPr lang="en-US" sz="2700">
                <a:latin typeface="Times New Roman"/>
                <a:ea typeface="Times New Roman"/>
                <a:cs typeface="Times New Roman"/>
                <a:sym typeface="Times New Roman"/>
              </a:rPr>
              <a:t>The “Plain Folk”</a:t>
            </a:r>
            <a:br>
              <a:rPr lang="en-US" sz="2700">
                <a:latin typeface="Times New Roman"/>
                <a:ea typeface="Times New Roman"/>
                <a:cs typeface="Times New Roman"/>
                <a:sym typeface="Times New Roman"/>
              </a:rPr>
            </a:br>
            <a:r>
              <a:rPr lang="en-US" sz="2700">
                <a:latin typeface="Times New Roman"/>
                <a:ea typeface="Times New Roman"/>
                <a:cs typeface="Times New Roman"/>
                <a:sym typeface="Times New Roman"/>
              </a:rPr>
              <a:t>(small slave-owners &amp; yeoman farmers)</a:t>
            </a:r>
          </a:p>
        </p:txBody>
      </p:sp>
      <p:sp>
        <p:nvSpPr>
          <p:cNvPr id="556" name="Shape 556"/>
          <p:cNvSpPr txBox="1"/>
          <p:nvPr/>
        </p:nvSpPr>
        <p:spPr>
          <a:xfrm>
            <a:off x="228600" y="3371850"/>
            <a:ext cx="1833563" cy="526256"/>
          </a:xfrm>
          <a:prstGeom prst="rect">
            <a:avLst/>
          </a:prstGeom>
          <a:noFill/>
          <a:ln>
            <a:noFill/>
          </a:ln>
        </p:spPr>
        <p:txBody>
          <a:bodyPr wrap="square" lIns="68569" tIns="34275" rIns="68569" bIns="34275" anchor="t" anchorCtr="0">
            <a:noAutofit/>
          </a:bodyPr>
          <a:lstStyle/>
          <a:p>
            <a:pPr defTabSz="685800">
              <a:buClr>
                <a:srgbClr val="FFFFFF"/>
              </a:buClr>
              <a:buSzPct val="25000"/>
            </a:pPr>
            <a:r>
              <a:rPr lang="en-US" sz="3000">
                <a:solidFill>
                  <a:srgbClr val="FFFFFF"/>
                </a:solidFill>
              </a:rPr>
              <a:t>6,000,000</a:t>
            </a:r>
          </a:p>
        </p:txBody>
      </p:sp>
      <p:cxnSp>
        <p:nvCxnSpPr>
          <p:cNvPr id="557" name="Shape 557"/>
          <p:cNvCxnSpPr/>
          <p:nvPr/>
        </p:nvCxnSpPr>
        <p:spPr>
          <a:xfrm rot="10800000" flipH="1">
            <a:off x="2114551" y="3086101"/>
            <a:ext cx="742949" cy="400049"/>
          </a:xfrm>
          <a:prstGeom prst="straightConnector1">
            <a:avLst/>
          </a:prstGeom>
          <a:noFill/>
          <a:ln w="101600" cap="flat" cmpd="sng">
            <a:solidFill>
              <a:schemeClr val="lt1"/>
            </a:solidFill>
            <a:prstDash val="solid"/>
            <a:miter lim="8000"/>
            <a:headEnd type="none" w="med" len="med"/>
            <a:tailEnd type="triangle" w="lg" len="lg"/>
          </a:ln>
        </p:spPr>
      </p:cxnSp>
      <p:sp>
        <p:nvSpPr>
          <p:cNvPr id="558" name="Shape 558"/>
          <p:cNvSpPr txBox="1"/>
          <p:nvPr/>
        </p:nvSpPr>
        <p:spPr>
          <a:xfrm>
            <a:off x="3371850" y="4901213"/>
            <a:ext cx="2171700" cy="628650"/>
          </a:xfrm>
          <a:prstGeom prst="rect">
            <a:avLst/>
          </a:prstGeom>
          <a:solidFill>
            <a:srgbClr val="FFCCCC"/>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algn="ctr" defTabSz="685800">
              <a:lnSpc>
                <a:spcPct val="80000"/>
              </a:lnSpc>
              <a:buClr>
                <a:srgbClr val="000000"/>
              </a:buClr>
              <a:buSzPct val="25000"/>
            </a:pPr>
            <a:r>
              <a:rPr lang="en-US" sz="2700">
                <a:latin typeface="Times New Roman"/>
                <a:ea typeface="Times New Roman"/>
                <a:cs typeface="Times New Roman"/>
                <a:sym typeface="Times New Roman"/>
              </a:rPr>
              <a:t>Black Freemen</a:t>
            </a:r>
          </a:p>
        </p:txBody>
      </p:sp>
      <p:sp>
        <p:nvSpPr>
          <p:cNvPr id="559" name="Shape 559"/>
          <p:cNvSpPr txBox="1"/>
          <p:nvPr/>
        </p:nvSpPr>
        <p:spPr>
          <a:xfrm>
            <a:off x="3371850" y="5657850"/>
            <a:ext cx="2171700" cy="389334"/>
          </a:xfrm>
          <a:prstGeom prst="rect">
            <a:avLst/>
          </a:prstGeom>
          <a:solidFill>
            <a:srgbClr val="CCCCFF"/>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algn="ctr" defTabSz="685800">
              <a:lnSpc>
                <a:spcPct val="80000"/>
              </a:lnSpc>
              <a:buClr>
                <a:srgbClr val="000000"/>
              </a:buClr>
              <a:buSzPct val="25000"/>
            </a:pPr>
            <a:r>
              <a:rPr lang="en-US" sz="2700">
                <a:latin typeface="Times New Roman"/>
                <a:ea typeface="Times New Roman"/>
                <a:cs typeface="Times New Roman"/>
                <a:sym typeface="Times New Roman"/>
              </a:rPr>
              <a:t>Black Slaves</a:t>
            </a:r>
          </a:p>
        </p:txBody>
      </p:sp>
      <p:sp>
        <p:nvSpPr>
          <p:cNvPr id="560" name="Shape 560"/>
          <p:cNvSpPr txBox="1"/>
          <p:nvPr/>
        </p:nvSpPr>
        <p:spPr>
          <a:xfrm>
            <a:off x="571500" y="4800600"/>
            <a:ext cx="1515665" cy="526256"/>
          </a:xfrm>
          <a:prstGeom prst="rect">
            <a:avLst/>
          </a:prstGeom>
          <a:noFill/>
          <a:ln>
            <a:noFill/>
          </a:ln>
        </p:spPr>
        <p:txBody>
          <a:bodyPr wrap="square" lIns="68569" tIns="34275" rIns="68569" bIns="34275" anchor="t" anchorCtr="0">
            <a:noAutofit/>
          </a:bodyPr>
          <a:lstStyle/>
          <a:p>
            <a:pPr defTabSz="685800">
              <a:buClr>
                <a:srgbClr val="FFFFFF"/>
              </a:buClr>
              <a:buSzPct val="25000"/>
            </a:pPr>
            <a:r>
              <a:rPr lang="en-US" sz="3000">
                <a:solidFill>
                  <a:srgbClr val="FFFFFF"/>
                </a:solidFill>
              </a:rPr>
              <a:t>250,000</a:t>
            </a:r>
          </a:p>
        </p:txBody>
      </p:sp>
      <p:sp>
        <p:nvSpPr>
          <p:cNvPr id="561" name="Shape 561"/>
          <p:cNvSpPr txBox="1"/>
          <p:nvPr/>
        </p:nvSpPr>
        <p:spPr>
          <a:xfrm>
            <a:off x="0" y="6172200"/>
            <a:ext cx="6858000" cy="892968"/>
          </a:xfrm>
          <a:prstGeom prst="rect">
            <a:avLst/>
          </a:prstGeom>
          <a:noFill/>
          <a:ln>
            <a:noFill/>
          </a:ln>
        </p:spPr>
        <p:txBody>
          <a:bodyPr wrap="square" lIns="68569" tIns="34275" rIns="68569" bIns="34275" anchor="t" anchorCtr="0">
            <a:noAutofit/>
          </a:bodyPr>
          <a:lstStyle/>
          <a:p>
            <a:pPr algn="ctr" defTabSz="685800">
              <a:lnSpc>
                <a:spcPct val="90000"/>
              </a:lnSpc>
              <a:buClr>
                <a:srgbClr val="FFFFFF"/>
              </a:buClr>
              <a:buSzPct val="25000"/>
            </a:pPr>
            <a:r>
              <a:rPr lang="en-US" sz="3000">
                <a:solidFill>
                  <a:srgbClr val="FFFFFF"/>
                </a:solidFill>
                <a:latin typeface="Times New Roman"/>
                <a:ea typeface="Times New Roman"/>
                <a:cs typeface="Times New Roman"/>
                <a:sym typeface="Times New Roman"/>
              </a:rPr>
              <a:t>U.S. population in 1850 was 23,000,000</a:t>
            </a:r>
            <a:br>
              <a:rPr lang="en-US" sz="3000">
                <a:solidFill>
                  <a:srgbClr val="FFFFFF"/>
                </a:solidFill>
                <a:latin typeface="Times New Roman"/>
                <a:ea typeface="Times New Roman"/>
                <a:cs typeface="Times New Roman"/>
                <a:sym typeface="Times New Roman"/>
              </a:rPr>
            </a:br>
            <a:r>
              <a:rPr lang="en-US" sz="3000">
                <a:solidFill>
                  <a:srgbClr val="FFFFFF"/>
                </a:solidFill>
                <a:latin typeface="Times New Roman"/>
                <a:ea typeface="Times New Roman"/>
                <a:cs typeface="Times New Roman"/>
                <a:sym typeface="Times New Roman"/>
              </a:rPr>
              <a:t>9,500,000 lived in the South (40%)</a:t>
            </a:r>
          </a:p>
        </p:txBody>
      </p:sp>
      <p:sp>
        <p:nvSpPr>
          <p:cNvPr id="562" name="Shape 562"/>
          <p:cNvSpPr txBox="1"/>
          <p:nvPr/>
        </p:nvSpPr>
        <p:spPr>
          <a:xfrm>
            <a:off x="400051" y="5486400"/>
            <a:ext cx="1885949" cy="526256"/>
          </a:xfrm>
          <a:prstGeom prst="rect">
            <a:avLst/>
          </a:prstGeom>
          <a:noFill/>
          <a:ln>
            <a:noFill/>
          </a:ln>
        </p:spPr>
        <p:txBody>
          <a:bodyPr wrap="square" lIns="68569" tIns="34275" rIns="68569" bIns="34275" anchor="t" anchorCtr="0">
            <a:noAutofit/>
          </a:bodyPr>
          <a:lstStyle/>
          <a:p>
            <a:pPr algn="ctr" defTabSz="685800">
              <a:buClr>
                <a:srgbClr val="FFFFFF"/>
              </a:buClr>
              <a:buSzPct val="25000"/>
            </a:pPr>
            <a:r>
              <a:rPr lang="en-US" sz="3000">
                <a:solidFill>
                  <a:srgbClr val="FFFFFF"/>
                </a:solidFill>
              </a:rPr>
              <a:t>3,200,000</a:t>
            </a:r>
          </a:p>
        </p:txBody>
      </p:sp>
      <p:cxnSp>
        <p:nvCxnSpPr>
          <p:cNvPr id="563" name="Shape 563"/>
          <p:cNvCxnSpPr/>
          <p:nvPr/>
        </p:nvCxnSpPr>
        <p:spPr>
          <a:xfrm>
            <a:off x="2114551" y="3829050"/>
            <a:ext cx="742949" cy="342900"/>
          </a:xfrm>
          <a:prstGeom prst="straightConnector1">
            <a:avLst/>
          </a:prstGeom>
          <a:noFill/>
          <a:ln w="101600" cap="flat" cmpd="sng">
            <a:solidFill>
              <a:schemeClr val="lt1"/>
            </a:solidFill>
            <a:prstDash val="solid"/>
            <a:miter lim="8000"/>
            <a:headEnd type="none" w="med" len="med"/>
            <a:tailEnd type="triangle" w="lg" len="lg"/>
          </a:ln>
        </p:spPr>
      </p:cxnSp>
      <p:cxnSp>
        <p:nvCxnSpPr>
          <p:cNvPr id="564" name="Shape 564"/>
          <p:cNvCxnSpPr/>
          <p:nvPr/>
        </p:nvCxnSpPr>
        <p:spPr>
          <a:xfrm rot="10800000" flipH="1">
            <a:off x="2171700" y="5132784"/>
            <a:ext cx="971550" cy="10715"/>
          </a:xfrm>
          <a:prstGeom prst="straightConnector1">
            <a:avLst/>
          </a:prstGeom>
          <a:noFill/>
          <a:ln w="101600" cap="flat" cmpd="sng">
            <a:solidFill>
              <a:schemeClr val="lt1"/>
            </a:solidFill>
            <a:prstDash val="solid"/>
            <a:miter lim="8000"/>
            <a:headEnd type="none" w="med" len="med"/>
            <a:tailEnd type="triangle" w="lg" len="lg"/>
          </a:ln>
        </p:spPr>
      </p:cxnSp>
      <p:cxnSp>
        <p:nvCxnSpPr>
          <p:cNvPr id="565" name="Shape 565"/>
          <p:cNvCxnSpPr/>
          <p:nvPr/>
        </p:nvCxnSpPr>
        <p:spPr>
          <a:xfrm rot="10800000" flipH="1">
            <a:off x="2400301" y="5818584"/>
            <a:ext cx="742949" cy="10715"/>
          </a:xfrm>
          <a:prstGeom prst="straightConnector1">
            <a:avLst/>
          </a:prstGeom>
          <a:noFill/>
          <a:ln w="101600" cap="flat" cmpd="sng">
            <a:solidFill>
              <a:schemeClr val="lt1"/>
            </a:solidFill>
            <a:prstDash val="solid"/>
            <a:miter lim="8000"/>
            <a:headEnd type="none" w="med" len="med"/>
            <a:tailEnd type="triangle" w="lg" len="lg"/>
          </a:ln>
        </p:spPr>
      </p:cxnSp>
      <p:sp>
        <p:nvSpPr>
          <p:cNvPr id="566" name="Shape 566"/>
          <p:cNvSpPr txBox="1">
            <a:spLocks noGrp="1"/>
          </p:cNvSpPr>
          <p:nvPr>
            <p:ph type="title"/>
          </p:nvPr>
        </p:nvSpPr>
        <p:spPr>
          <a:xfrm>
            <a:off x="342900" y="2206228"/>
            <a:ext cx="6172200" cy="628649"/>
          </a:xfrm>
          <a:prstGeom prst="rect">
            <a:avLst/>
          </a:prstGeom>
          <a:noFill/>
          <a:ln>
            <a:noFill/>
          </a:ln>
        </p:spPr>
        <p:txBody>
          <a:bodyPr wrap="square" lIns="68569" tIns="34275" rIns="68569" bIns="34275" anchor="b" anchorCtr="0">
            <a:noAutofit/>
          </a:bodyPr>
          <a:lstStyle/>
          <a:p>
            <a:pPr algn="ctr">
              <a:buClr>
                <a:schemeClr val="lt2"/>
              </a:buClr>
              <a:buSzPct val="25000"/>
            </a:pPr>
            <a:r>
              <a:rPr lang="en-US"/>
              <a:t>Southern Society in 1850</a:t>
            </a:r>
          </a:p>
        </p:txBody>
      </p:sp>
    </p:spTree>
    <p:extLst>
      <p:ext uri="{BB962C8B-B14F-4D97-AF65-F5344CB8AC3E}">
        <p14:creationId xmlns:p14="http://schemas.microsoft.com/office/powerpoint/2010/main" val="27746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4"/>
                                        </p:tgtEl>
                                        <p:attrNameLst>
                                          <p:attrName>style.visibility</p:attrName>
                                        </p:attrNameLst>
                                      </p:cBhvr>
                                      <p:to>
                                        <p:strVal val="visible"/>
                                      </p:to>
                                    </p:set>
                                    <p:anim calcmode="lin" valueType="num">
                                      <p:cBhvr additive="base">
                                        <p:cTn id="12" dur="500"/>
                                        <p:tgtEl>
                                          <p:spTgt spid="5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8"/>
                                        </p:tgtEl>
                                        <p:attrNameLst>
                                          <p:attrName>style.visibility</p:attrName>
                                        </p:attrNameLst>
                                      </p:cBhvr>
                                      <p:to>
                                        <p:strVal val="visible"/>
                                      </p:to>
                                    </p:set>
                                    <p:anim calcmode="lin" valueType="num">
                                      <p:cBhvr additive="base">
                                        <p:cTn id="17" dur="500"/>
                                        <p:tgtEl>
                                          <p:spTgt spid="55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9"/>
                                        </p:tgtEl>
                                        <p:attrNameLst>
                                          <p:attrName>style.visibility</p:attrName>
                                        </p:attrNameLst>
                                      </p:cBhvr>
                                      <p:to>
                                        <p:strVal val="visible"/>
                                      </p:to>
                                    </p:set>
                                    <p:anim calcmode="lin" valueType="num">
                                      <p:cBhvr additive="base">
                                        <p:cTn id="22" dur="500"/>
                                        <p:tgtEl>
                                          <p:spTgt spid="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72" name="Shape 572"/>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Yeoman farmers</a:t>
            </a:r>
          </a:p>
          <a:p>
            <a:pPr lvl="1" indent="-214313">
              <a:spcBef>
                <a:spcPts val="330"/>
              </a:spcBef>
            </a:pPr>
            <a:r>
              <a:rPr lang="en-US" sz="1650"/>
              <a:t>9 Million Southerners</a:t>
            </a:r>
          </a:p>
          <a:p>
            <a:pPr indent="-257175">
              <a:spcBef>
                <a:spcPts val="405"/>
              </a:spcBef>
            </a:pPr>
            <a:r>
              <a:rPr lang="en-US" sz="2025"/>
              <a:t>Some owned a few slaves</a:t>
            </a:r>
          </a:p>
          <a:p>
            <a:pPr indent="-257175">
              <a:spcBef>
                <a:spcPts val="405"/>
              </a:spcBef>
            </a:pPr>
            <a:r>
              <a:rPr lang="en-US" sz="2025"/>
              <a:t>2/3 of all whites owned no slaves at all</a:t>
            </a:r>
          </a:p>
          <a:p>
            <a:pPr indent="-257175">
              <a:spcBef>
                <a:spcPts val="405"/>
              </a:spcBef>
            </a:pPr>
            <a:r>
              <a:rPr lang="en-US" sz="2025"/>
              <a:t>Subsistence agriculture – lived on poor land </a:t>
            </a:r>
          </a:p>
        </p:txBody>
      </p:sp>
      <p:pic>
        <p:nvPicPr>
          <p:cNvPr id="573" name="Shape 573" descr="poorwhite"/>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4106466" y="3371851"/>
            <a:ext cx="1816894"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2742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 calcmode="lin" valueType="num">
                                      <p:cBhvr additive="base">
                                        <p:cTn id="7" dur="500"/>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2">
                                            <p:txEl>
                                              <p:pRg st="1" end="1"/>
                                            </p:txEl>
                                          </p:spTgt>
                                        </p:tgtEl>
                                        <p:attrNameLst>
                                          <p:attrName>style.visibility</p:attrName>
                                        </p:attrNameLst>
                                      </p:cBhvr>
                                      <p:to>
                                        <p:strVal val="visible"/>
                                      </p:to>
                                    </p:set>
                                    <p:anim calcmode="lin" valueType="num">
                                      <p:cBhvr additive="base">
                                        <p:cTn id="12" dur="500"/>
                                        <p:tgtEl>
                                          <p:spTgt spid="5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2">
                                            <p:txEl>
                                              <p:pRg st="2" end="2"/>
                                            </p:txEl>
                                          </p:spTgt>
                                        </p:tgtEl>
                                        <p:attrNameLst>
                                          <p:attrName>style.visibility</p:attrName>
                                        </p:attrNameLst>
                                      </p:cBhvr>
                                      <p:to>
                                        <p:strVal val="visible"/>
                                      </p:to>
                                    </p:set>
                                    <p:anim calcmode="lin" valueType="num">
                                      <p:cBhvr additive="base">
                                        <p:cTn id="17" dur="500"/>
                                        <p:tgtEl>
                                          <p:spTgt spid="5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2">
                                            <p:txEl>
                                              <p:pRg st="3" end="3"/>
                                            </p:txEl>
                                          </p:spTgt>
                                        </p:tgtEl>
                                        <p:attrNameLst>
                                          <p:attrName>style.visibility</p:attrName>
                                        </p:attrNameLst>
                                      </p:cBhvr>
                                      <p:to>
                                        <p:strVal val="visible"/>
                                      </p:to>
                                    </p:set>
                                    <p:anim calcmode="lin" valueType="num">
                                      <p:cBhvr additive="base">
                                        <p:cTn id="22" dur="500"/>
                                        <p:tgtEl>
                                          <p:spTgt spid="5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2">
                                            <p:txEl>
                                              <p:pRg st="4" end="4"/>
                                            </p:txEl>
                                          </p:spTgt>
                                        </p:tgtEl>
                                        <p:attrNameLst>
                                          <p:attrName>style.visibility</p:attrName>
                                        </p:attrNameLst>
                                      </p:cBhvr>
                                      <p:to>
                                        <p:strVal val="visible"/>
                                      </p:to>
                                    </p:set>
                                    <p:anim calcmode="lin" valueType="num">
                                      <p:cBhvr additive="base">
                                        <p:cTn id="27" dur="500"/>
                                        <p:tgtEl>
                                          <p:spTgt spid="5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79" name="Shape 579"/>
          <p:cNvSpPr txBox="1"/>
          <p:nvPr/>
        </p:nvSpPr>
        <p:spPr>
          <a:xfrm>
            <a:off x="3543300" y="3371851"/>
            <a:ext cx="3000375" cy="3028949"/>
          </a:xfrm>
          <a:prstGeom prst="rect">
            <a:avLst/>
          </a:prstGeom>
          <a:noFill/>
          <a:ln>
            <a:noFill/>
          </a:ln>
        </p:spPr>
        <p:txBody>
          <a:bodyPr wrap="square" lIns="68569" tIns="34275" rIns="68569" bIns="34275" anchor="t" anchorCtr="0">
            <a:noAutofit/>
          </a:bodyPr>
          <a:lstStyle/>
          <a:p>
            <a:pPr defTabSz="685800"/>
            <a:endParaRPr sz="1350">
              <a:solidFill>
                <a:srgbClr val="FFFFFF"/>
              </a:solidFill>
            </a:endParaRPr>
          </a:p>
        </p:txBody>
      </p:sp>
      <p:sp>
        <p:nvSpPr>
          <p:cNvPr id="580" name="Shape 580"/>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Slaves the lowest social class</a:t>
            </a:r>
          </a:p>
          <a:p>
            <a:pPr indent="-257175">
              <a:spcBef>
                <a:spcPts val="405"/>
              </a:spcBef>
            </a:pPr>
            <a:r>
              <a:rPr lang="en-US" sz="2025"/>
              <a:t>No rights, could be sold at any time, families were split up, most did hard labor in the fields.</a:t>
            </a:r>
          </a:p>
        </p:txBody>
      </p:sp>
      <p:pic>
        <p:nvPicPr>
          <p:cNvPr id="581" name="Shape 581" descr="slave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0" y="3429000"/>
            <a:ext cx="3086100" cy="2407444"/>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8036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0">
                                            <p:txEl>
                                              <p:pRg st="0" end="0"/>
                                            </p:txEl>
                                          </p:spTgt>
                                        </p:tgtEl>
                                        <p:attrNameLst>
                                          <p:attrName>style.visibility</p:attrName>
                                        </p:attrNameLst>
                                      </p:cBhvr>
                                      <p:to>
                                        <p:strVal val="visible"/>
                                      </p:to>
                                    </p:set>
                                    <p:anim calcmode="lin" valueType="num">
                                      <p:cBhvr additive="base">
                                        <p:cTn id="7" dur="500"/>
                                        <p:tgtEl>
                                          <p:spTgt spid="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0">
                                            <p:txEl>
                                              <p:pRg st="1" end="1"/>
                                            </p:txEl>
                                          </p:spTgt>
                                        </p:tgtEl>
                                        <p:attrNameLst>
                                          <p:attrName>style.visibility</p:attrName>
                                        </p:attrNameLst>
                                      </p:cBhvr>
                                      <p:to>
                                        <p:strVal val="visible"/>
                                      </p:to>
                                    </p:set>
                                    <p:anim calcmode="lin" valueType="num">
                                      <p:cBhvr additive="base">
                                        <p:cTn id="12" dur="500"/>
                                        <p:tgtEl>
                                          <p:spTgt spid="5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Southern White </a:t>
            </a:r>
            <a:br>
              <a:rPr lang="en-US"/>
            </a:br>
            <a:r>
              <a:rPr lang="en-US"/>
              <a:t>Social Class - 1860</a:t>
            </a:r>
          </a:p>
        </p:txBody>
      </p:sp>
      <p:sp>
        <p:nvSpPr>
          <p:cNvPr id="587" name="Shape 587"/>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a:t>Non-Slave holders</a:t>
            </a:r>
          </a:p>
          <a:p>
            <a:pPr lvl="1" indent="-214313"/>
            <a:r>
              <a:rPr lang="en-US"/>
              <a:t>76.1%</a:t>
            </a:r>
          </a:p>
          <a:p>
            <a:pPr indent="-257175"/>
            <a:r>
              <a:rPr lang="en-US"/>
              <a:t>1-9 slaves</a:t>
            </a:r>
          </a:p>
          <a:p>
            <a:pPr lvl="1" indent="-214313"/>
            <a:r>
              <a:rPr lang="en-US"/>
              <a:t>17.2%</a:t>
            </a:r>
          </a:p>
          <a:p>
            <a:pPr indent="-257175"/>
            <a:r>
              <a:rPr lang="en-US"/>
              <a:t>10-99 slaves</a:t>
            </a:r>
          </a:p>
          <a:p>
            <a:pPr lvl="1" indent="-214313"/>
            <a:r>
              <a:rPr lang="en-US"/>
              <a:t>6.6%</a:t>
            </a:r>
          </a:p>
          <a:p>
            <a:pPr indent="-257175"/>
            <a:r>
              <a:rPr lang="en-US"/>
              <a:t>More than 100 slaves</a:t>
            </a:r>
          </a:p>
          <a:p>
            <a:pPr lvl="1" indent="-214313"/>
            <a:r>
              <a:rPr lang="en-US"/>
              <a:t>0.1%</a:t>
            </a:r>
          </a:p>
          <a:p>
            <a:pPr indent="-257175">
              <a:spcBef>
                <a:spcPts val="360"/>
              </a:spcBef>
              <a:buNone/>
            </a:pPr>
            <a:endParaRPr sz="1800"/>
          </a:p>
        </p:txBody>
      </p:sp>
      <p:sp>
        <p:nvSpPr>
          <p:cNvPr id="588" name="Shape 588"/>
          <p:cNvSpPr txBox="1">
            <a:spLocks noGrp="1"/>
          </p:cNvSpPr>
          <p:nvPr>
            <p:ph type="body" idx="2"/>
          </p:nvPr>
        </p:nvSpPr>
        <p:spPr>
          <a:xfrm>
            <a:off x="3514725" y="3371851"/>
            <a:ext cx="3000375" cy="3028949"/>
          </a:xfrm>
          <a:prstGeom prst="rect">
            <a:avLst/>
          </a:prstGeom>
          <a:noFill/>
          <a:ln>
            <a:noFill/>
          </a:ln>
        </p:spPr>
        <p:txBody>
          <a:bodyPr wrap="square" lIns="68569" tIns="34275" rIns="68569" bIns="34275" anchor="t" anchorCtr="0">
            <a:noAutofit/>
          </a:bodyPr>
          <a:lstStyle/>
          <a:p>
            <a:pPr indent="-257175">
              <a:spcBef>
                <a:spcPts val="0"/>
              </a:spcBef>
              <a:buNone/>
            </a:pPr>
            <a:endParaRPr sz="2325"/>
          </a:p>
        </p:txBody>
      </p:sp>
      <p:pic>
        <p:nvPicPr>
          <p:cNvPr id="589" name="Shape 589" descr="southern_class_struc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68278" y="3429001"/>
            <a:ext cx="3117056" cy="2896790"/>
          </a:xfrm>
          <a:prstGeom prst="rect">
            <a:avLst/>
          </a:prstGeom>
          <a:noFill/>
          <a:ln w="38100" cap="flat" cmpd="sng">
            <a:solidFill>
              <a:schemeClr val="lt1"/>
            </a:solidFill>
            <a:prstDash val="solid"/>
            <a:miter lim="8000"/>
            <a:headEnd type="none" w="med" len="med"/>
            <a:tailEnd type="none" w="med" len="med"/>
          </a:ln>
        </p:spPr>
      </p:pic>
    </p:spTree>
    <p:extLst>
      <p:ext uri="{BB962C8B-B14F-4D97-AF65-F5344CB8AC3E}">
        <p14:creationId xmlns:p14="http://schemas.microsoft.com/office/powerpoint/2010/main" val="235706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65520"/>
            <a:ext cx="5945879" cy="8251870"/>
          </a:xfrm>
          <a:prstGeom prst="rect">
            <a:avLst/>
          </a:prstGeom>
        </p:spPr>
      </p:pic>
    </p:spTree>
    <p:extLst>
      <p:ext uri="{BB962C8B-B14F-4D97-AF65-F5344CB8AC3E}">
        <p14:creationId xmlns:p14="http://schemas.microsoft.com/office/powerpoint/2010/main" val="1492282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sz="3000"/>
              <a:t>The South:  Industry, Cities and  Transportation</a:t>
            </a:r>
          </a:p>
        </p:txBody>
      </p:sp>
      <p:sp>
        <p:nvSpPr>
          <p:cNvPr id="595" name="Shape 595"/>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Economy entirely focused on agriculture</a:t>
            </a:r>
          </a:p>
          <a:p>
            <a:pPr indent="-257175">
              <a:spcBef>
                <a:spcPts val="405"/>
              </a:spcBef>
            </a:pPr>
            <a:r>
              <a:rPr lang="en-US" sz="2025"/>
              <a:t>Very little industry</a:t>
            </a:r>
          </a:p>
          <a:p>
            <a:pPr indent="-257175">
              <a:spcBef>
                <a:spcPts val="405"/>
              </a:spcBef>
            </a:pPr>
            <a:r>
              <a:rPr lang="en-US" sz="2025"/>
              <a:t>Few cities</a:t>
            </a:r>
          </a:p>
          <a:p>
            <a:pPr indent="-257175">
              <a:spcBef>
                <a:spcPts val="405"/>
              </a:spcBef>
            </a:pPr>
            <a:r>
              <a:rPr lang="en-US" sz="2025"/>
              <a:t>Few canals or railroads</a:t>
            </a:r>
          </a:p>
          <a:p>
            <a:pPr indent="-257175">
              <a:spcBef>
                <a:spcPts val="405"/>
              </a:spcBef>
            </a:pPr>
            <a:r>
              <a:rPr lang="en-US" sz="2025"/>
              <a:t>Rural society</a:t>
            </a:r>
          </a:p>
          <a:p>
            <a:pPr indent="-257175">
              <a:spcBef>
                <a:spcPts val="405"/>
              </a:spcBef>
              <a:buNone/>
            </a:pPr>
            <a:endParaRPr sz="2025"/>
          </a:p>
        </p:txBody>
      </p:sp>
      <p:pic>
        <p:nvPicPr>
          <p:cNvPr id="596" name="Shape 596" descr="topics5and610"/>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0" y="3714751"/>
            <a:ext cx="3000375" cy="1980008"/>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223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anim calcmode="lin" valueType="num">
                                      <p:cBhvr additive="base">
                                        <p:cTn id="7" dur="500"/>
                                        <p:tgtEl>
                                          <p:spTgt spid="5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5">
                                            <p:txEl>
                                              <p:pRg st="1" end="1"/>
                                            </p:txEl>
                                          </p:spTgt>
                                        </p:tgtEl>
                                        <p:attrNameLst>
                                          <p:attrName>style.visibility</p:attrName>
                                        </p:attrNameLst>
                                      </p:cBhvr>
                                      <p:to>
                                        <p:strVal val="visible"/>
                                      </p:to>
                                    </p:set>
                                    <p:anim calcmode="lin" valueType="num">
                                      <p:cBhvr additive="base">
                                        <p:cTn id="12" dur="500"/>
                                        <p:tgtEl>
                                          <p:spTgt spid="5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5">
                                            <p:txEl>
                                              <p:pRg st="2" end="2"/>
                                            </p:txEl>
                                          </p:spTgt>
                                        </p:tgtEl>
                                        <p:attrNameLst>
                                          <p:attrName>style.visibility</p:attrName>
                                        </p:attrNameLst>
                                      </p:cBhvr>
                                      <p:to>
                                        <p:strVal val="visible"/>
                                      </p:to>
                                    </p:set>
                                    <p:anim calcmode="lin" valueType="num">
                                      <p:cBhvr additive="base">
                                        <p:cTn id="17" dur="500"/>
                                        <p:tgtEl>
                                          <p:spTgt spid="5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95">
                                            <p:txEl>
                                              <p:pRg st="3" end="3"/>
                                            </p:txEl>
                                          </p:spTgt>
                                        </p:tgtEl>
                                        <p:attrNameLst>
                                          <p:attrName>style.visibility</p:attrName>
                                        </p:attrNameLst>
                                      </p:cBhvr>
                                      <p:to>
                                        <p:strVal val="visible"/>
                                      </p:to>
                                    </p:set>
                                    <p:anim calcmode="lin" valueType="num">
                                      <p:cBhvr additive="base">
                                        <p:cTn id="22" dur="500"/>
                                        <p:tgtEl>
                                          <p:spTgt spid="5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5">
                                            <p:txEl>
                                              <p:pRg st="4" end="4"/>
                                            </p:txEl>
                                          </p:spTgt>
                                        </p:tgtEl>
                                        <p:attrNameLst>
                                          <p:attrName>style.visibility</p:attrName>
                                        </p:attrNameLst>
                                      </p:cBhvr>
                                      <p:to>
                                        <p:strVal val="visible"/>
                                      </p:to>
                                    </p:set>
                                    <p:anim calcmode="lin" valueType="num">
                                      <p:cBhvr additive="base">
                                        <p:cTn id="27" dur="500"/>
                                        <p:tgtEl>
                                          <p:spTgt spid="5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Southern Agriculture</a:t>
            </a:r>
          </a:p>
        </p:txBody>
      </p:sp>
      <p:pic>
        <p:nvPicPr>
          <p:cNvPr id="602" name="Shape 602" descr="slaverypic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0151" y="3429000"/>
            <a:ext cx="4564856" cy="2914650"/>
          </a:xfrm>
          <a:prstGeom prst="rect">
            <a:avLst/>
          </a:prstGeom>
          <a:noFill/>
          <a:ln>
            <a:noFill/>
          </a:ln>
        </p:spPr>
      </p:pic>
      <p:sp>
        <p:nvSpPr>
          <p:cNvPr id="603" name="Shape 603"/>
          <p:cNvSpPr txBox="1"/>
          <p:nvPr/>
        </p:nvSpPr>
        <p:spPr>
          <a:xfrm rot="-660000">
            <a:off x="1493044" y="4704159"/>
            <a:ext cx="2930128" cy="364331"/>
          </a:xfrm>
          <a:prstGeom prst="rect">
            <a:avLst/>
          </a:prstGeom>
          <a:solidFill>
            <a:schemeClr val="dk2">
              <a:alpha val="69803"/>
            </a:schemeClr>
          </a:solidFill>
          <a:ln>
            <a:noFill/>
          </a:ln>
        </p:spPr>
        <p:txBody>
          <a:bodyPr wrap="square" lIns="68569" tIns="34275" rIns="68569" bIns="34275" anchor="t" anchorCtr="0">
            <a:noAutofit/>
          </a:bodyPr>
          <a:lstStyle/>
          <a:p>
            <a:pPr algn="ctr" defTabSz="685800">
              <a:lnSpc>
                <a:spcPct val="80000"/>
              </a:lnSpc>
              <a:buClr>
                <a:srgbClr val="FF0000"/>
              </a:buClr>
              <a:buSzPct val="25000"/>
            </a:pPr>
            <a:r>
              <a:rPr lang="en-US" sz="1200">
                <a:solidFill>
                  <a:srgbClr val="FF0000"/>
                </a:solidFill>
                <a:latin typeface="Times New Roman"/>
                <a:ea typeface="Times New Roman"/>
                <a:cs typeface="Times New Roman"/>
                <a:sym typeface="Times New Roman"/>
              </a:rPr>
              <a:t>50% of all slaves lived in the Black Belt (“Cotton Belt”)</a:t>
            </a:r>
          </a:p>
        </p:txBody>
      </p:sp>
      <p:sp>
        <p:nvSpPr>
          <p:cNvPr id="604" name="Shape 604"/>
          <p:cNvSpPr/>
          <p:nvPr/>
        </p:nvSpPr>
        <p:spPr>
          <a:xfrm rot="-600000">
            <a:off x="1404938" y="4569618"/>
            <a:ext cx="3105149" cy="633413"/>
          </a:xfrm>
          <a:prstGeom prst="ellipse">
            <a:avLst/>
          </a:prstGeom>
          <a:noFill/>
          <a:ln w="76200" cap="flat" cmpd="sng">
            <a:solidFill>
              <a:srgbClr val="FF0000"/>
            </a:solidFill>
            <a:prstDash val="solid"/>
            <a:miter lim="8000"/>
            <a:headEnd type="none" w="med" len="med"/>
            <a:tailEnd type="none" w="med" len="med"/>
          </a:ln>
        </p:spPr>
        <p:txBody>
          <a:bodyPr wrap="square" lIns="68569" tIns="34275" rIns="68569" bIns="34275" anchor="ctr" anchorCtr="0">
            <a:noAutofit/>
          </a:bodyPr>
          <a:lstStyle/>
          <a:p>
            <a:pPr defTabSz="685800"/>
            <a:endParaRPr sz="1350">
              <a:solidFill>
                <a:srgbClr val="FFFFFF"/>
              </a:solidFill>
            </a:endParaRPr>
          </a:p>
        </p:txBody>
      </p:sp>
    </p:spTree>
    <p:extLst>
      <p:ext uri="{BB962C8B-B14F-4D97-AF65-F5344CB8AC3E}">
        <p14:creationId xmlns:p14="http://schemas.microsoft.com/office/powerpoint/2010/main" val="135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p:tgtEl>
                                          <p:spTgt spid="60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03"/>
                                        </p:tgtEl>
                                        <p:attrNameLst>
                                          <p:attrName>style.visibility</p:attrName>
                                        </p:attrNameLst>
                                      </p:cBhvr>
                                      <p:to>
                                        <p:strVal val="visible"/>
                                      </p:to>
                                    </p:set>
                                    <p:anim calcmode="lin" valueType="num">
                                      <p:cBhvr additive="base">
                                        <p:cTn id="10" dur="500"/>
                                        <p:tgtEl>
                                          <p:spTgt spid="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00050" y="2355056"/>
            <a:ext cx="6115050" cy="461700"/>
          </a:xfrm>
          <a:prstGeom prst="rect">
            <a:avLst/>
          </a:prstGeom>
          <a:noFill/>
          <a:ln>
            <a:noFill/>
          </a:ln>
        </p:spPr>
        <p:txBody>
          <a:bodyPr wrap="square" lIns="68569" tIns="34275" rIns="68569" bIns="34275" anchor="b" anchorCtr="0">
            <a:noAutofit/>
          </a:bodyPr>
          <a:lstStyle/>
          <a:p>
            <a:pPr>
              <a:buClr>
                <a:schemeClr val="lt2"/>
              </a:buClr>
              <a:buSzPct val="25000"/>
            </a:pPr>
            <a:r>
              <a:rPr lang="en-US"/>
              <a:t>Southern Population</a:t>
            </a:r>
          </a:p>
        </p:txBody>
      </p:sp>
      <p:pic>
        <p:nvPicPr>
          <p:cNvPr id="610" name="Shape 610" descr="C:\Documents and Settings\Bill\Desktop\Faragher\Faragher_JPG\IMAGES-FINAL_M10\AAIFUZX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6770" y="2816756"/>
            <a:ext cx="4729724" cy="3600675"/>
          </a:xfrm>
          <a:prstGeom prst="rect">
            <a:avLst/>
          </a:prstGeom>
          <a:noFill/>
          <a:ln w="12700" cap="flat" cmpd="sng">
            <a:solidFill>
              <a:schemeClr val="lt1"/>
            </a:solidFill>
            <a:prstDash val="solid"/>
            <a:miter lim="8000"/>
            <a:headEnd type="none" w="med" len="med"/>
            <a:tailEnd type="none" w="med" len="med"/>
          </a:ln>
        </p:spPr>
      </p:pic>
    </p:spTree>
    <p:extLst>
      <p:ext uri="{BB962C8B-B14F-4D97-AF65-F5344CB8AC3E}">
        <p14:creationId xmlns:p14="http://schemas.microsoft.com/office/powerpoint/2010/main" val="418391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377927" y="2543098"/>
            <a:ext cx="6115050" cy="461700"/>
          </a:xfrm>
          <a:prstGeom prst="rect">
            <a:avLst/>
          </a:prstGeom>
          <a:noFill/>
          <a:ln>
            <a:noFill/>
          </a:ln>
        </p:spPr>
        <p:txBody>
          <a:bodyPr wrap="square" lIns="68569" tIns="34275" rIns="68569" bIns="34275" anchor="b" anchorCtr="0">
            <a:noAutofit/>
          </a:bodyPr>
          <a:lstStyle/>
          <a:p>
            <a:pPr>
              <a:buClr>
                <a:schemeClr val="lt2"/>
              </a:buClr>
              <a:buSzPct val="25000"/>
            </a:pPr>
            <a:r>
              <a:rPr lang="en-US" dirty="0"/>
              <a:t>Essential question:</a:t>
            </a:r>
          </a:p>
        </p:txBody>
      </p:sp>
      <p:sp>
        <p:nvSpPr>
          <p:cNvPr id="2" name="TextBox 1"/>
          <p:cNvSpPr txBox="1"/>
          <p:nvPr/>
        </p:nvSpPr>
        <p:spPr>
          <a:xfrm>
            <a:off x="377927" y="3375051"/>
            <a:ext cx="6115050" cy="3093154"/>
          </a:xfrm>
          <a:prstGeom prst="rect">
            <a:avLst/>
          </a:prstGeom>
          <a:noFill/>
        </p:spPr>
        <p:txBody>
          <a:bodyPr wrap="square" rtlCol="0">
            <a:spAutoFit/>
          </a:bodyPr>
          <a:lstStyle/>
          <a:p>
            <a:pPr algn="ctr" defTabSz="685800"/>
            <a:r>
              <a:rPr lang="en-US" sz="3000" dirty="0">
                <a:solidFill>
                  <a:srgbClr val="FFFFFF"/>
                </a:solidFill>
                <a:latin typeface="Times New Roman" panose="02020603050405020304" pitchFamily="18" charset="0"/>
                <a:cs typeface="Times New Roman" panose="02020603050405020304" pitchFamily="18" charset="0"/>
              </a:rPr>
              <a:t>Explain how economic, social, or demographic changes led to the development of regional identities. </a:t>
            </a:r>
          </a:p>
          <a:p>
            <a:pPr algn="ctr" defTabSz="685800"/>
            <a:endParaRPr lang="en-US" sz="3000" dirty="0">
              <a:solidFill>
                <a:srgbClr val="FFFFFF"/>
              </a:solidFill>
              <a:latin typeface="Times New Roman" panose="02020603050405020304" pitchFamily="18" charset="0"/>
              <a:cs typeface="Times New Roman" panose="02020603050405020304" pitchFamily="18" charset="0"/>
            </a:endParaRPr>
          </a:p>
          <a:p>
            <a:pPr algn="ctr" defTabSz="685800"/>
            <a:r>
              <a:rPr lang="en-US" sz="3000" dirty="0">
                <a:solidFill>
                  <a:srgbClr val="FFFFFF"/>
                </a:solidFill>
                <a:latin typeface="Times New Roman" panose="02020603050405020304" pitchFamily="18" charset="0"/>
                <a:cs typeface="Times New Roman" panose="02020603050405020304" pitchFamily="18" charset="0"/>
              </a:rPr>
              <a:t>Complete the graphic organizer on the following page to help you explain.</a:t>
            </a:r>
          </a:p>
          <a:p>
            <a:pPr defTabSz="685800"/>
            <a:endParaRPr lang="en-US" sz="15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47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411562" y="-6957"/>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rPr>
              <a:t>Compromises Over Slavery &amp; Statehood</a:t>
            </a:r>
          </a:p>
        </p:txBody>
      </p:sp>
      <p:sp>
        <p:nvSpPr>
          <p:cNvPr id="142" name="Shape 142"/>
          <p:cNvSpPr txBox="1"/>
          <p:nvPr/>
        </p:nvSpPr>
        <p:spPr>
          <a:xfrm>
            <a:off x="86211" y="410456"/>
            <a:ext cx="6762975" cy="90307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years before the Civil War saw several compromises and acts each time new states would join the union. Congress sought to always keep a balance of Free and Slave states. Analyze the 3 maps then, describe why the compromise was reached and what it did.</a:t>
            </a:r>
          </a:p>
        </p:txBody>
      </p:sp>
      <p:pic>
        <p:nvPicPr>
          <p:cNvPr id="143" name="Shape 143"/>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2840477" y="6540149"/>
            <a:ext cx="4112961" cy="2606596"/>
          </a:xfrm>
          <a:prstGeom prst="rect">
            <a:avLst/>
          </a:prstGeom>
          <a:noFill/>
          <a:ln>
            <a:noFill/>
          </a:ln>
        </p:spPr>
      </p:pic>
      <p:pic>
        <p:nvPicPr>
          <p:cNvPr id="144" name="Shape 1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40478" y="4008884"/>
            <a:ext cx="4065236" cy="2531265"/>
          </a:xfrm>
          <a:prstGeom prst="rect">
            <a:avLst/>
          </a:prstGeom>
          <a:noFill/>
          <a:ln>
            <a:noFill/>
          </a:ln>
        </p:spPr>
      </p:pic>
      <p:pic>
        <p:nvPicPr>
          <p:cNvPr id="145" name="Shape 1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40477" y="1207746"/>
            <a:ext cx="4017523" cy="2742381"/>
          </a:xfrm>
          <a:prstGeom prst="rect">
            <a:avLst/>
          </a:prstGeom>
          <a:noFill/>
          <a:ln>
            <a:noFill/>
          </a:ln>
        </p:spPr>
      </p:pic>
      <p:sp>
        <p:nvSpPr>
          <p:cNvPr id="146" name="Shape 146"/>
          <p:cNvSpPr txBox="1"/>
          <p:nvPr/>
        </p:nvSpPr>
        <p:spPr>
          <a:xfrm>
            <a:off x="0" y="1207746"/>
            <a:ext cx="2840477" cy="2742382"/>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Missouri Compromise</a:t>
            </a:r>
          </a:p>
        </p:txBody>
      </p:sp>
      <p:sp>
        <p:nvSpPr>
          <p:cNvPr id="147" name="Shape 147"/>
          <p:cNvSpPr txBox="1"/>
          <p:nvPr/>
        </p:nvSpPr>
        <p:spPr>
          <a:xfrm>
            <a:off x="-1" y="4008884"/>
            <a:ext cx="2792753" cy="2531265"/>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Compromise        of 1850</a:t>
            </a:r>
          </a:p>
        </p:txBody>
      </p:sp>
      <p:sp>
        <p:nvSpPr>
          <p:cNvPr id="148" name="Shape 148"/>
          <p:cNvSpPr txBox="1"/>
          <p:nvPr/>
        </p:nvSpPr>
        <p:spPr>
          <a:xfrm>
            <a:off x="0" y="6598905"/>
            <a:ext cx="2840476" cy="2531265"/>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Kansas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Nebraska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Act</a:t>
            </a:r>
          </a:p>
        </p:txBody>
      </p:sp>
    </p:spTree>
    <p:extLst>
      <p:ext uri="{BB962C8B-B14F-4D97-AF65-F5344CB8AC3E}">
        <p14:creationId xmlns:p14="http://schemas.microsoft.com/office/powerpoint/2010/main" val="823020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p:nvPr/>
        </p:nvSpPr>
        <p:spPr>
          <a:xfrm>
            <a:off x="364066" y="-42370"/>
            <a:ext cx="6129866" cy="52321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rPr>
              <a:t>Timeline to War</a:t>
            </a:r>
          </a:p>
        </p:txBody>
      </p:sp>
      <p:sp>
        <p:nvSpPr>
          <p:cNvPr id="123" name="Shape 123"/>
          <p:cNvSpPr txBox="1"/>
          <p:nvPr/>
        </p:nvSpPr>
        <p:spPr>
          <a:xfrm>
            <a:off x="268349" y="265186"/>
            <a:ext cx="6321300" cy="902133"/>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decade before the Civil War saw many events that led to tension between North and South. Some were positive for Northern states and some for the South. Ten important events are found below. First, order the events correctly by year. Then decide whether each event was good for the North or the South. </a:t>
            </a:r>
          </a:p>
        </p:txBody>
      </p:sp>
      <p:sp>
        <p:nvSpPr>
          <p:cNvPr id="124" name="Shape 124"/>
          <p:cNvSpPr/>
          <p:nvPr/>
        </p:nvSpPr>
        <p:spPr>
          <a:xfrm>
            <a:off x="84016" y="3814929"/>
            <a:ext cx="6735599" cy="386222"/>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a:cs typeface="Arial"/>
                <a:sym typeface="Arial"/>
              </a:rPr>
              <a:t>  1850    1851    1852     1853    1854   1855   1856    1857    1858     1859    1860    1861</a:t>
            </a:r>
          </a:p>
        </p:txBody>
      </p:sp>
      <p:sp>
        <p:nvSpPr>
          <p:cNvPr id="127" name="Shape 127"/>
          <p:cNvSpPr txBox="1"/>
          <p:nvPr/>
        </p:nvSpPr>
        <p:spPr>
          <a:xfrm rot="-5400000">
            <a:off x="-475444" y="1944826"/>
            <a:ext cx="2041499" cy="4400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a:cs typeface="Arial"/>
                <a:sym typeface="Arial"/>
              </a:rPr>
              <a:t>Dred Scott Decision</a:t>
            </a:r>
          </a:p>
        </p:txBody>
      </p:sp>
      <p:sp>
        <p:nvSpPr>
          <p:cNvPr id="128" name="Shape 128"/>
          <p:cNvSpPr txBox="1"/>
          <p:nvPr/>
        </p:nvSpPr>
        <p:spPr>
          <a:xfrm rot="-5400000">
            <a:off x="-44510" y="2130169"/>
            <a:ext cx="2365800" cy="440099"/>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Lincoln Elected President</a:t>
            </a:r>
          </a:p>
        </p:txBody>
      </p:sp>
      <p:sp>
        <p:nvSpPr>
          <p:cNvPr id="129" name="Shape 129"/>
          <p:cNvSpPr txBox="1"/>
          <p:nvPr/>
        </p:nvSpPr>
        <p:spPr>
          <a:xfrm rot="-5400000">
            <a:off x="442991" y="2192626"/>
            <a:ext cx="2537100" cy="440099"/>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Uncle Tom’s Cabin Published</a:t>
            </a:r>
          </a:p>
        </p:txBody>
      </p:sp>
      <p:sp>
        <p:nvSpPr>
          <p:cNvPr id="130" name="Shape 130"/>
          <p:cNvSpPr txBox="1"/>
          <p:nvPr/>
        </p:nvSpPr>
        <p:spPr>
          <a:xfrm rot="-5400000">
            <a:off x="1126370" y="2135546"/>
            <a:ext cx="2365800" cy="440099"/>
          </a:xfrm>
          <a:prstGeom prst="rect">
            <a:avLst/>
          </a:prstGeom>
          <a:solidFill>
            <a:srgbClr val="9FC5E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South Carolina Secedes</a:t>
            </a:r>
          </a:p>
        </p:txBody>
      </p:sp>
      <p:sp>
        <p:nvSpPr>
          <p:cNvPr id="131" name="Shape 131"/>
          <p:cNvSpPr txBox="1"/>
          <p:nvPr/>
        </p:nvSpPr>
        <p:spPr>
          <a:xfrm rot="-5400000">
            <a:off x="1901706" y="1956422"/>
            <a:ext cx="2072400" cy="4400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John Brown’s Raid</a:t>
            </a:r>
          </a:p>
        </p:txBody>
      </p:sp>
      <p:sp>
        <p:nvSpPr>
          <p:cNvPr id="132" name="Shape 132"/>
          <p:cNvSpPr txBox="1"/>
          <p:nvPr/>
        </p:nvSpPr>
        <p:spPr>
          <a:xfrm rot="-5400000">
            <a:off x="2404997" y="2103121"/>
            <a:ext cx="2365800" cy="440099"/>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Fugitive Slave Act Passed</a:t>
            </a:r>
          </a:p>
        </p:txBody>
      </p:sp>
      <p:sp>
        <p:nvSpPr>
          <p:cNvPr id="133" name="Shape 133"/>
          <p:cNvSpPr txBox="1"/>
          <p:nvPr/>
        </p:nvSpPr>
        <p:spPr>
          <a:xfrm rot="-5400000">
            <a:off x="2998081" y="2116624"/>
            <a:ext cx="2365800" cy="440099"/>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Kansas Nebraska Act</a:t>
            </a:r>
          </a:p>
        </p:txBody>
      </p:sp>
      <p:sp>
        <p:nvSpPr>
          <p:cNvPr id="134" name="Shape 134"/>
          <p:cNvSpPr txBox="1"/>
          <p:nvPr/>
        </p:nvSpPr>
        <p:spPr>
          <a:xfrm rot="-5400000">
            <a:off x="3730973" y="2135546"/>
            <a:ext cx="2365800" cy="440099"/>
          </a:xfrm>
          <a:prstGeom prst="rect">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Lincoln-Douglas Debates</a:t>
            </a:r>
          </a:p>
        </p:txBody>
      </p:sp>
      <p:sp>
        <p:nvSpPr>
          <p:cNvPr id="135" name="Shape 135"/>
          <p:cNvSpPr txBox="1"/>
          <p:nvPr/>
        </p:nvSpPr>
        <p:spPr>
          <a:xfrm rot="-5400000">
            <a:off x="4300494" y="2130169"/>
            <a:ext cx="2365800" cy="440099"/>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Confederacy Formed</a:t>
            </a:r>
          </a:p>
        </p:txBody>
      </p:sp>
      <p:sp>
        <p:nvSpPr>
          <p:cNvPr id="136" name="Shape 136"/>
          <p:cNvSpPr txBox="1"/>
          <p:nvPr/>
        </p:nvSpPr>
        <p:spPr>
          <a:xfrm rot="-5400000">
            <a:off x="4918754" y="2218757"/>
            <a:ext cx="2543272" cy="440099"/>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Preston Brooks beats Charles Sumner in the Senate</a:t>
            </a:r>
          </a:p>
        </p:txBody>
      </p:sp>
      <p:sp>
        <p:nvSpPr>
          <p:cNvPr id="23" name="Shape 311"/>
          <p:cNvSpPr txBox="1"/>
          <p:nvPr/>
        </p:nvSpPr>
        <p:spPr>
          <a:xfrm>
            <a:off x="44425" y="4354150"/>
            <a:ext cx="3323422" cy="1398778"/>
          </a:xfrm>
          <a:prstGeom prst="rect">
            <a:avLst/>
          </a:prstGeom>
          <a:solidFill>
            <a:srgbClr val="A4C2F4"/>
          </a:solidFill>
          <a:ln w="28575">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rPr>
              <a:t>NORTH</a:t>
            </a:r>
          </a:p>
        </p:txBody>
      </p:sp>
      <p:sp>
        <p:nvSpPr>
          <p:cNvPr id="25" name="Shape 311"/>
          <p:cNvSpPr txBox="1"/>
          <p:nvPr/>
        </p:nvSpPr>
        <p:spPr>
          <a:xfrm>
            <a:off x="3451815" y="4354150"/>
            <a:ext cx="3323422" cy="1398778"/>
          </a:xfrm>
          <a:prstGeom prst="rect">
            <a:avLst/>
          </a:prstGeom>
          <a:solidFill>
            <a:srgbClr val="A4C2F4"/>
          </a:solidFill>
          <a:ln w="28575">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rPr>
              <a:t>SOUTH</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461" y="6153681"/>
            <a:ext cx="6858871" cy="2901238"/>
          </a:xfrm>
          <a:prstGeom prst="rect">
            <a:avLst/>
          </a:prstGeom>
        </p:spPr>
      </p:pic>
    </p:spTree>
    <p:extLst>
      <p:ext uri="{BB962C8B-B14F-4D97-AF65-F5344CB8AC3E}">
        <p14:creationId xmlns:p14="http://schemas.microsoft.com/office/powerpoint/2010/main" val="356693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Battles of the Civil War Map</a:t>
            </a:r>
          </a:p>
        </p:txBody>
      </p:sp>
      <p:sp>
        <p:nvSpPr>
          <p:cNvPr id="183" name="Shape 183"/>
          <p:cNvSpPr txBox="1"/>
          <p:nvPr/>
        </p:nvSpPr>
        <p:spPr>
          <a:xfrm>
            <a:off x="30299" y="703508"/>
            <a:ext cx="6858000" cy="491525"/>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100" b="0" i="0" u="none" strike="noStrike" kern="0" cap="none" spc="0" normalizeH="0" baseline="0" noProof="0" dirty="0">
                <a:ln>
                  <a:noFill/>
                </a:ln>
                <a:solidFill>
                  <a:srgbClr val="000000"/>
                </a:solidFill>
                <a:effectLst/>
                <a:uLnTx/>
                <a:uFillTx/>
                <a:latin typeface="Arial"/>
                <a:cs typeface="Arial"/>
                <a:sym typeface="Arial"/>
              </a:rPr>
              <a:t>: For each battle listed, draw an arrow to where it occurred on the map. Then in the box, give the (1) date of the battle; (2) winner if the battle; and (3) the battle’s significance in terms of the Civil War.</a:t>
            </a:r>
          </a:p>
        </p:txBody>
      </p:sp>
      <p:pic>
        <p:nvPicPr>
          <p:cNvPr id="184" name="Shape 1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150" y="1641500"/>
            <a:ext cx="5420300" cy="7096975"/>
          </a:xfrm>
          <a:prstGeom prst="rect">
            <a:avLst/>
          </a:prstGeom>
          <a:noFill/>
          <a:ln>
            <a:noFill/>
          </a:ln>
        </p:spPr>
      </p:pic>
      <p:sp>
        <p:nvSpPr>
          <p:cNvPr id="186" name="Shape 186"/>
          <p:cNvSpPr txBox="1"/>
          <p:nvPr/>
        </p:nvSpPr>
        <p:spPr>
          <a:xfrm>
            <a:off x="140441" y="5114293"/>
            <a:ext cx="1853399" cy="89855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Gettysburg</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87" name="Shape 187"/>
          <p:cNvSpPr txBox="1"/>
          <p:nvPr/>
        </p:nvSpPr>
        <p:spPr>
          <a:xfrm>
            <a:off x="157212" y="2293945"/>
            <a:ext cx="1515600" cy="85970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Shiloh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Shape 188"/>
          <p:cNvSpPr txBox="1"/>
          <p:nvPr/>
        </p:nvSpPr>
        <p:spPr>
          <a:xfrm>
            <a:off x="89277" y="7600897"/>
            <a:ext cx="2061217" cy="113757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Sherman’s March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89" name="Shape 189"/>
          <p:cNvSpPr txBox="1"/>
          <p:nvPr/>
        </p:nvSpPr>
        <p:spPr>
          <a:xfrm>
            <a:off x="4307899" y="7117420"/>
            <a:ext cx="2138325" cy="90240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Appomattox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90" name="Shape 190"/>
          <p:cNvSpPr txBox="1"/>
          <p:nvPr/>
        </p:nvSpPr>
        <p:spPr>
          <a:xfrm>
            <a:off x="4921200" y="5237165"/>
            <a:ext cx="1704599" cy="91297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Bull Run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91" name="Shape 191"/>
          <p:cNvSpPr txBox="1"/>
          <p:nvPr/>
        </p:nvSpPr>
        <p:spPr>
          <a:xfrm>
            <a:off x="5024990" y="2221853"/>
            <a:ext cx="1704599" cy="90582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Antietam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192" name="Shape 192"/>
          <p:cNvSpPr/>
          <p:nvPr/>
        </p:nvSpPr>
        <p:spPr>
          <a:xfrm>
            <a:off x="1448700" y="1355075"/>
            <a:ext cx="4021199" cy="523200"/>
          </a:xfrm>
          <a:prstGeom prst="ribbon2">
            <a:avLst>
              <a:gd name="adj1" fmla="val 16667"/>
              <a:gd name="adj2" fmla="val 75000"/>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The Union</a:t>
            </a:r>
          </a:p>
        </p:txBody>
      </p:sp>
      <p:sp>
        <p:nvSpPr>
          <p:cNvPr id="185" name="Shape 185"/>
          <p:cNvSpPr/>
          <p:nvPr/>
        </p:nvSpPr>
        <p:spPr>
          <a:xfrm>
            <a:off x="1448700" y="4461850"/>
            <a:ext cx="4021199" cy="523200"/>
          </a:xfrm>
          <a:prstGeom prst="ribbon2">
            <a:avLst>
              <a:gd name="adj1" fmla="val 16667"/>
              <a:gd name="adj2" fmla="val 75000"/>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The Confederacy</a:t>
            </a:r>
          </a:p>
        </p:txBody>
      </p:sp>
    </p:spTree>
    <p:extLst>
      <p:ext uri="{BB962C8B-B14F-4D97-AF65-F5344CB8AC3E}">
        <p14:creationId xmlns:p14="http://schemas.microsoft.com/office/powerpoint/2010/main" val="346897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Lincoln’s Great Speeches</a:t>
            </a:r>
          </a:p>
        </p:txBody>
      </p:sp>
      <p:sp>
        <p:nvSpPr>
          <p:cNvPr id="170" name="Shape 170"/>
          <p:cNvSpPr txBox="1"/>
          <p:nvPr/>
        </p:nvSpPr>
        <p:spPr>
          <a:xfrm>
            <a:off x="174000" y="566000"/>
            <a:ext cx="6528000" cy="9774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 </a:t>
            </a:r>
            <a:r>
              <a:rPr kumimoji="0" lang="en-US" sz="1200" b="0" i="0" u="none" strike="noStrike" kern="0" cap="none" spc="0" normalizeH="0" baseline="0" noProof="0" dirty="0">
                <a:ln>
                  <a:noFill/>
                </a:ln>
                <a:solidFill>
                  <a:srgbClr val="000000"/>
                </a:solidFill>
                <a:effectLst/>
                <a:uLnTx/>
                <a:uFillTx/>
                <a:latin typeface="Arial"/>
                <a:cs typeface="Arial"/>
                <a:sym typeface="Arial"/>
              </a:rPr>
              <a:t>Abraham Lincoln was an incredible writer and gave some of the most famous speeches in American history. He also issued historic proclamations that changed America. Research these works below, give the date it was issued and briefly describe its message. </a:t>
            </a:r>
          </a:p>
        </p:txBody>
      </p:sp>
      <p:pic>
        <p:nvPicPr>
          <p:cNvPr id="171" name="Shape 1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80071" y="5387325"/>
            <a:ext cx="2821928" cy="3551349"/>
          </a:xfrm>
          <a:prstGeom prst="rect">
            <a:avLst/>
          </a:prstGeom>
          <a:noFill/>
          <a:ln>
            <a:noFill/>
          </a:ln>
        </p:spPr>
      </p:pic>
      <p:sp>
        <p:nvSpPr>
          <p:cNvPr id="172" name="Shape 172"/>
          <p:cNvSpPr/>
          <p:nvPr/>
        </p:nvSpPr>
        <p:spPr>
          <a:xfrm>
            <a:off x="97800" y="5550075"/>
            <a:ext cx="4066499" cy="3230399"/>
          </a:xfrm>
          <a:prstGeom prst="verticalScroll">
            <a:avLst>
              <a:gd name="adj" fmla="val 8242"/>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3" name="Shape 173"/>
          <p:cNvSpPr/>
          <p:nvPr/>
        </p:nvSpPr>
        <p:spPr>
          <a:xfrm>
            <a:off x="3368875" y="1412625"/>
            <a:ext cx="3256800" cy="3974700"/>
          </a:xfrm>
          <a:prstGeom prst="verticalScroll">
            <a:avLst>
              <a:gd name="adj" fmla="val 8242"/>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Shape 174"/>
          <p:cNvSpPr/>
          <p:nvPr/>
        </p:nvSpPr>
        <p:spPr>
          <a:xfrm>
            <a:off x="174000" y="1543400"/>
            <a:ext cx="3195000" cy="3767700"/>
          </a:xfrm>
          <a:prstGeom prst="verticalScroll">
            <a:avLst>
              <a:gd name="adj" fmla="val 8242"/>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Shape 175"/>
          <p:cNvSpPr txBox="1"/>
          <p:nvPr/>
        </p:nvSpPr>
        <p:spPr>
          <a:xfrm>
            <a:off x="440675" y="1861850"/>
            <a:ext cx="2666100" cy="39539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rPr>
              <a:t>The Gettysburg Address</a:t>
            </a:r>
          </a:p>
        </p:txBody>
      </p:sp>
      <p:sp>
        <p:nvSpPr>
          <p:cNvPr id="176" name="Shape 176"/>
          <p:cNvSpPr txBox="1"/>
          <p:nvPr/>
        </p:nvSpPr>
        <p:spPr>
          <a:xfrm>
            <a:off x="3644425" y="1690645"/>
            <a:ext cx="2723400" cy="39539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rPr>
              <a:t>2nd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rPr>
              <a:t>Inaugural Address</a:t>
            </a:r>
          </a:p>
        </p:txBody>
      </p:sp>
      <p:sp>
        <p:nvSpPr>
          <p:cNvPr id="177" name="Shape 177"/>
          <p:cNvSpPr txBox="1"/>
          <p:nvPr/>
        </p:nvSpPr>
        <p:spPr>
          <a:xfrm>
            <a:off x="351750" y="5807150"/>
            <a:ext cx="3558600" cy="39539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Impact"/>
                <a:ea typeface="Impact"/>
                <a:cs typeface="Impact"/>
                <a:sym typeface="Impact"/>
              </a:rPr>
              <a:t>Emancipation Proclamation</a:t>
            </a:r>
          </a:p>
        </p:txBody>
      </p:sp>
    </p:spTree>
    <p:extLst>
      <p:ext uri="{BB962C8B-B14F-4D97-AF65-F5344CB8AC3E}">
        <p14:creationId xmlns:p14="http://schemas.microsoft.com/office/powerpoint/2010/main" val="4017011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308" y="517686"/>
            <a:ext cx="6591692" cy="7867558"/>
          </a:xfrm>
          <a:prstGeom prst="rect">
            <a:avLst/>
          </a:prstGeom>
        </p:spPr>
      </p:pic>
    </p:spTree>
    <p:extLst>
      <p:ext uri="{BB962C8B-B14F-4D97-AF65-F5344CB8AC3E}">
        <p14:creationId xmlns:p14="http://schemas.microsoft.com/office/powerpoint/2010/main" val="322114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91395" y="1258957"/>
            <a:ext cx="2469280" cy="290212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5949" y="1154385"/>
            <a:ext cx="2094948" cy="288958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2" y="5428034"/>
            <a:ext cx="4945043" cy="318834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4276" y="5451616"/>
            <a:ext cx="2178266" cy="3222286"/>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52543" y="5341751"/>
            <a:ext cx="2374275" cy="3790454"/>
          </a:xfrm>
          <a:prstGeom prst="rect">
            <a:avLst/>
          </a:prstGeom>
        </p:spPr>
      </p:pic>
      <p:sp>
        <p:nvSpPr>
          <p:cNvPr id="230" name="Shape 230"/>
          <p:cNvSpPr txBox="1"/>
          <p:nvPr/>
        </p:nvSpPr>
        <p:spPr>
          <a:xfrm>
            <a:off x="219000" y="21839"/>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Reconstruction</a:t>
            </a:r>
          </a:p>
        </p:txBody>
      </p:sp>
      <p:sp>
        <p:nvSpPr>
          <p:cNvPr id="231" name="Shape 231"/>
          <p:cNvSpPr txBox="1"/>
          <p:nvPr/>
        </p:nvSpPr>
        <p:spPr>
          <a:xfrm>
            <a:off x="119400" y="405971"/>
            <a:ext cx="6629400" cy="704113"/>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As the Civil War was coming to a close, various plans were developed about how the Southern states should be treated and how they should be brought back into the Union. Complete the graphic organizer by describing the specifics of each plan for Reconstruction. </a:t>
            </a:r>
          </a:p>
        </p:txBody>
      </p:sp>
      <p:sp>
        <p:nvSpPr>
          <p:cNvPr id="232" name="Shape 232"/>
          <p:cNvSpPr txBox="1"/>
          <p:nvPr/>
        </p:nvSpPr>
        <p:spPr>
          <a:xfrm>
            <a:off x="0" y="4161084"/>
            <a:ext cx="2336976"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Abraham Lincoln’s Plan</a:t>
            </a:r>
          </a:p>
        </p:txBody>
      </p:sp>
      <p:sp>
        <p:nvSpPr>
          <p:cNvPr id="233" name="Shape 233"/>
          <p:cNvSpPr txBox="1"/>
          <p:nvPr/>
        </p:nvSpPr>
        <p:spPr>
          <a:xfrm>
            <a:off x="2302427" y="4161086"/>
            <a:ext cx="2250117"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Radical Republican Plan</a:t>
            </a:r>
          </a:p>
        </p:txBody>
      </p:sp>
      <p:sp>
        <p:nvSpPr>
          <p:cNvPr id="234" name="Shape 234"/>
          <p:cNvSpPr txBox="1"/>
          <p:nvPr/>
        </p:nvSpPr>
        <p:spPr>
          <a:xfrm>
            <a:off x="4530897" y="4161084"/>
            <a:ext cx="2356286"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Andrew Johnson’s Plan</a:t>
            </a:r>
          </a:p>
        </p:txBody>
      </p:sp>
      <p:sp>
        <p:nvSpPr>
          <p:cNvPr id="235" name="Shape 235"/>
          <p:cNvSpPr txBox="1"/>
          <p:nvPr/>
        </p:nvSpPr>
        <p:spPr>
          <a:xfrm>
            <a:off x="0" y="8616379"/>
            <a:ext cx="2373548" cy="51582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nton"/>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Freedmen’s Bureau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236" name="Shape 236"/>
          <p:cNvSpPr txBox="1"/>
          <p:nvPr/>
        </p:nvSpPr>
        <p:spPr>
          <a:xfrm>
            <a:off x="4552544" y="8616377"/>
            <a:ext cx="2305456" cy="51582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nton"/>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Ku Klux Klan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rgbClr val="000000"/>
              </a:solidFill>
              <a:effectLst/>
              <a:uLnTx/>
              <a:uFillTx/>
              <a:latin typeface="Anton"/>
              <a:cs typeface="Arial"/>
              <a:sym typeface="Arial"/>
            </a:endParaRPr>
          </a:p>
        </p:txBody>
      </p:sp>
      <p:sp>
        <p:nvSpPr>
          <p:cNvPr id="237" name="Shape 237"/>
          <p:cNvSpPr txBox="1"/>
          <p:nvPr/>
        </p:nvSpPr>
        <p:spPr>
          <a:xfrm>
            <a:off x="2373549" y="8616379"/>
            <a:ext cx="2178996" cy="51582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Black Codes</a:t>
            </a:r>
            <a:endParaRPr kumimoji="0" sz="1200" b="0" i="0" u="none" strike="noStrike" kern="0" cap="none" spc="0" normalizeH="0" baseline="0" noProof="0" dirty="0">
              <a:ln>
                <a:noFill/>
              </a:ln>
              <a:solidFill>
                <a:srgbClr val="000000"/>
              </a:solidFill>
              <a:effectLst/>
              <a:uLnTx/>
              <a:uFillTx/>
              <a:latin typeface="Anton"/>
              <a:cs typeface="Arial"/>
              <a:sym typeface="Arial"/>
            </a:endParaRPr>
          </a:p>
        </p:txBody>
      </p:sp>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228389"/>
            <a:ext cx="2302427" cy="2875170"/>
          </a:xfrm>
          <a:prstGeom prst="rect">
            <a:avLst/>
          </a:prstGeom>
        </p:spPr>
      </p:pic>
      <p:sp>
        <p:nvSpPr>
          <p:cNvPr id="23" name="Shape 217"/>
          <p:cNvSpPr/>
          <p:nvPr/>
        </p:nvSpPr>
        <p:spPr>
          <a:xfrm>
            <a:off x="0" y="4767746"/>
            <a:ext cx="6858000" cy="663843"/>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There were some other “laws” and organizations that emerged and resurged as a result of Reconstruction. Describe each, give their purpose/goal, and outcome.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78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Indian Removal Act</a:t>
            </a:r>
          </a:p>
        </p:txBody>
      </p:sp>
      <p:sp>
        <p:nvSpPr>
          <p:cNvPr id="227" name="Shape 227"/>
          <p:cNvSpPr txBox="1"/>
          <p:nvPr/>
        </p:nvSpPr>
        <p:spPr>
          <a:xfrm>
            <a:off x="97800" y="653700"/>
            <a:ext cx="6711300" cy="909900"/>
          </a:xfrm>
          <a:prstGeom prst="rect">
            <a:avLst/>
          </a:prstGeom>
          <a:noFill/>
          <a:ln>
            <a:noFill/>
          </a:ln>
        </p:spPr>
        <p:txBody>
          <a:bodyPr lIns="91425" tIns="91425" rIns="91425" bIns="91425" anchor="ctr" anchorCtr="0">
            <a:noAutofit/>
          </a:bodyPr>
          <a:lstStyle/>
          <a:p>
            <a:pPr lvl="0" algn="ctr" rtl="0">
              <a:spcBef>
                <a:spcPts val="0"/>
              </a:spcBef>
              <a:buNone/>
            </a:pPr>
            <a:r>
              <a:rPr lang="en-US" b="1" dirty="0">
                <a:latin typeface="Times New Roman" panose="02020603050405020304" pitchFamily="18" charset="0"/>
                <a:cs typeface="Times New Roman" panose="02020603050405020304" pitchFamily="18" charset="0"/>
              </a:rPr>
              <a:t>Directions</a:t>
            </a:r>
            <a:r>
              <a:rPr lang="en-US" dirty="0">
                <a:latin typeface="Times New Roman" panose="02020603050405020304" pitchFamily="18" charset="0"/>
                <a:cs typeface="Times New Roman" panose="02020603050405020304" pitchFamily="18" charset="0"/>
              </a:rPr>
              <a:t>: Analyze how </a:t>
            </a:r>
            <a:r>
              <a:rPr lang="en-US" b="1" u="sng" dirty="0">
                <a:solidFill>
                  <a:schemeClr val="hlink"/>
                </a:solidFill>
                <a:latin typeface="Times New Roman" panose="02020603050405020304" pitchFamily="18" charset="0"/>
                <a:cs typeface="Times New Roman" panose="02020603050405020304" pitchFamily="18" charset="0"/>
                <a:hlinkClick r:id="rId3"/>
              </a:rPr>
              <a:t>the Indian Removal Act was introduced and debated</a:t>
            </a:r>
            <a:r>
              <a:rPr lang="en-US" dirty="0">
                <a:latin typeface="Times New Roman" panose="02020603050405020304" pitchFamily="18" charset="0"/>
                <a:cs typeface="Times New Roman" panose="02020603050405020304" pitchFamily="18" charset="0"/>
              </a:rPr>
              <a:t> </a:t>
            </a:r>
          </a:p>
          <a:p>
            <a:pPr lvl="0" algn="ctr" rtl="0">
              <a:spcBef>
                <a:spcPts val="0"/>
              </a:spcBef>
              <a:buNone/>
            </a:pPr>
            <a:r>
              <a:rPr lang="en-US" dirty="0">
                <a:latin typeface="Times New Roman" panose="02020603050405020304" pitchFamily="18" charset="0"/>
                <a:cs typeface="Times New Roman" panose="02020603050405020304" pitchFamily="18" charset="0"/>
              </a:rPr>
              <a:t>as well as President Jackson’s </a:t>
            </a:r>
            <a:r>
              <a:rPr lang="en-US" b="1" u="sng" dirty="0">
                <a:solidFill>
                  <a:schemeClr val="hlink"/>
                </a:solidFill>
                <a:latin typeface="Times New Roman" panose="02020603050405020304" pitchFamily="18" charset="0"/>
                <a:cs typeface="Times New Roman" panose="02020603050405020304" pitchFamily="18" charset="0"/>
                <a:hlinkClick r:id="rId4"/>
              </a:rPr>
              <a:t>message to Congress on Indian Removal</a:t>
            </a:r>
            <a:r>
              <a:rPr lang="en-US" dirty="0">
                <a:latin typeface="Times New Roman" panose="02020603050405020304" pitchFamily="18" charset="0"/>
                <a:cs typeface="Times New Roman" panose="02020603050405020304" pitchFamily="18" charset="0"/>
              </a:rPr>
              <a:t>.  </a:t>
            </a:r>
          </a:p>
          <a:p>
            <a:pPr lvl="0" algn="ctr" rtl="0">
              <a:spcBef>
                <a:spcPts val="0"/>
              </a:spcBef>
              <a:buNone/>
            </a:pPr>
            <a:r>
              <a:rPr lang="en-US" dirty="0">
                <a:latin typeface="Times New Roman" panose="02020603050405020304" pitchFamily="18" charset="0"/>
                <a:cs typeface="Times New Roman" panose="02020603050405020304" pitchFamily="18" charset="0"/>
              </a:rPr>
              <a:t>Chapter 8 in </a:t>
            </a:r>
            <a:r>
              <a:rPr lang="en-US" i="1" dirty="0">
                <a:latin typeface="Times New Roman" panose="02020603050405020304" pitchFamily="18" charset="0"/>
                <a:cs typeface="Times New Roman" panose="02020603050405020304" pitchFamily="18" charset="0"/>
              </a:rPr>
              <a:t>History Alive! </a:t>
            </a:r>
            <a:r>
              <a:rPr lang="en-US" dirty="0">
                <a:latin typeface="Times New Roman" panose="02020603050405020304" pitchFamily="18" charset="0"/>
                <a:cs typeface="Times New Roman" panose="02020603050405020304" pitchFamily="18" charset="0"/>
              </a:rPr>
              <a:t>Then complete the graphic organizers below. </a:t>
            </a:r>
          </a:p>
          <a:p>
            <a:pPr lvl="0" rtl="0">
              <a:spcBef>
                <a:spcPts val="0"/>
              </a:spcBef>
              <a:buNone/>
            </a:pPr>
            <a:endParaRPr sz="1200" dirty="0"/>
          </a:p>
        </p:txBody>
      </p:sp>
      <p:sp>
        <p:nvSpPr>
          <p:cNvPr id="228" name="Shape 228"/>
          <p:cNvSpPr txBox="1"/>
          <p:nvPr/>
        </p:nvSpPr>
        <p:spPr>
          <a:xfrm>
            <a:off x="97800" y="4838734"/>
            <a:ext cx="2555100" cy="1359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Although most tribes </a:t>
            </a:r>
            <a:endParaRPr lang="en-US" u="sng" dirty="0">
              <a:latin typeface="Times New Roman" panose="02020603050405020304" pitchFamily="18" charset="0"/>
              <a:cs typeface="Times New Roman" panose="02020603050405020304" pitchFamily="18" charset="0"/>
            </a:endParaRPr>
          </a:p>
          <a:p>
            <a:pPr lvl="0" algn="ctr" rtl="0">
              <a:spcBef>
                <a:spcPts val="0"/>
              </a:spcBef>
              <a:buNone/>
            </a:pP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went along, </a:t>
            </a:r>
          </a:p>
          <a:p>
            <a:pPr lvl="0" algn="ctr" rtl="0">
              <a:spcBef>
                <a:spcPts val="0"/>
              </a:spcBef>
              <a:buNone/>
            </a:pPr>
            <a:r>
              <a:rPr lang="en-US" dirty="0">
                <a:latin typeface="Times New Roman" panose="02020603050405020304" pitchFamily="18" charset="0"/>
                <a:cs typeface="Times New Roman" panose="02020603050405020304" pitchFamily="18" charset="0"/>
              </a:rPr>
              <a:t>some </a:t>
            </a:r>
            <a:r>
              <a:rPr lang="en-US" u="sng" dirty="0">
                <a:latin typeface="Times New Roman" panose="02020603050405020304" pitchFamily="18" charset="0"/>
                <a:cs typeface="Times New Roman" panose="02020603050405020304" pitchFamily="18" charset="0"/>
              </a:rPr>
              <a:t>		</a:t>
            </a:r>
          </a:p>
          <a:p>
            <a:pPr lvl="0" algn="ctr" rtl="0">
              <a:spcBef>
                <a:spcPts val="0"/>
              </a:spcBef>
              <a:buNone/>
            </a:pPr>
            <a:endParaRPr lang="en-US" dirty="0">
              <a:latin typeface="Times New Roman" panose="02020603050405020304" pitchFamily="18" charset="0"/>
              <a:cs typeface="Times New Roman" panose="02020603050405020304" pitchFamily="18" charset="0"/>
            </a:endParaRPr>
          </a:p>
        </p:txBody>
      </p:sp>
      <p:pic>
        <p:nvPicPr>
          <p:cNvPr id="229" name="Shape 2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94500" y="3649648"/>
            <a:ext cx="3907499" cy="5374975"/>
          </a:xfrm>
          <a:prstGeom prst="rect">
            <a:avLst/>
          </a:prstGeom>
          <a:noFill/>
          <a:ln>
            <a:noFill/>
          </a:ln>
        </p:spPr>
      </p:pic>
      <p:sp>
        <p:nvSpPr>
          <p:cNvPr id="230" name="Shape 230"/>
          <p:cNvSpPr txBox="1"/>
          <p:nvPr/>
        </p:nvSpPr>
        <p:spPr>
          <a:xfrm>
            <a:off x="97800" y="7654738"/>
            <a:ext cx="2555100" cy="112734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latin typeface="Times New Roman" panose="02020603050405020304" pitchFamily="18" charset="0"/>
                <a:cs typeface="Times New Roman" panose="02020603050405020304" pitchFamily="18" charset="0"/>
              </a:rPr>
              <a:t>Which was the most famous forced migration?</a:t>
            </a:r>
          </a:p>
        </p:txBody>
      </p:sp>
      <p:sp>
        <p:nvSpPr>
          <p:cNvPr id="231" name="Shape 231"/>
          <p:cNvSpPr txBox="1"/>
          <p:nvPr/>
        </p:nvSpPr>
        <p:spPr>
          <a:xfrm>
            <a:off x="97800" y="6337135"/>
            <a:ext cx="2555100" cy="1178502"/>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Which tribes resisted?</a:t>
            </a:r>
          </a:p>
          <a:p>
            <a:pPr lvl="0" algn="ctr" rtl="0">
              <a:spcBef>
                <a:spcPts val="0"/>
              </a:spcBef>
              <a:buNone/>
            </a:pPr>
            <a:r>
              <a:rPr lang="en-US" dirty="0">
                <a:latin typeface="Times New Roman" panose="02020603050405020304" pitchFamily="18" charset="0"/>
                <a:cs typeface="Times New Roman" panose="02020603050405020304" pitchFamily="18" charset="0"/>
              </a:rPr>
              <a:t>How?</a:t>
            </a:r>
          </a:p>
          <a:p>
            <a:pPr lvl="0" algn="ctr" rtl="0">
              <a:spcBef>
                <a:spcPts val="0"/>
              </a:spcBef>
              <a:buNone/>
            </a:pPr>
            <a:r>
              <a:rPr lang="en-US" dirty="0">
                <a:latin typeface="Times New Roman" panose="02020603050405020304" pitchFamily="18" charset="0"/>
                <a:cs typeface="Times New Roman" panose="02020603050405020304" pitchFamily="18" charset="0"/>
              </a:rPr>
              <a:t>What happened?</a:t>
            </a:r>
          </a:p>
        </p:txBody>
      </p:sp>
      <p:sp>
        <p:nvSpPr>
          <p:cNvPr id="232" name="Shape 232"/>
          <p:cNvSpPr txBox="1"/>
          <p:nvPr/>
        </p:nvSpPr>
        <p:spPr>
          <a:xfrm>
            <a:off x="97800" y="2584659"/>
            <a:ext cx="2555100" cy="107757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a:latin typeface="Times New Roman" panose="02020603050405020304" pitchFamily="18" charset="0"/>
                <a:cs typeface="Times New Roman" panose="02020603050405020304" pitchFamily="18" charset="0"/>
              </a:rPr>
              <a:t>Who passed the </a:t>
            </a:r>
          </a:p>
          <a:p>
            <a:pPr lvl="0" algn="ctr" rtl="0">
              <a:spcBef>
                <a:spcPts val="0"/>
              </a:spcBef>
              <a:buNone/>
            </a:pPr>
            <a:r>
              <a:rPr lang="en-US" dirty="0">
                <a:latin typeface="Times New Roman" panose="02020603050405020304" pitchFamily="18" charset="0"/>
                <a:cs typeface="Times New Roman" panose="02020603050405020304" pitchFamily="18" charset="0"/>
              </a:rPr>
              <a:t>Indian Removal Act?</a:t>
            </a:r>
          </a:p>
        </p:txBody>
      </p:sp>
      <p:sp>
        <p:nvSpPr>
          <p:cNvPr id="233" name="Shape 233"/>
          <p:cNvSpPr txBox="1"/>
          <p:nvPr/>
        </p:nvSpPr>
        <p:spPr>
          <a:xfrm>
            <a:off x="97800" y="1417951"/>
            <a:ext cx="2555100" cy="107233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Why was there a need </a:t>
            </a:r>
          </a:p>
          <a:p>
            <a:pPr lvl="0" algn="ctr" rtl="0">
              <a:spcBef>
                <a:spcPts val="0"/>
              </a:spcBef>
              <a:buNone/>
            </a:pPr>
            <a:r>
              <a:rPr lang="en-US" dirty="0">
                <a:latin typeface="Times New Roman" panose="02020603050405020304" pitchFamily="18" charset="0"/>
                <a:cs typeface="Times New Roman" panose="02020603050405020304" pitchFamily="18" charset="0"/>
              </a:rPr>
              <a:t>for Indian removal?</a:t>
            </a:r>
          </a:p>
        </p:txBody>
      </p:sp>
      <p:sp>
        <p:nvSpPr>
          <p:cNvPr id="234" name="Shape 234"/>
          <p:cNvSpPr txBox="1"/>
          <p:nvPr/>
        </p:nvSpPr>
        <p:spPr>
          <a:xfrm>
            <a:off x="97800" y="3756609"/>
            <a:ext cx="2555100" cy="987747"/>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Jackson’s message to Congress on Indian Removal?</a:t>
            </a:r>
          </a:p>
        </p:txBody>
      </p:sp>
      <p:sp>
        <p:nvSpPr>
          <p:cNvPr id="11" name="Shape 230"/>
          <p:cNvSpPr txBox="1"/>
          <p:nvPr/>
        </p:nvSpPr>
        <p:spPr>
          <a:xfrm>
            <a:off x="2794500" y="1417951"/>
            <a:ext cx="3831300" cy="212822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lnSpc>
                <a:spcPct val="150000"/>
              </a:lnSpc>
            </a:pPr>
            <a:r>
              <a:rPr lang="en-US" dirty="0">
                <a:latin typeface="Times New Roman" panose="02020603050405020304" pitchFamily="18" charset="0"/>
                <a:cs typeface="Times New Roman" panose="02020603050405020304" pitchFamily="18" charset="0"/>
              </a:rPr>
              <a:t>The 1835 lithograph below is titled </a:t>
            </a:r>
          </a:p>
          <a:p>
            <a:pPr lvl="0" algn="ctr">
              <a:lnSpc>
                <a:spcPct val="150000"/>
              </a:lnSpc>
            </a:pPr>
            <a:r>
              <a:rPr lang="en-US" dirty="0">
                <a:latin typeface="Times New Roman" panose="02020603050405020304" pitchFamily="18" charset="0"/>
                <a:cs typeface="Times New Roman" panose="02020603050405020304" pitchFamily="18" charset="0"/>
              </a:rPr>
              <a:t>“Andrew Jackson as the Great Father”. </a:t>
            </a:r>
          </a:p>
          <a:p>
            <a:pPr lvl="0" algn="ctr">
              <a:lnSpc>
                <a:spcPct val="150000"/>
              </a:lnSpc>
            </a:pPr>
            <a:r>
              <a:rPr lang="en-US" dirty="0">
                <a:latin typeface="Times New Roman" panose="02020603050405020304" pitchFamily="18" charset="0"/>
                <a:cs typeface="Times New Roman" panose="02020603050405020304" pitchFamily="18" charset="0"/>
              </a:rPr>
              <a:t>What do you feel is the message of the cartoon?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Reconstruction </a:t>
            </a:r>
            <a:endPar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endParaRPr>
          </a:p>
        </p:txBody>
      </p:sp>
      <p:sp>
        <p:nvSpPr>
          <p:cNvPr id="248" name="Shape 248"/>
          <p:cNvSpPr txBox="1"/>
          <p:nvPr/>
        </p:nvSpPr>
        <p:spPr>
          <a:xfrm>
            <a:off x="58366" y="642200"/>
            <a:ext cx="6799634" cy="9441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Reconstruction Amendments are the 13th, 14th, and 15th Amendments to the United States Constitution. They were adopted between 1865 and 1870, the five years immediately following the Civil War. First, match the Amendment to the summary of what it did then, summarize the immediate and long-term effects each had on the nation.</a:t>
            </a:r>
          </a:p>
        </p:txBody>
      </p:sp>
      <p:sp>
        <p:nvSpPr>
          <p:cNvPr id="249" name="Shape 249"/>
          <p:cNvSpPr/>
          <p:nvPr/>
        </p:nvSpPr>
        <p:spPr>
          <a:xfrm>
            <a:off x="1956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13th Amendment</a:t>
            </a:r>
          </a:p>
        </p:txBody>
      </p:sp>
      <p:sp>
        <p:nvSpPr>
          <p:cNvPr id="250" name="Shape 250"/>
          <p:cNvSpPr/>
          <p:nvPr/>
        </p:nvSpPr>
        <p:spPr>
          <a:xfrm>
            <a:off x="23370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14th Amendment	</a:t>
            </a:r>
          </a:p>
        </p:txBody>
      </p:sp>
      <p:sp>
        <p:nvSpPr>
          <p:cNvPr id="251" name="Shape 251"/>
          <p:cNvSpPr/>
          <p:nvPr/>
        </p:nvSpPr>
        <p:spPr>
          <a:xfrm>
            <a:off x="45210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15th Amendment</a:t>
            </a:r>
          </a:p>
        </p:txBody>
      </p:sp>
      <p:sp>
        <p:nvSpPr>
          <p:cNvPr id="252" name="Shape 252"/>
          <p:cNvSpPr txBox="1"/>
          <p:nvPr/>
        </p:nvSpPr>
        <p:spPr>
          <a:xfrm>
            <a:off x="273750" y="4553837"/>
            <a:ext cx="2027700" cy="147817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This Amendment guaranteed that no male could be denied the right to vote based on “race, color, or previous condition of servitude.”</a:t>
            </a:r>
          </a:p>
        </p:txBody>
      </p:sp>
      <p:sp>
        <p:nvSpPr>
          <p:cNvPr id="253" name="Shape 253"/>
          <p:cNvSpPr txBox="1"/>
          <p:nvPr/>
        </p:nvSpPr>
        <p:spPr>
          <a:xfrm>
            <a:off x="2442000" y="4553838"/>
            <a:ext cx="2079000" cy="147817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This Amendment ended slavery in America forever</a:t>
            </a: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254" name="Shape 254"/>
          <p:cNvSpPr txBox="1"/>
          <p:nvPr/>
        </p:nvSpPr>
        <p:spPr>
          <a:xfrm>
            <a:off x="4635600" y="4553836"/>
            <a:ext cx="1954800" cy="147817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This Amendment guaranteed full citizenship &amp; rights to everyone born in the US, including former slaves.</a:t>
            </a:r>
          </a:p>
        </p:txBody>
      </p:sp>
      <p:sp>
        <p:nvSpPr>
          <p:cNvPr id="13" name="Shape 232"/>
          <p:cNvSpPr txBox="1"/>
          <p:nvPr/>
        </p:nvSpPr>
        <p:spPr>
          <a:xfrm>
            <a:off x="3791655" y="6180878"/>
            <a:ext cx="2913345" cy="2866708"/>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Plessy v. Ferguson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When was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What was the argument?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What was the verdict?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Why is it a significant court case?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385"/>
          <a:stretch/>
        </p:blipFill>
        <p:spPr>
          <a:xfrm>
            <a:off x="58366" y="6180879"/>
            <a:ext cx="3733289" cy="2866707"/>
          </a:xfrm>
          <a:prstGeom prst="rect">
            <a:avLst/>
          </a:prstGeom>
        </p:spPr>
      </p:pic>
    </p:spTree>
    <p:extLst>
      <p:ext uri="{BB962C8B-B14F-4D97-AF65-F5344CB8AC3E}">
        <p14:creationId xmlns:p14="http://schemas.microsoft.com/office/powerpoint/2010/main" val="22281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613" y="514256"/>
            <a:ext cx="5945879" cy="5279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5" y="1028557"/>
            <a:ext cx="6261777" cy="57936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995" y="1754281"/>
            <a:ext cx="5945879" cy="64353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53198584"/>
              </p:ext>
            </p:extLst>
          </p:nvPr>
        </p:nvGraphicFramePr>
        <p:xfrm>
          <a:off x="350141" y="2545208"/>
          <a:ext cx="5915025" cy="192786"/>
        </p:xfrm>
        <a:graphic>
          <a:graphicData uri="http://schemas.openxmlformats.org/drawingml/2006/table">
            <a:tbl>
              <a:tblPr firstRow="1" firstCol="1" bandRow="1"/>
              <a:tblGrid>
                <a:gridCol w="1183005">
                  <a:extLst>
                    <a:ext uri="{9D8B030D-6E8A-4147-A177-3AD203B41FA5}">
                      <a16:colId xmlns:a16="http://schemas.microsoft.com/office/drawing/2014/main" val="92399461"/>
                    </a:ext>
                  </a:extLst>
                </a:gridCol>
                <a:gridCol w="1034339">
                  <a:extLst>
                    <a:ext uri="{9D8B030D-6E8A-4147-A177-3AD203B41FA5}">
                      <a16:colId xmlns:a16="http://schemas.microsoft.com/office/drawing/2014/main" val="2972861156"/>
                    </a:ext>
                  </a:extLst>
                </a:gridCol>
                <a:gridCol w="1331671">
                  <a:extLst>
                    <a:ext uri="{9D8B030D-6E8A-4147-A177-3AD203B41FA5}">
                      <a16:colId xmlns:a16="http://schemas.microsoft.com/office/drawing/2014/main" val="1996912459"/>
                    </a:ext>
                  </a:extLst>
                </a:gridCol>
                <a:gridCol w="1183005">
                  <a:extLst>
                    <a:ext uri="{9D8B030D-6E8A-4147-A177-3AD203B41FA5}">
                      <a16:colId xmlns:a16="http://schemas.microsoft.com/office/drawing/2014/main" val="2413938096"/>
                    </a:ext>
                  </a:extLst>
                </a:gridCol>
                <a:gridCol w="1183005">
                  <a:extLst>
                    <a:ext uri="{9D8B030D-6E8A-4147-A177-3AD203B41FA5}">
                      <a16:colId xmlns:a16="http://schemas.microsoft.com/office/drawing/2014/main" val="2197934717"/>
                    </a:ext>
                  </a:extLst>
                </a:gridCol>
              </a:tblGrid>
              <a:tr h="0">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amendments</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segregation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popular sovereignty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sectionalism</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abolition</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209497"/>
                  </a:ext>
                </a:extLst>
              </a:tr>
            </a:tbl>
          </a:graphicData>
        </a:graphic>
      </p:graphicFrame>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663" y="2873193"/>
            <a:ext cx="5945879" cy="2090352"/>
          </a:xfrm>
          <a:prstGeom prst="rect">
            <a:avLst/>
          </a:prstGeom>
        </p:spPr>
      </p:pic>
      <p:graphicFrame>
        <p:nvGraphicFramePr>
          <p:cNvPr id="11" name="Table 10"/>
          <p:cNvGraphicFramePr>
            <a:graphicFrameLocks noGrp="1"/>
          </p:cNvGraphicFramePr>
          <p:nvPr/>
        </p:nvGraphicFramePr>
        <p:xfrm>
          <a:off x="471488" y="5238401"/>
          <a:ext cx="5915026" cy="192786"/>
        </p:xfrm>
        <a:graphic>
          <a:graphicData uri="http://schemas.openxmlformats.org/drawingml/2006/table">
            <a:tbl>
              <a:tblPr firstRow="1" firstCol="1" bandRow="1"/>
              <a:tblGrid>
                <a:gridCol w="1478440">
                  <a:extLst>
                    <a:ext uri="{9D8B030D-6E8A-4147-A177-3AD203B41FA5}">
                      <a16:colId xmlns:a16="http://schemas.microsoft.com/office/drawing/2014/main" val="138333614"/>
                    </a:ext>
                  </a:extLst>
                </a:gridCol>
                <a:gridCol w="1478440">
                  <a:extLst>
                    <a:ext uri="{9D8B030D-6E8A-4147-A177-3AD203B41FA5}">
                      <a16:colId xmlns:a16="http://schemas.microsoft.com/office/drawing/2014/main" val="3975373883"/>
                    </a:ext>
                  </a:extLst>
                </a:gridCol>
                <a:gridCol w="1479073">
                  <a:extLst>
                    <a:ext uri="{9D8B030D-6E8A-4147-A177-3AD203B41FA5}">
                      <a16:colId xmlns:a16="http://schemas.microsoft.com/office/drawing/2014/main" val="2755738538"/>
                    </a:ext>
                  </a:extLst>
                </a:gridCol>
                <a:gridCol w="1479073">
                  <a:extLst>
                    <a:ext uri="{9D8B030D-6E8A-4147-A177-3AD203B41FA5}">
                      <a16:colId xmlns:a16="http://schemas.microsoft.com/office/drawing/2014/main" val="3739611345"/>
                    </a:ext>
                  </a:extLst>
                </a:gridCol>
              </a:tblGrid>
              <a:tr h="192064">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Dred Scott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Kansas Nebraska Act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Compromise of 1850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Missouri Compromise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167237"/>
                  </a:ext>
                </a:extLst>
              </a:tr>
            </a:tbl>
          </a:graphicData>
        </a:graphic>
      </p:graphicFrame>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663" y="5706043"/>
            <a:ext cx="5945879" cy="2411359"/>
          </a:xfrm>
          <a:prstGeom prst="rect">
            <a:avLst/>
          </a:prstGeom>
        </p:spPr>
      </p:pic>
    </p:spTree>
    <p:extLst>
      <p:ext uri="{BB962C8B-B14F-4D97-AF65-F5344CB8AC3E}">
        <p14:creationId xmlns:p14="http://schemas.microsoft.com/office/powerpoint/2010/main" val="271684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54982" y="56432"/>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rPr>
              <a:t>Sectionalism</a:t>
            </a:r>
          </a:p>
        </p:txBody>
      </p:sp>
      <p:sp>
        <p:nvSpPr>
          <p:cNvPr id="301" name="Shape 301"/>
          <p:cNvSpPr txBox="1"/>
          <p:nvPr/>
        </p:nvSpPr>
        <p:spPr>
          <a:xfrm>
            <a:off x="146700" y="558525"/>
            <a:ext cx="6528000" cy="8631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cs typeface="Arial"/>
                <a:sym typeface="Arial"/>
              </a:rPr>
              <a:t>: The period of time between the War of 1812 and the start of the Civil War in 1861 is known as the </a:t>
            </a:r>
            <a:r>
              <a:rPr kumimoji="0" lang="en-US" sz="1200" b="0" i="0" u="sng" strike="noStrike" kern="0" cap="none" spc="0" normalizeH="0" baseline="0" noProof="0">
                <a:ln>
                  <a:noFill/>
                </a:ln>
                <a:solidFill>
                  <a:srgbClr val="0563C1"/>
                </a:solidFill>
                <a:effectLst/>
                <a:uLnTx/>
                <a:uFillTx/>
                <a:latin typeface="Arial"/>
                <a:cs typeface="Arial"/>
                <a:sym typeface="Arial"/>
                <a:hlinkClick r:id="rId3"/>
              </a:rPr>
              <a:t>“Antebellum” period</a:t>
            </a:r>
            <a:r>
              <a:rPr kumimoji="0" lang="en-US" sz="1200" b="0" i="0" u="none" strike="noStrike" kern="0" cap="none" spc="0" normalizeH="0" baseline="0" noProof="0">
                <a:ln>
                  <a:noFill/>
                </a:ln>
                <a:solidFill>
                  <a:srgbClr val="000000"/>
                </a:solidFill>
                <a:effectLst/>
                <a:uLnTx/>
                <a:uFillTx/>
                <a:latin typeface="Arial"/>
                <a:cs typeface="Arial"/>
                <a:sym typeface="Arial"/>
              </a:rPr>
              <a:t>. During this time the North and South developed very different identities. For example, the use of slaves in the South increased, while the abolitionist movement grew in the North. Research the </a:t>
            </a:r>
            <a:r>
              <a:rPr kumimoji="0" lang="en-US" sz="1200" b="0" i="0" u="sng" strike="noStrike" kern="0" cap="none" spc="0" normalizeH="0" baseline="0" noProof="0">
                <a:ln>
                  <a:noFill/>
                </a:ln>
                <a:solidFill>
                  <a:srgbClr val="0563C1"/>
                </a:solidFill>
                <a:effectLst/>
                <a:uLnTx/>
                <a:uFillTx/>
                <a:latin typeface="Arial"/>
                <a:cs typeface="Arial"/>
                <a:sym typeface="Arial"/>
                <a:hlinkClick r:id="rId4"/>
              </a:rPr>
              <a:t>Antebellum period in the North and South</a:t>
            </a:r>
            <a:r>
              <a:rPr kumimoji="0" lang="en-US" sz="1200" b="0" i="0" u="none" strike="noStrike" kern="0" cap="none" spc="0" normalizeH="0" baseline="0" noProof="0">
                <a:ln>
                  <a:noFill/>
                </a:ln>
                <a:solidFill>
                  <a:srgbClr val="000000"/>
                </a:solidFill>
                <a:effectLst/>
                <a:uLnTx/>
                <a:uFillTx/>
                <a:latin typeface="Arial"/>
                <a:cs typeface="Arial"/>
                <a:sym typeface="Arial"/>
              </a:rPr>
              <a:t>, and explain the factors that caused each to develop different identities.</a:t>
            </a:r>
          </a:p>
        </p:txBody>
      </p:sp>
      <p:pic>
        <p:nvPicPr>
          <p:cNvPr id="302" name="Shape 302"/>
          <p:cNvPicPr preferRelativeResize="0"/>
          <p:nvPr/>
        </p:nvPicPr>
        <p:blipFill>
          <a:blip r:embed="rId5" cstate="print">
            <a:alphaModFix amt="79000"/>
            <a:extLst>
              <a:ext uri="{28A0092B-C50C-407E-A947-70E740481C1C}">
                <a14:useLocalDpi xmlns:a14="http://schemas.microsoft.com/office/drawing/2010/main"/>
              </a:ext>
            </a:extLst>
          </a:blip>
          <a:stretch>
            <a:fillRect/>
          </a:stretch>
        </p:blipFill>
        <p:spPr>
          <a:xfrm>
            <a:off x="195600" y="5155660"/>
            <a:ext cx="6479099" cy="3893089"/>
          </a:xfrm>
          <a:prstGeom prst="rect">
            <a:avLst/>
          </a:prstGeom>
          <a:noFill/>
          <a:ln>
            <a:noFill/>
          </a:ln>
        </p:spPr>
      </p:pic>
      <p:cxnSp>
        <p:nvCxnSpPr>
          <p:cNvPr id="303" name="Shape 303"/>
          <p:cNvCxnSpPr/>
          <p:nvPr/>
        </p:nvCxnSpPr>
        <p:spPr>
          <a:xfrm>
            <a:off x="3659234" y="7179148"/>
            <a:ext cx="2180700" cy="22200"/>
          </a:xfrm>
          <a:prstGeom prst="straightConnector1">
            <a:avLst/>
          </a:prstGeom>
          <a:noFill/>
          <a:ln w="76200" cap="flat" cmpd="sng">
            <a:solidFill>
              <a:srgbClr val="FF0000"/>
            </a:solidFill>
            <a:prstDash val="solid"/>
            <a:round/>
            <a:headEnd type="none" w="lg" len="lg"/>
            <a:tailEnd type="none" w="lg" len="lg"/>
          </a:ln>
        </p:spPr>
      </p:cxnSp>
      <p:cxnSp>
        <p:nvCxnSpPr>
          <p:cNvPr id="304" name="Shape 304"/>
          <p:cNvCxnSpPr/>
          <p:nvPr/>
        </p:nvCxnSpPr>
        <p:spPr>
          <a:xfrm rot="10800000" flipH="1">
            <a:off x="3659234" y="6279726"/>
            <a:ext cx="63000" cy="1129800"/>
          </a:xfrm>
          <a:prstGeom prst="straightConnector1">
            <a:avLst/>
          </a:prstGeom>
          <a:noFill/>
          <a:ln w="76200" cap="flat" cmpd="sng">
            <a:solidFill>
              <a:srgbClr val="FF0000"/>
            </a:solidFill>
            <a:prstDash val="solid"/>
            <a:round/>
            <a:headEnd type="none" w="lg" len="lg"/>
            <a:tailEnd type="none" w="lg" len="lg"/>
          </a:ln>
        </p:spPr>
      </p:cxnSp>
      <p:cxnSp>
        <p:nvCxnSpPr>
          <p:cNvPr id="305" name="Shape 305"/>
          <p:cNvCxnSpPr/>
          <p:nvPr/>
        </p:nvCxnSpPr>
        <p:spPr>
          <a:xfrm rot="10800000" flipH="1">
            <a:off x="2643936" y="7392719"/>
            <a:ext cx="1046400" cy="3600"/>
          </a:xfrm>
          <a:prstGeom prst="straightConnector1">
            <a:avLst/>
          </a:prstGeom>
          <a:noFill/>
          <a:ln w="76200" cap="flat" cmpd="sng">
            <a:solidFill>
              <a:srgbClr val="FF0000"/>
            </a:solidFill>
            <a:prstDash val="solid"/>
            <a:round/>
            <a:headEnd type="none" w="lg" len="lg"/>
            <a:tailEnd type="none" w="lg" len="lg"/>
          </a:ln>
        </p:spPr>
      </p:cxnSp>
      <p:cxnSp>
        <p:nvCxnSpPr>
          <p:cNvPr id="306" name="Shape 306"/>
          <p:cNvCxnSpPr/>
          <p:nvPr/>
        </p:nvCxnSpPr>
        <p:spPr>
          <a:xfrm flipH="1">
            <a:off x="2467779" y="7375812"/>
            <a:ext cx="215400" cy="522600"/>
          </a:xfrm>
          <a:prstGeom prst="straightConnector1">
            <a:avLst/>
          </a:prstGeom>
          <a:noFill/>
          <a:ln w="76200" cap="flat" cmpd="sng">
            <a:solidFill>
              <a:srgbClr val="FF0000"/>
            </a:solidFill>
            <a:prstDash val="solid"/>
            <a:round/>
            <a:headEnd type="none" w="lg" len="lg"/>
            <a:tailEnd type="none" w="lg" len="lg"/>
          </a:ln>
        </p:spPr>
      </p:cxnSp>
      <p:sp>
        <p:nvSpPr>
          <p:cNvPr id="307" name="Shape 307"/>
          <p:cNvSpPr/>
          <p:nvPr/>
        </p:nvSpPr>
        <p:spPr>
          <a:xfrm>
            <a:off x="4186639" y="6684646"/>
            <a:ext cx="1086254" cy="17750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NORTH</a:t>
            </a:r>
          </a:p>
        </p:txBody>
      </p:sp>
      <p:sp>
        <p:nvSpPr>
          <p:cNvPr id="308" name="Shape 308"/>
          <p:cNvSpPr/>
          <p:nvPr/>
        </p:nvSpPr>
        <p:spPr>
          <a:xfrm>
            <a:off x="3470082" y="7547022"/>
            <a:ext cx="1059264" cy="180088"/>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SOUTH</a:t>
            </a:r>
          </a:p>
        </p:txBody>
      </p:sp>
      <p:sp>
        <p:nvSpPr>
          <p:cNvPr id="309" name="Shape 309"/>
          <p:cNvSpPr/>
          <p:nvPr/>
        </p:nvSpPr>
        <p:spPr>
          <a:xfrm>
            <a:off x="1843601" y="6858706"/>
            <a:ext cx="855650" cy="17491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WEST</a:t>
            </a:r>
          </a:p>
        </p:txBody>
      </p:sp>
      <p:sp>
        <p:nvSpPr>
          <p:cNvPr id="310" name="Shape 310"/>
          <p:cNvSpPr txBox="1"/>
          <p:nvPr/>
        </p:nvSpPr>
        <p:spPr>
          <a:xfrm>
            <a:off x="168238" y="3315177"/>
            <a:ext cx="6457562" cy="1744798"/>
          </a:xfrm>
          <a:prstGeom prst="rect">
            <a:avLst/>
          </a:prstGeom>
          <a:solidFill>
            <a:srgbClr val="F4CCCC"/>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Bangers"/>
                <a:ea typeface="Bangers"/>
                <a:cs typeface="Bangers"/>
                <a:sym typeface="Bangers"/>
              </a:rPr>
              <a:t>Terms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Industrialization		Immigration	Factories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Large Population		Railroads		Abolition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Uncle Tom’s Cabin		Large cities		Agriculture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Hot summers/Cold Winters	Cash crops		Slave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Short growing season		Warm Climate	Fertile soil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Long growing season		Cotton		Planter class</a:t>
            </a:r>
          </a:p>
        </p:txBody>
      </p:sp>
      <p:sp>
        <p:nvSpPr>
          <p:cNvPr id="311" name="Shape 311"/>
          <p:cNvSpPr txBox="1"/>
          <p:nvPr/>
        </p:nvSpPr>
        <p:spPr>
          <a:xfrm>
            <a:off x="3494550" y="1474275"/>
            <a:ext cx="3225000" cy="1758773"/>
          </a:xfrm>
          <a:prstGeom prst="rect">
            <a:avLst/>
          </a:prstGeom>
          <a:solidFill>
            <a:srgbClr val="A4C2F4"/>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a:ln>
                  <a:noFill/>
                </a:ln>
                <a:solidFill>
                  <a:srgbClr val="000000"/>
                </a:solidFill>
                <a:effectLst/>
                <a:uLnTx/>
                <a:uFillTx/>
                <a:latin typeface="Bangers"/>
                <a:ea typeface="Bangers"/>
                <a:cs typeface="Bangers"/>
                <a:sym typeface="Bangers"/>
              </a:rPr>
              <a:t>South</a:t>
            </a:r>
          </a:p>
        </p:txBody>
      </p:sp>
      <p:sp>
        <p:nvSpPr>
          <p:cNvPr id="18" name="Shape 311"/>
          <p:cNvSpPr txBox="1"/>
          <p:nvPr/>
        </p:nvSpPr>
        <p:spPr>
          <a:xfrm>
            <a:off x="146700" y="1474274"/>
            <a:ext cx="3225000" cy="1758773"/>
          </a:xfrm>
          <a:prstGeom prst="rect">
            <a:avLst/>
          </a:prstGeom>
          <a:solidFill>
            <a:srgbClr val="A4C2F4"/>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Bangers"/>
                <a:ea typeface="Bangers"/>
                <a:cs typeface="Bangers"/>
                <a:sym typeface="Bangers"/>
              </a:rPr>
              <a:t>North</a:t>
            </a:r>
          </a:p>
        </p:txBody>
      </p:sp>
    </p:spTree>
    <p:extLst>
      <p:ext uri="{BB962C8B-B14F-4D97-AF65-F5344CB8AC3E}">
        <p14:creationId xmlns:p14="http://schemas.microsoft.com/office/powerpoint/2010/main" val="55626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914400" y="2628900"/>
            <a:ext cx="5086350" cy="1919288"/>
          </a:xfrm>
          <a:prstGeom prst="rect">
            <a:avLst/>
          </a:prstGeom>
          <a:noFill/>
          <a:ln>
            <a:noFill/>
          </a:ln>
        </p:spPr>
        <p:txBody>
          <a:bodyPr wrap="square" lIns="68569" tIns="34275" rIns="68569" bIns="34275" anchor="b" anchorCtr="1">
            <a:noAutofit/>
          </a:bodyPr>
          <a:lstStyle/>
          <a:p>
            <a:pPr>
              <a:buClr>
                <a:schemeClr val="lt2"/>
              </a:buClr>
              <a:buSzPct val="25000"/>
            </a:pPr>
            <a:r>
              <a:rPr lang="en-US"/>
              <a:t>Antebellum America:</a:t>
            </a:r>
          </a:p>
        </p:txBody>
      </p:sp>
      <p:sp>
        <p:nvSpPr>
          <p:cNvPr id="419" name="Shape 419"/>
          <p:cNvSpPr txBox="1">
            <a:spLocks noGrp="1"/>
          </p:cNvSpPr>
          <p:nvPr>
            <p:ph type="subTitle" idx="1"/>
          </p:nvPr>
        </p:nvSpPr>
        <p:spPr>
          <a:xfrm>
            <a:off x="1028701" y="4800600"/>
            <a:ext cx="4800599" cy="1404937"/>
          </a:xfrm>
          <a:prstGeom prst="rect">
            <a:avLst/>
          </a:prstGeom>
          <a:noFill/>
          <a:ln>
            <a:noFill/>
          </a:ln>
        </p:spPr>
        <p:txBody>
          <a:bodyPr wrap="square" lIns="68569" tIns="34275" rIns="68569" bIns="34275" anchor="t" anchorCtr="0">
            <a:noAutofit/>
          </a:bodyPr>
          <a:lstStyle/>
          <a:p>
            <a:pPr>
              <a:spcBef>
                <a:spcPts val="0"/>
              </a:spcBef>
              <a:buSzPct val="25000"/>
            </a:pPr>
            <a:r>
              <a:rPr lang="en-US"/>
              <a:t>North vs. South</a:t>
            </a:r>
          </a:p>
        </p:txBody>
      </p:sp>
    </p:spTree>
    <p:extLst>
      <p:ext uri="{BB962C8B-B14F-4D97-AF65-F5344CB8AC3E}">
        <p14:creationId xmlns:p14="http://schemas.microsoft.com/office/powerpoint/2010/main" val="394075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Setting the Scene – Unit Preview</a:t>
            </a:r>
          </a:p>
        </p:txBody>
      </p:sp>
      <p:sp>
        <p:nvSpPr>
          <p:cNvPr id="425" name="Shape 425"/>
          <p:cNvSpPr txBox="1">
            <a:spLocks noGrp="1"/>
          </p:cNvSpPr>
          <p:nvPr>
            <p:ph type="body" idx="1"/>
          </p:nvPr>
        </p:nvSpPr>
        <p:spPr>
          <a:xfrm>
            <a:off x="400051" y="3371851"/>
            <a:ext cx="6115049" cy="3028949"/>
          </a:xfrm>
          <a:prstGeom prst="rect">
            <a:avLst/>
          </a:prstGeom>
          <a:noFill/>
          <a:ln>
            <a:noFill/>
          </a:ln>
        </p:spPr>
        <p:txBody>
          <a:bodyPr wrap="square" lIns="68569" tIns="34275" rIns="68569" bIns="34275" anchor="t" anchorCtr="0">
            <a:noAutofit/>
          </a:bodyPr>
          <a:lstStyle/>
          <a:p>
            <a:pPr indent="-257175">
              <a:spcBef>
                <a:spcPts val="0"/>
              </a:spcBef>
            </a:pPr>
            <a:r>
              <a:rPr lang="en-US"/>
              <a:t>Mid-1800’s</a:t>
            </a:r>
          </a:p>
          <a:p>
            <a:pPr lvl="1" indent="-214313"/>
            <a:r>
              <a:rPr lang="en-US"/>
              <a:t>Differences between the North and the South grew so strong that compromise no longer seemed possible</a:t>
            </a:r>
          </a:p>
          <a:p>
            <a:pPr indent="-257175"/>
            <a:r>
              <a:rPr lang="en-US"/>
              <a:t>Tragically, Americans turned to civil war to settle their disagreements.</a:t>
            </a:r>
          </a:p>
          <a:p>
            <a:pPr lvl="1" indent="-214313"/>
            <a:r>
              <a:rPr lang="en-US"/>
              <a:t>The long and bloody war resulted in defeat for the South and victory for the Union</a:t>
            </a:r>
          </a:p>
        </p:txBody>
      </p:sp>
    </p:spTree>
    <p:extLst>
      <p:ext uri="{BB962C8B-B14F-4D97-AF65-F5344CB8AC3E}">
        <p14:creationId xmlns:p14="http://schemas.microsoft.com/office/powerpoint/2010/main" val="386677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7550" y="3725464"/>
            <a:ext cx="3307556" cy="2116931"/>
          </a:xfrm>
          <a:prstGeom prst="rect">
            <a:avLst/>
          </a:prstGeom>
          <a:noFill/>
          <a:ln>
            <a:noFill/>
          </a:ln>
          <a:effectLst>
            <a:outerShdw blurRad="63500" dist="139700" dir="2700000">
              <a:srgbClr val="333333">
                <a:alpha val="64705"/>
              </a:srgbClr>
            </a:outerShdw>
          </a:effectLst>
        </p:spPr>
      </p:pic>
      <p:sp>
        <p:nvSpPr>
          <p:cNvPr id="431" name="Shape 43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America Divided</a:t>
            </a:r>
          </a:p>
        </p:txBody>
      </p:sp>
      <p:sp>
        <p:nvSpPr>
          <p:cNvPr id="432" name="Shape 432"/>
          <p:cNvSpPr txBox="1">
            <a:spLocks noGrp="1"/>
          </p:cNvSpPr>
          <p:nvPr>
            <p:ph type="body" idx="1"/>
          </p:nvPr>
        </p:nvSpPr>
        <p:spPr>
          <a:xfrm>
            <a:off x="228601" y="3371851"/>
            <a:ext cx="3028949" cy="3143249"/>
          </a:xfrm>
          <a:prstGeom prst="rect">
            <a:avLst/>
          </a:prstGeom>
          <a:noFill/>
          <a:ln>
            <a:noFill/>
          </a:ln>
        </p:spPr>
        <p:txBody>
          <a:bodyPr wrap="square" lIns="68569" tIns="34275" rIns="68569" bIns="34275" anchor="t" anchorCtr="0">
            <a:noAutofit/>
          </a:bodyPr>
          <a:lstStyle/>
          <a:p>
            <a:pPr indent="-257175">
              <a:lnSpc>
                <a:spcPct val="80000"/>
              </a:lnSpc>
              <a:spcBef>
                <a:spcPts val="0"/>
              </a:spcBef>
            </a:pPr>
            <a:r>
              <a:rPr lang="en-US" sz="2025"/>
              <a:t>Economic changes created divisions in the United States</a:t>
            </a:r>
          </a:p>
          <a:p>
            <a:pPr lvl="1" indent="-214313">
              <a:lnSpc>
                <a:spcPct val="80000"/>
              </a:lnSpc>
              <a:spcBef>
                <a:spcPts val="330"/>
              </a:spcBef>
              <a:buSzPct val="65000"/>
            </a:pPr>
            <a:r>
              <a:rPr lang="en-US" sz="1650"/>
              <a:t>Three areas of conflict:</a:t>
            </a:r>
          </a:p>
          <a:p>
            <a:pPr lvl="2" indent="-171450">
              <a:lnSpc>
                <a:spcPct val="80000"/>
              </a:lnSpc>
              <a:spcBef>
                <a:spcPts val="300"/>
              </a:spcBef>
            </a:pPr>
            <a:r>
              <a:rPr lang="en-US" sz="1500"/>
              <a:t>North – economy based in manufacturing and trade</a:t>
            </a:r>
          </a:p>
          <a:p>
            <a:pPr lvl="2" indent="-171450">
              <a:lnSpc>
                <a:spcPct val="80000"/>
              </a:lnSpc>
              <a:spcBef>
                <a:spcPts val="300"/>
              </a:spcBef>
            </a:pPr>
            <a:r>
              <a:rPr lang="en-US" sz="1500"/>
              <a:t>South – relied on slaves to raise crops for economy</a:t>
            </a:r>
          </a:p>
          <a:p>
            <a:pPr lvl="2" indent="-171450">
              <a:lnSpc>
                <a:spcPct val="80000"/>
              </a:lnSpc>
              <a:spcBef>
                <a:spcPts val="300"/>
              </a:spcBef>
            </a:pPr>
            <a:r>
              <a:rPr lang="en-US" sz="1500"/>
              <a:t>West – settlers wanted cheap land and good transportation</a:t>
            </a:r>
          </a:p>
        </p:txBody>
      </p:sp>
    </p:spTree>
    <p:extLst>
      <p:ext uri="{BB962C8B-B14F-4D97-AF65-F5344CB8AC3E}">
        <p14:creationId xmlns:p14="http://schemas.microsoft.com/office/powerpoint/2010/main" val="8129164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F02D8-9D80-4AC4-A029-A0BA9CF51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3C275-F43A-417C-ADFE-50328C1937D2}">
  <ds:schemaRefs>
    <ds:schemaRef ds:uri="http://www.w3.org/XML/1998/namespace"/>
    <ds:schemaRef ds:uri="60d19c23-6866-456c-9119-fd297c8160f1"/>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5e5f1a22-57e7-4712-a9d6-cd8f277af904"/>
    <ds:schemaRef ds:uri="http://purl.org/dc/dcmitype/"/>
  </ds:schemaRefs>
</ds:datastoreItem>
</file>

<file path=customXml/itemProps3.xml><?xml version="1.0" encoding="utf-8"?>
<ds:datastoreItem xmlns:ds="http://schemas.openxmlformats.org/officeDocument/2006/customXml" ds:itemID="{46FAFCC6-BFE2-437D-A17B-179169C4DA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688</TotalTime>
  <Words>1544</Words>
  <Application>Microsoft Office PowerPoint</Application>
  <PresentationFormat>On-screen Show (4:3)</PresentationFormat>
  <Paragraphs>301</Paragraphs>
  <Slides>40</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Times New Roman</vt:lpstr>
      <vt:lpstr>Arial</vt:lpstr>
      <vt:lpstr>Calibri</vt:lpstr>
      <vt:lpstr>Bangers</vt:lpstr>
      <vt:lpstr>Anton</vt:lpstr>
      <vt:lpstr>Impact</vt:lpstr>
      <vt:lpstr>Noto Sans Symbols</vt:lpstr>
      <vt:lpstr>Office Theme</vt:lpstr>
      <vt:lpstr>1_Refined</vt:lpstr>
      <vt:lpstr>Refined</vt:lpstr>
      <vt:lpstr>PowerPoint Presentation</vt:lpstr>
      <vt:lpstr>PowerPoint Presentation</vt:lpstr>
      <vt:lpstr>PowerPoint Presentation</vt:lpstr>
      <vt:lpstr>PowerPoint Presentation</vt:lpstr>
      <vt:lpstr>PowerPoint Presentation</vt:lpstr>
      <vt:lpstr>PowerPoint Presentation</vt:lpstr>
      <vt:lpstr>Antebellum America:</vt:lpstr>
      <vt:lpstr>Setting the Scene – Unit Preview</vt:lpstr>
      <vt:lpstr>America Divided</vt:lpstr>
      <vt:lpstr>ANTEBELLUM NORTH</vt:lpstr>
      <vt:lpstr>The North:  Farming</vt:lpstr>
      <vt:lpstr>The North:  Industry</vt:lpstr>
      <vt:lpstr>The North:  Labor</vt:lpstr>
      <vt:lpstr>The North:  Labor</vt:lpstr>
      <vt:lpstr>The North:  Labor</vt:lpstr>
      <vt:lpstr>The North:  Cities</vt:lpstr>
      <vt:lpstr>The North:  Transportation</vt:lpstr>
      <vt:lpstr>The North:  Social Classes</vt:lpstr>
      <vt:lpstr>ANTEBELLUM SOUTH</vt:lpstr>
      <vt:lpstr>The South:  Farming</vt:lpstr>
      <vt:lpstr>The South:  King Cotton</vt:lpstr>
      <vt:lpstr>The South:  Labor</vt:lpstr>
      <vt:lpstr>The South:  Chattel Slavery</vt:lpstr>
      <vt:lpstr>The South:  Social Classes</vt:lpstr>
      <vt:lpstr>Slave Cost</vt:lpstr>
      <vt:lpstr>Southern Society in 1850</vt:lpstr>
      <vt:lpstr>The South:  Social Classes</vt:lpstr>
      <vt:lpstr>The South:  Social Classes</vt:lpstr>
      <vt:lpstr>The South: Southern White  Social Class - 1860</vt:lpstr>
      <vt:lpstr>The South:  Industry, Cities and  Transportation</vt:lpstr>
      <vt:lpstr>Southern Agriculture</vt:lpstr>
      <vt:lpstr>Southern Population</vt:lpstr>
      <vt:lpstr>Essential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Daley, Adam</dc:creator>
  <cp:lastModifiedBy>Greif, Madison</cp:lastModifiedBy>
  <cp:revision>52</cp:revision>
  <cp:lastPrinted>2018-08-12T21:29:21Z</cp:lastPrinted>
  <dcterms:modified xsi:type="dcterms:W3CDTF">2019-09-03T16:44:35Z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