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84" r:id="rId3"/>
  </p:sldMasterIdLst>
  <p:notesMasterIdLst>
    <p:notesMasterId r:id="rId16"/>
  </p:notesMasterIdLst>
  <p:handoutMasterIdLst>
    <p:handoutMasterId r:id="rId17"/>
  </p:handoutMasterIdLst>
  <p:sldIdLst>
    <p:sldId id="299" r:id="rId4"/>
    <p:sldId id="300" r:id="rId5"/>
    <p:sldId id="294" r:id="rId6"/>
    <p:sldId id="295" r:id="rId7"/>
    <p:sldId id="309" r:id="rId8"/>
    <p:sldId id="308" r:id="rId9"/>
    <p:sldId id="306" r:id="rId10"/>
    <p:sldId id="305" r:id="rId11"/>
    <p:sldId id="296" r:id="rId12"/>
    <p:sldId id="297" r:id="rId13"/>
    <p:sldId id="298" r:id="rId14"/>
    <p:sldId id="293" r:id="rId15"/>
  </p:sldIdLst>
  <p:sldSz cx="6858000" cy="9144000" type="screen4x3"/>
  <p:notesSz cx="9388475" cy="7102475"/>
  <p:embeddedFontLst>
    <p:embeddedFont>
      <p:font typeface="Baskerville Old Face" panose="02020602080505020303" pitchFamily="18" charset="0"/>
      <p:regular r:id="rId18"/>
    </p:embeddedFont>
    <p:embeddedFont>
      <p:font typeface="Calibri" panose="020F0502020204030204" pitchFamily="34" charset="0"/>
      <p:regular r:id="rId19"/>
      <p:bold r:id="rId20"/>
      <p:italic r:id="rId21"/>
      <p:boldItalic r:id="rId22"/>
    </p:embeddedFont>
    <p:embeddedFont>
      <p:font typeface="Impact" panose="020B0806030902050204" pitchFamily="3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B7E7"/>
    <a:srgbClr val="F9F7D1"/>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4B12CD-6568-4497-A8F5-5C549870700B}">
  <a:tblStyle styleId="{324B12CD-6568-4497-A8F5-5C549870700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015" autoAdjust="0"/>
  </p:normalViewPr>
  <p:slideViewPr>
    <p:cSldViewPr snapToGrid="0">
      <p:cViewPr varScale="1">
        <p:scale>
          <a:sx n="54" d="100"/>
          <a:sy n="54" d="100"/>
        </p:scale>
        <p:origin x="224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4068899" cy="35556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317480" y="2"/>
            <a:ext cx="4068899" cy="355561"/>
          </a:xfrm>
          <a:prstGeom prst="rect">
            <a:avLst/>
          </a:prstGeom>
        </p:spPr>
        <p:txBody>
          <a:bodyPr vert="horz" lIns="91440" tIns="45720" rIns="91440" bIns="45720" rtlCol="0"/>
          <a:lstStyle>
            <a:lvl1pPr algn="r">
              <a:defRPr sz="1200"/>
            </a:lvl1pPr>
          </a:lstStyle>
          <a:p>
            <a:fld id="{64C32DA2-595D-42C2-A9B9-41B169DC4EBC}" type="datetimeFigureOut">
              <a:rPr lang="en-US" smtClean="0"/>
              <a:t>9/3/2019</a:t>
            </a:fld>
            <a:endParaRPr lang="en-US"/>
          </a:p>
        </p:txBody>
      </p:sp>
      <p:sp>
        <p:nvSpPr>
          <p:cNvPr id="4" name="Footer Placeholder 3"/>
          <p:cNvSpPr>
            <a:spLocks noGrp="1"/>
          </p:cNvSpPr>
          <p:nvPr>
            <p:ph type="ftr" sz="quarter" idx="2"/>
          </p:nvPr>
        </p:nvSpPr>
        <p:spPr>
          <a:xfrm>
            <a:off x="4" y="6746915"/>
            <a:ext cx="4068899" cy="35556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317480" y="6746915"/>
            <a:ext cx="4068899" cy="355561"/>
          </a:xfrm>
          <a:prstGeom prst="rect">
            <a:avLst/>
          </a:prstGeom>
        </p:spPr>
        <p:txBody>
          <a:bodyPr vert="horz" lIns="91440" tIns="45720" rIns="91440" bIns="45720" rtlCol="0" anchor="b"/>
          <a:lstStyle>
            <a:lvl1pPr algn="r">
              <a:defRPr sz="1200"/>
            </a:lvl1pPr>
          </a:lstStyle>
          <a:p>
            <a:fld id="{E9237584-9D13-413F-AB84-418035C5BD9C}" type="slidenum">
              <a:rPr lang="en-US" smtClean="0"/>
              <a:t>‹#›</a:t>
            </a:fld>
            <a:endParaRPr lang="en-US"/>
          </a:p>
        </p:txBody>
      </p:sp>
    </p:spTree>
    <p:extLst>
      <p:ext uri="{BB962C8B-B14F-4D97-AF65-F5344CB8AC3E}">
        <p14:creationId xmlns:p14="http://schemas.microsoft.com/office/powerpoint/2010/main" val="614976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698875" y="533400"/>
            <a:ext cx="1995488" cy="26622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38850" y="3373676"/>
            <a:ext cx="7510779" cy="3196114"/>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710248" y="4459526"/>
            <a:ext cx="5681980" cy="4224814"/>
          </a:xfrm>
          <a:prstGeom prst="rect">
            <a:avLst/>
          </a:prstGeom>
        </p:spPr>
        <p:txBody>
          <a:bodyPr lIns="94203" tIns="94203" rIns="94203" bIns="94203" anchor="t" anchorCtr="0">
            <a:noAutofit/>
          </a:bodyPr>
          <a:lstStyle/>
          <a:p>
            <a:endParaRPr/>
          </a:p>
        </p:txBody>
      </p:sp>
    </p:spTree>
    <p:extLst>
      <p:ext uri="{BB962C8B-B14F-4D97-AF65-F5344CB8AC3E}">
        <p14:creationId xmlns:p14="http://schemas.microsoft.com/office/powerpoint/2010/main" val="3256300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9" name="Shape 459"/>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3671847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710248" y="4459526"/>
            <a:ext cx="5681980" cy="4224814"/>
          </a:xfrm>
          <a:prstGeom prst="rect">
            <a:avLst/>
          </a:prstGeom>
        </p:spPr>
        <p:txBody>
          <a:bodyPr lIns="94203" tIns="94203" rIns="94203" bIns="94203" anchor="t" anchorCtr="0">
            <a:noAutofit/>
          </a:bodyPr>
          <a:lstStyle/>
          <a:p>
            <a:endParaRPr/>
          </a:p>
        </p:txBody>
      </p:sp>
    </p:spTree>
    <p:extLst>
      <p:ext uri="{BB962C8B-B14F-4D97-AF65-F5344CB8AC3E}">
        <p14:creationId xmlns:p14="http://schemas.microsoft.com/office/powerpoint/2010/main" val="3085669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710248" y="4459526"/>
            <a:ext cx="5681980" cy="4224814"/>
          </a:xfrm>
          <a:prstGeom prst="rect">
            <a:avLst/>
          </a:prstGeom>
        </p:spPr>
        <p:txBody>
          <a:bodyPr lIns="94203" tIns="94203" rIns="94203" bIns="94203" anchor="t" anchorCtr="0">
            <a:noAutofit/>
          </a:bodyPr>
          <a:lstStyle/>
          <a:p>
            <a:endParaRPr/>
          </a:p>
        </p:txBody>
      </p:sp>
    </p:spTree>
    <p:extLst>
      <p:ext uri="{BB962C8B-B14F-4D97-AF65-F5344CB8AC3E}">
        <p14:creationId xmlns:p14="http://schemas.microsoft.com/office/powerpoint/2010/main" val="359992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710248" y="4459526"/>
            <a:ext cx="5681980" cy="4224814"/>
          </a:xfrm>
          <a:prstGeom prst="rect">
            <a:avLst/>
          </a:prstGeom>
        </p:spPr>
        <p:txBody>
          <a:bodyPr lIns="94203" tIns="94203" rIns="94203" bIns="94203" anchor="t" anchorCtr="0">
            <a:noAutofit/>
          </a:bodyPr>
          <a:lstStyle/>
          <a:p>
            <a:endParaRPr/>
          </a:p>
        </p:txBody>
      </p:sp>
    </p:spTree>
    <p:extLst>
      <p:ext uri="{BB962C8B-B14F-4D97-AF65-F5344CB8AC3E}">
        <p14:creationId xmlns:p14="http://schemas.microsoft.com/office/powerpoint/2010/main" val="229992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710248" y="4459526"/>
            <a:ext cx="5681980" cy="4224814"/>
          </a:xfrm>
          <a:prstGeom prst="rect">
            <a:avLst/>
          </a:prstGeom>
        </p:spPr>
        <p:txBody>
          <a:bodyPr lIns="94203" tIns="94203" rIns="94203" bIns="94203" anchor="t" anchorCtr="0">
            <a:noAutofit/>
          </a:bodyPr>
          <a:lstStyle/>
          <a:p>
            <a:endParaRPr/>
          </a:p>
        </p:txBody>
      </p:sp>
    </p:spTree>
    <p:extLst>
      <p:ext uri="{BB962C8B-B14F-4D97-AF65-F5344CB8AC3E}">
        <p14:creationId xmlns:p14="http://schemas.microsoft.com/office/powerpoint/2010/main" val="1583958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710248" y="4459526"/>
            <a:ext cx="5681980" cy="4224814"/>
          </a:xfrm>
          <a:prstGeom prst="rect">
            <a:avLst/>
          </a:prstGeom>
        </p:spPr>
        <p:txBody>
          <a:bodyPr lIns="94203" tIns="94203" rIns="94203" bIns="94203" anchor="t" anchorCtr="0">
            <a:noAutofit/>
          </a:bodyPr>
          <a:lstStyle/>
          <a:p>
            <a:endParaRPr/>
          </a:p>
        </p:txBody>
      </p:sp>
    </p:spTree>
    <p:extLst>
      <p:ext uri="{BB962C8B-B14F-4D97-AF65-F5344CB8AC3E}">
        <p14:creationId xmlns:p14="http://schemas.microsoft.com/office/powerpoint/2010/main" val="2423792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938850" y="3373676"/>
            <a:ext cx="7510779" cy="3196114"/>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056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9438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20823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58468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32331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76552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56349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72420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0287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50870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5251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4"/>
            <a:ext cx="5829353" cy="3183545"/>
          </a:xfrm>
          <a:prstGeom prst="rect">
            <a:avLst/>
          </a:prstGeom>
          <a:noFill/>
          <a:ln>
            <a:noFill/>
          </a:ln>
        </p:spPr>
        <p:txBody>
          <a:bodyPr lIns="102600" tIns="102600" rIns="102600" bIns="102600"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13" name="Shape 13"/>
          <p:cNvSpPr txBox="1">
            <a:spLocks noGrp="1"/>
          </p:cNvSpPr>
          <p:nvPr>
            <p:ph type="subTitle" idx="1"/>
          </p:nvPr>
        </p:nvSpPr>
        <p:spPr>
          <a:xfrm>
            <a:off x="857250" y="4802717"/>
            <a:ext cx="5143500" cy="2207727"/>
          </a:xfrm>
          <a:prstGeom prst="rect">
            <a:avLst/>
          </a:prstGeom>
          <a:noFill/>
          <a:ln>
            <a:noFill/>
          </a:ln>
        </p:spPr>
        <p:txBody>
          <a:bodyPr lIns="102600" tIns="102600" rIns="102600" bIns="102600" anchor="t" anchorCtr="0"/>
          <a:lstStyle>
            <a:lvl1pPr marL="0" marR="0" lvl="0" indent="0" algn="ctr" rtl="0">
              <a:lnSpc>
                <a:spcPct val="90000"/>
              </a:lnSpc>
              <a:spcBef>
                <a:spcPts val="706"/>
              </a:spcBef>
              <a:buClr>
                <a:schemeClr val="dk1"/>
              </a:buClr>
              <a:buFont typeface="Arial"/>
              <a:buNone/>
              <a:defRPr sz="1765" b="0" i="0" u="none" strike="noStrike" cap="none">
                <a:solidFill>
                  <a:schemeClr val="dk1"/>
                </a:solidFill>
                <a:latin typeface="Calibri"/>
                <a:ea typeface="Calibri"/>
                <a:cs typeface="Calibri"/>
                <a:sym typeface="Calibri"/>
              </a:defRPr>
            </a:lvl1pPr>
            <a:lvl2pPr marL="336194" marR="0" lvl="1" indent="0" algn="ctr" rtl="0">
              <a:lnSpc>
                <a:spcPct val="90000"/>
              </a:lnSpc>
              <a:spcBef>
                <a:spcPts val="353"/>
              </a:spcBef>
              <a:buClr>
                <a:schemeClr val="dk1"/>
              </a:buClr>
              <a:buFont typeface="Arial"/>
              <a:buNone/>
              <a:defRPr sz="1500" b="0" i="0" u="none" strike="noStrike" cap="none">
                <a:solidFill>
                  <a:schemeClr val="dk1"/>
                </a:solidFill>
                <a:latin typeface="Calibri"/>
                <a:ea typeface="Calibri"/>
                <a:cs typeface="Calibri"/>
                <a:sym typeface="Calibri"/>
              </a:defRPr>
            </a:lvl2pPr>
            <a:lvl3pPr marL="683595" marR="0" lvl="2" indent="0" algn="ctr" rtl="0">
              <a:lnSpc>
                <a:spcPct val="90000"/>
              </a:lnSpc>
              <a:spcBef>
                <a:spcPts val="353"/>
              </a:spcBef>
              <a:buClr>
                <a:schemeClr val="dk1"/>
              </a:buClr>
              <a:buFont typeface="Arial"/>
              <a:buNone/>
              <a:defRPr sz="1324" b="0" i="0" u="none" strike="noStrike" cap="none">
                <a:solidFill>
                  <a:schemeClr val="dk1"/>
                </a:solidFill>
                <a:latin typeface="Calibri"/>
                <a:ea typeface="Calibri"/>
                <a:cs typeface="Calibri"/>
                <a:sym typeface="Calibri"/>
              </a:defRPr>
            </a:lvl3pPr>
            <a:lvl4pPr marL="1019790" marR="0" lvl="3" indent="0" algn="ctr" rtl="0">
              <a:lnSpc>
                <a:spcPct val="90000"/>
              </a:lnSpc>
              <a:spcBef>
                <a:spcPts val="353"/>
              </a:spcBef>
              <a:buClr>
                <a:schemeClr val="dk1"/>
              </a:buClr>
              <a:buFont typeface="Arial"/>
              <a:buNone/>
              <a:defRPr sz="1147" b="0" i="0" u="none" strike="noStrike" cap="none">
                <a:solidFill>
                  <a:schemeClr val="dk1"/>
                </a:solidFill>
                <a:latin typeface="Calibri"/>
                <a:ea typeface="Calibri"/>
                <a:cs typeface="Calibri"/>
                <a:sym typeface="Calibri"/>
              </a:defRPr>
            </a:lvl4pPr>
            <a:lvl5pPr marL="1355984" marR="0" lvl="4" indent="0" algn="ctr" rtl="0">
              <a:lnSpc>
                <a:spcPct val="90000"/>
              </a:lnSpc>
              <a:spcBef>
                <a:spcPts val="353"/>
              </a:spcBef>
              <a:buClr>
                <a:schemeClr val="dk1"/>
              </a:buClr>
              <a:buFont typeface="Arial"/>
              <a:buNone/>
              <a:defRPr sz="1147" b="0" i="0" u="none" strike="noStrike" cap="none">
                <a:solidFill>
                  <a:schemeClr val="dk1"/>
                </a:solidFill>
                <a:latin typeface="Calibri"/>
                <a:ea typeface="Calibri"/>
                <a:cs typeface="Calibri"/>
                <a:sym typeface="Calibri"/>
              </a:defRPr>
            </a:lvl5pPr>
            <a:lvl6pPr marL="1703385" marR="0" lvl="5" indent="0" algn="ctr" rtl="0">
              <a:lnSpc>
                <a:spcPct val="90000"/>
              </a:lnSpc>
              <a:spcBef>
                <a:spcPts val="353"/>
              </a:spcBef>
              <a:buClr>
                <a:schemeClr val="dk1"/>
              </a:buClr>
              <a:buFont typeface="Arial"/>
              <a:buNone/>
              <a:defRPr sz="1147" b="0" i="0" u="none" strike="noStrike" cap="none">
                <a:solidFill>
                  <a:schemeClr val="dk1"/>
                </a:solidFill>
                <a:latin typeface="Calibri"/>
                <a:ea typeface="Calibri"/>
                <a:cs typeface="Calibri"/>
                <a:sym typeface="Calibri"/>
              </a:defRPr>
            </a:lvl6pPr>
            <a:lvl7pPr marL="2039579" marR="0" lvl="6" indent="0" algn="ctr" rtl="0">
              <a:lnSpc>
                <a:spcPct val="90000"/>
              </a:lnSpc>
              <a:spcBef>
                <a:spcPts val="353"/>
              </a:spcBef>
              <a:buClr>
                <a:schemeClr val="dk1"/>
              </a:buClr>
              <a:buFont typeface="Arial"/>
              <a:buNone/>
              <a:defRPr sz="1147" b="0" i="0" u="none" strike="noStrike" cap="none">
                <a:solidFill>
                  <a:schemeClr val="dk1"/>
                </a:solidFill>
                <a:latin typeface="Calibri"/>
                <a:ea typeface="Calibri"/>
                <a:cs typeface="Calibri"/>
                <a:sym typeface="Calibri"/>
              </a:defRPr>
            </a:lvl7pPr>
            <a:lvl8pPr marL="2375774" marR="0" lvl="7" indent="0" algn="ctr" rtl="0">
              <a:lnSpc>
                <a:spcPct val="90000"/>
              </a:lnSpc>
              <a:spcBef>
                <a:spcPts val="353"/>
              </a:spcBef>
              <a:buClr>
                <a:schemeClr val="dk1"/>
              </a:buClr>
              <a:buFont typeface="Arial"/>
              <a:buNone/>
              <a:defRPr sz="1147" b="0" i="0" u="none" strike="noStrike" cap="none">
                <a:solidFill>
                  <a:schemeClr val="dk1"/>
                </a:solidFill>
                <a:latin typeface="Calibri"/>
                <a:ea typeface="Calibri"/>
                <a:cs typeface="Calibri"/>
                <a:sym typeface="Calibri"/>
              </a:defRPr>
            </a:lvl8pPr>
            <a:lvl9pPr marL="2711968" marR="0" lvl="8" indent="0" algn="ctr" rtl="0">
              <a:lnSpc>
                <a:spcPct val="90000"/>
              </a:lnSpc>
              <a:spcBef>
                <a:spcPts val="353"/>
              </a:spcBef>
              <a:buClr>
                <a:schemeClr val="dk1"/>
              </a:buClr>
              <a:buFont typeface="Arial"/>
              <a:buNone/>
              <a:defRPr sz="1147"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50900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09845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23" name="Shape 23"/>
          <p:cNvSpPr txBox="1">
            <a:spLocks noGrp="1"/>
          </p:cNvSpPr>
          <p:nvPr>
            <p:ph type="body" idx="1"/>
          </p:nvPr>
        </p:nvSpPr>
        <p:spPr>
          <a:xfrm>
            <a:off x="471488" y="2434167"/>
            <a:ext cx="5915118" cy="5801727"/>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33386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5" y="2279653"/>
            <a:ext cx="5915118" cy="3803727"/>
          </a:xfrm>
          <a:prstGeom prst="rect">
            <a:avLst/>
          </a:prstGeom>
          <a:noFill/>
          <a:ln>
            <a:noFill/>
          </a:ln>
        </p:spPr>
        <p:txBody>
          <a:bodyPr lIns="102600" tIns="102600" rIns="102600" bIns="102600"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29" name="Shape 29"/>
          <p:cNvSpPr txBox="1">
            <a:spLocks noGrp="1"/>
          </p:cNvSpPr>
          <p:nvPr>
            <p:ph type="body" idx="1"/>
          </p:nvPr>
        </p:nvSpPr>
        <p:spPr>
          <a:xfrm>
            <a:off x="467915" y="6119285"/>
            <a:ext cx="5915118" cy="2000182"/>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Font typeface="Arial"/>
              <a:buNone/>
              <a:defRPr sz="1765"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rgbClr val="888888"/>
              </a:buClr>
              <a:buFont typeface="Arial"/>
              <a:buNone/>
              <a:defRPr sz="1500" b="0" i="0" u="none" strike="noStrike" cap="none">
                <a:solidFill>
                  <a:srgbClr val="888888"/>
                </a:solidFill>
                <a:latin typeface="Calibri"/>
                <a:ea typeface="Calibri"/>
                <a:cs typeface="Calibri"/>
                <a:sym typeface="Calibri"/>
              </a:defRPr>
            </a:lvl2pPr>
            <a:lvl3pPr marL="683595" marR="0" lvl="2" indent="0" algn="l" rtl="0">
              <a:lnSpc>
                <a:spcPct val="90000"/>
              </a:lnSpc>
              <a:spcBef>
                <a:spcPts val="353"/>
              </a:spcBef>
              <a:buClr>
                <a:srgbClr val="888888"/>
              </a:buClr>
              <a:buFont typeface="Arial"/>
              <a:buNone/>
              <a:defRPr sz="1324" b="0" i="0" u="none" strike="noStrike" cap="none">
                <a:solidFill>
                  <a:srgbClr val="888888"/>
                </a:solidFill>
                <a:latin typeface="Calibri"/>
                <a:ea typeface="Calibri"/>
                <a:cs typeface="Calibri"/>
                <a:sym typeface="Calibri"/>
              </a:defRPr>
            </a:lvl3pPr>
            <a:lvl4pPr marL="1019790" marR="0" lvl="3"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4pPr>
            <a:lvl5pPr marL="1355984" marR="0" lvl="4"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5pPr>
            <a:lvl6pPr marL="1703385" marR="0" lvl="5"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6pPr>
            <a:lvl7pPr marL="2039579" marR="0" lvl="6"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7pPr>
            <a:lvl8pPr marL="2375774" marR="0" lvl="7"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8pPr>
            <a:lvl9pPr marL="2711968" marR="0" lvl="8"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57152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35" name="Shape 35"/>
          <p:cNvSpPr txBox="1">
            <a:spLocks noGrp="1"/>
          </p:cNvSpPr>
          <p:nvPr>
            <p:ph type="body" idx="1"/>
          </p:nvPr>
        </p:nvSpPr>
        <p:spPr>
          <a:xfrm>
            <a:off x="471488" y="2434167"/>
            <a:ext cx="2914676" cy="5801727"/>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7"/>
            <a:ext cx="2914676" cy="5801727"/>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84483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42" name="Shape 42"/>
          <p:cNvSpPr txBox="1">
            <a:spLocks noGrp="1"/>
          </p:cNvSpPr>
          <p:nvPr>
            <p:ph type="body" idx="1"/>
          </p:nvPr>
        </p:nvSpPr>
        <p:spPr>
          <a:xfrm>
            <a:off x="472381" y="2241551"/>
            <a:ext cx="2901176" cy="1098545"/>
          </a:xfrm>
          <a:prstGeom prst="rect">
            <a:avLst/>
          </a:prstGeom>
          <a:noFill/>
          <a:ln>
            <a:noFill/>
          </a:ln>
        </p:spPr>
        <p:txBody>
          <a:bodyPr lIns="102600" tIns="102600" rIns="102600" bIns="102600" anchor="b" anchorCtr="0"/>
          <a:lstStyle>
            <a:lvl1pPr marL="0" marR="0" lvl="0" indent="0" algn="l" rtl="0">
              <a:lnSpc>
                <a:spcPct val="90000"/>
              </a:lnSpc>
              <a:spcBef>
                <a:spcPts val="706"/>
              </a:spcBef>
              <a:buClr>
                <a:schemeClr val="dk1"/>
              </a:buClr>
              <a:buFont typeface="Arial"/>
              <a:buNone/>
              <a:defRPr sz="1765" b="1"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500" b="1"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1324" b="1"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099"/>
            <a:ext cx="2901176" cy="4912909"/>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1"/>
            <a:ext cx="2915471" cy="1098545"/>
          </a:xfrm>
          <a:prstGeom prst="rect">
            <a:avLst/>
          </a:prstGeom>
          <a:noFill/>
          <a:ln>
            <a:noFill/>
          </a:ln>
        </p:spPr>
        <p:txBody>
          <a:bodyPr lIns="102600" tIns="102600" rIns="102600" bIns="102600" anchor="b" anchorCtr="0"/>
          <a:lstStyle>
            <a:lvl1pPr marL="0" marR="0" lvl="0" indent="0" algn="l" rtl="0">
              <a:lnSpc>
                <a:spcPct val="90000"/>
              </a:lnSpc>
              <a:spcBef>
                <a:spcPts val="706"/>
              </a:spcBef>
              <a:buClr>
                <a:schemeClr val="dk1"/>
              </a:buClr>
              <a:buFont typeface="Arial"/>
              <a:buNone/>
              <a:defRPr sz="1765" b="1"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500" b="1"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1324" b="1"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099"/>
            <a:ext cx="2915471" cy="4912909"/>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34398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51" name="Shape 51"/>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7720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599"/>
            <a:ext cx="2211882" cy="2133545"/>
          </a:xfrm>
          <a:prstGeom prst="rect">
            <a:avLst/>
          </a:prstGeom>
          <a:noFill/>
          <a:ln>
            <a:noFill/>
          </a:ln>
        </p:spPr>
        <p:txBody>
          <a:bodyPr lIns="102600" tIns="102600" rIns="102600" bIns="102600" anchor="b" anchorCtr="0"/>
          <a:lstStyle>
            <a:lvl1pPr marL="0" marR="0" lvl="0" indent="0" algn="l" rtl="0">
              <a:lnSpc>
                <a:spcPct val="90000"/>
              </a:lnSpc>
              <a:spcBef>
                <a:spcPts val="0"/>
              </a:spcBef>
              <a:buClr>
                <a:schemeClr val="dk1"/>
              </a:buClr>
              <a:buFont typeface="Calibri"/>
              <a:buNone/>
              <a:defRPr sz="2382"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56" name="Shape 56"/>
          <p:cNvSpPr txBox="1">
            <a:spLocks noGrp="1"/>
          </p:cNvSpPr>
          <p:nvPr>
            <p:ph type="body" idx="1"/>
          </p:nvPr>
        </p:nvSpPr>
        <p:spPr>
          <a:xfrm>
            <a:off x="2915543" y="1316568"/>
            <a:ext cx="3471882" cy="6498273"/>
          </a:xfrm>
          <a:prstGeom prst="rect">
            <a:avLst/>
          </a:prstGeom>
          <a:noFill/>
          <a:ln>
            <a:noFill/>
          </a:ln>
        </p:spPr>
        <p:txBody>
          <a:bodyPr lIns="102600" tIns="102600" rIns="102600" bIns="102600" anchor="t" anchorCtr="0"/>
          <a:lstStyle>
            <a:lvl1pPr marL="168097" marR="0" lvl="0" indent="-22413" algn="l" rtl="0">
              <a:lnSpc>
                <a:spcPct val="90000"/>
              </a:lnSpc>
              <a:spcBef>
                <a:spcPts val="706"/>
              </a:spcBef>
              <a:buClr>
                <a:schemeClr val="dk1"/>
              </a:buClr>
              <a:buSzPct val="100000"/>
              <a:buFont typeface="Arial"/>
              <a:buChar char="•"/>
              <a:defRPr sz="2382" b="0" i="0" u="none" strike="noStrike" cap="none">
                <a:solidFill>
                  <a:schemeClr val="dk1"/>
                </a:solidFill>
                <a:latin typeface="Calibri"/>
                <a:ea typeface="Calibri"/>
                <a:cs typeface="Calibri"/>
                <a:sym typeface="Calibri"/>
              </a:defRPr>
            </a:lvl1pPr>
            <a:lvl2pPr marL="504292" marR="0" lvl="1" indent="-33619" algn="l" rtl="0">
              <a:lnSpc>
                <a:spcPct val="90000"/>
              </a:lnSpc>
              <a:spcBef>
                <a:spcPts val="353"/>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2pPr>
            <a:lvl3pPr marL="851692" marR="0" lvl="2"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3pPr>
            <a:lvl4pPr marL="1187887" marR="0" lvl="3"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24081" marR="0" lvl="4" indent="-67239"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71482" marR="0" lvl="5"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07677" marR="0" lvl="6"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43871" marR="0" lvl="7" indent="-67239"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891272" marR="0" lvl="8"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199"/>
            <a:ext cx="2211882" cy="5082000"/>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Font typeface="Arial"/>
              <a:buNone/>
              <a:defRPr sz="1147"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059" b="0"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882" b="0"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62291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599"/>
            <a:ext cx="2211882" cy="2133545"/>
          </a:xfrm>
          <a:prstGeom prst="rect">
            <a:avLst/>
          </a:prstGeom>
          <a:noFill/>
          <a:ln>
            <a:noFill/>
          </a:ln>
        </p:spPr>
        <p:txBody>
          <a:bodyPr lIns="102600" tIns="102600" rIns="102600" bIns="102600" anchor="b" anchorCtr="0"/>
          <a:lstStyle>
            <a:lvl1pPr marL="0" marR="0" lvl="0" indent="0" algn="l" rtl="0">
              <a:lnSpc>
                <a:spcPct val="90000"/>
              </a:lnSpc>
              <a:spcBef>
                <a:spcPts val="0"/>
              </a:spcBef>
              <a:buClr>
                <a:schemeClr val="dk1"/>
              </a:buClr>
              <a:buFont typeface="Calibri"/>
              <a:buNone/>
              <a:defRPr sz="2382"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63" name="Shape 63"/>
          <p:cNvSpPr>
            <a:spLocks noGrp="1"/>
          </p:cNvSpPr>
          <p:nvPr>
            <p:ph type="pic" idx="2"/>
          </p:nvPr>
        </p:nvSpPr>
        <p:spPr>
          <a:xfrm>
            <a:off x="2915543" y="1316568"/>
            <a:ext cx="3471882" cy="6498273"/>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SzPct val="59259"/>
              <a:buFont typeface="Arial"/>
              <a:buNone/>
              <a:defRPr sz="2382"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SzPct val="66666"/>
              <a:buFont typeface="Arial"/>
              <a:buNone/>
              <a:defRPr sz="2118" b="0"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SzPct val="80000"/>
              <a:buFont typeface="Arial"/>
              <a:buNone/>
              <a:defRPr sz="1765" b="0"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199"/>
            <a:ext cx="2211882" cy="5082000"/>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Font typeface="Arial"/>
              <a:buNone/>
              <a:defRPr sz="1147"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059" b="0"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882" b="0"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40972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70" name="Shape 70"/>
          <p:cNvSpPr txBox="1">
            <a:spLocks noGrp="1"/>
          </p:cNvSpPr>
          <p:nvPr>
            <p:ph type="body" idx="1"/>
          </p:nvPr>
        </p:nvSpPr>
        <p:spPr>
          <a:xfrm rot="5400000">
            <a:off x="528090" y="2377471"/>
            <a:ext cx="5801727" cy="5915118"/>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0906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689" y="3622010"/>
            <a:ext cx="7749000" cy="1478647"/>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76" name="Shape 76"/>
          <p:cNvSpPr txBox="1">
            <a:spLocks noGrp="1"/>
          </p:cNvSpPr>
          <p:nvPr>
            <p:ph type="body" idx="1"/>
          </p:nvPr>
        </p:nvSpPr>
        <p:spPr>
          <a:xfrm rot="5400000">
            <a:off x="-1227688" y="2186113"/>
            <a:ext cx="7749000" cy="4350441"/>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1086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wrap="square"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3"/>
            <a:ext cx="5829299" cy="318346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857250" y="4802717"/>
            <a:ext cx="5143499" cy="2207682"/>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034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6313447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SzPct val="43243"/>
              <a:buFont typeface="Calibri"/>
              <a:buNone/>
              <a:defRPr sz="3700" b="0" i="0" u="none" strike="noStrike" cap="none">
                <a:solidFill>
                  <a:schemeClr val="dk1"/>
                </a:solidFill>
                <a:latin typeface="Calibri"/>
                <a:ea typeface="Calibri"/>
                <a:cs typeface="Calibri"/>
                <a:sym typeface="Calibri"/>
              </a:defRPr>
            </a:lvl1pPr>
            <a:lvl2pPr lvl="1" indent="0">
              <a:spcBef>
                <a:spcPts val="0"/>
              </a:spcBef>
              <a:buSzPct val="80000"/>
              <a:buNone/>
              <a:defRPr sz="2000"/>
            </a:lvl2pPr>
            <a:lvl3pPr lvl="2" indent="0">
              <a:spcBef>
                <a:spcPts val="0"/>
              </a:spcBef>
              <a:buSzPct val="80000"/>
              <a:buNone/>
              <a:defRPr sz="2000"/>
            </a:lvl3pPr>
            <a:lvl4pPr lvl="3" indent="0">
              <a:spcBef>
                <a:spcPts val="0"/>
              </a:spcBef>
              <a:buSzPct val="80000"/>
              <a:buNone/>
              <a:defRPr sz="2000"/>
            </a:lvl4pPr>
            <a:lvl5pPr lvl="4" indent="0">
              <a:spcBef>
                <a:spcPts val="0"/>
              </a:spcBef>
              <a:buSzPct val="80000"/>
              <a:buNone/>
              <a:defRPr sz="2000"/>
            </a:lvl5pPr>
            <a:lvl6pPr lvl="5" indent="0">
              <a:spcBef>
                <a:spcPts val="0"/>
              </a:spcBef>
              <a:buSzPct val="80000"/>
              <a:buNone/>
              <a:defRPr sz="2000"/>
            </a:lvl6pPr>
            <a:lvl7pPr lvl="6" indent="0">
              <a:spcBef>
                <a:spcPts val="0"/>
              </a:spcBef>
              <a:buSzPct val="80000"/>
              <a:buNone/>
              <a:defRPr sz="2000"/>
            </a:lvl7pPr>
            <a:lvl8pPr lvl="7" indent="0">
              <a:spcBef>
                <a:spcPts val="0"/>
              </a:spcBef>
              <a:buSzPct val="80000"/>
              <a:buNone/>
              <a:defRPr sz="2000"/>
            </a:lvl8pPr>
            <a:lvl9pPr lvl="8" indent="0">
              <a:spcBef>
                <a:spcPts val="0"/>
              </a:spcBef>
              <a:buSzPct val="80000"/>
              <a:buNone/>
              <a:defRPr sz="2000"/>
            </a:lvl9pPr>
          </a:lstStyle>
          <a:p>
            <a:endParaRPr/>
          </a:p>
        </p:txBody>
      </p:sp>
      <p:sp>
        <p:nvSpPr>
          <p:cNvPr id="7" name="Shape 7"/>
          <p:cNvSpPr txBox="1">
            <a:spLocks noGrp="1"/>
          </p:cNvSpPr>
          <p:nvPr>
            <p:ph type="body" idx="1"/>
          </p:nvPr>
        </p:nvSpPr>
        <p:spPr>
          <a:xfrm>
            <a:off x="471488" y="2434167"/>
            <a:ext cx="5915118" cy="5801727"/>
          </a:xfrm>
          <a:prstGeom prst="rect">
            <a:avLst/>
          </a:prstGeom>
          <a:noFill/>
          <a:ln>
            <a:noFill/>
          </a:ln>
        </p:spPr>
        <p:txBody>
          <a:bodyPr lIns="102600" tIns="102600" rIns="102600" bIns="102600" anchor="t" anchorCtr="0"/>
          <a:lstStyle>
            <a:lvl1pPr marL="190500" marR="0" lvl="0" indent="-381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71500" marR="0" lvl="1" indent="-63500" algn="l" rtl="0">
              <a:lnSpc>
                <a:spcPct val="90000"/>
              </a:lnSpc>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965200" marR="0" lvl="2" indent="-88900" algn="l" rtl="0">
              <a:lnSpc>
                <a:spcPct val="90000"/>
              </a:lnSpc>
              <a:spcBef>
                <a:spcPts val="40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3pPr>
            <a:lvl4pPr marL="1346200" marR="0" lvl="3"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727200" marR="0" lvl="4"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2120900" marR="0" lvl="5"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501900" marR="0" lvl="6"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882900" marR="0" lvl="7"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3276600" marR="0" lvl="8"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SzPct val="160000"/>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SzPct val="80000"/>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SzPct val="80000"/>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SzPct val="80000"/>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SzPct val="80000"/>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SzPct val="80000"/>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SzPct val="80000"/>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SzPct val="80000"/>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SzPct val="80000"/>
              <a:buNone/>
              <a:defRPr sz="1765"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SzPct val="160000"/>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SzPct val="80000"/>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SzPct val="80000"/>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SzPct val="80000"/>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SzPct val="80000"/>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SzPct val="80000"/>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SzPct val="80000"/>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SzPct val="80000"/>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SzPct val="80000"/>
              <a:buNone/>
              <a:defRPr sz="1765"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32946661"/>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eyewitnesstohistory.com/californiagoldrush.htm" TargetMode="External"/><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ow.ly/tz8530fG82O" TargetMode="External"/><Relationship Id="rId5" Type="http://schemas.openxmlformats.org/officeDocument/2006/relationships/hyperlink" Target="http://ow.ly/U5Fr30fG7Z7" TargetMode="External"/><Relationship Id="rId10" Type="http://schemas.openxmlformats.org/officeDocument/2006/relationships/image" Target="../media/image23.png"/><Relationship Id="rId4" Type="http://schemas.openxmlformats.org/officeDocument/2006/relationships/hyperlink" Target="http://www.history.com/topics/gold-rush-of-1849" TargetMode="Externa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www.history.com/topics/homestead-ac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hyperlink" Target="http://ow.ly/7luD30fGbf8" TargetMode="External"/><Relationship Id="rId4" Type="http://schemas.openxmlformats.org/officeDocument/2006/relationships/hyperlink" Target="https://www.archives.gov/education/lessons/homestead-ac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t&amp;rct=j&amp;q=&amp;esrc=s&amp;source=web&amp;cd=13&amp;cad=rja&amp;uact=8&amp;ved=0ahUKEwjIm5qAopPLAhWGdz4KHUjNC64QFghRMAw&amp;url=http://www.choices.edu/resources/activities/we/documents/WE_Symbolism_v4.swf&amp;usg=AFQjCNE5g1Blxdf6qnwTvmciz8SQhzDXiQ&amp;sig2=p4yNf6e9C0j0VSGVxiCWD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en.wikipedia.org/wiki/American_frontie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0.xml"/><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ubT-Bm36L2U" TargetMode="External"/><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hyperlink" Target="https://www.britannica.com/topic/Angel-Island-Immigration-Station" TargetMode="External"/><Relationship Id="rId4" Type="http://schemas.openxmlformats.org/officeDocument/2006/relationships/hyperlink" Target="https://www.history.com/topics/ellis-island"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ow.ly/fnrC30fIitU" TargetMode="External"/><Relationship Id="rId3" Type="http://schemas.openxmlformats.org/officeDocument/2006/relationships/image" Target="../media/image17.png"/><Relationship Id="rId7" Type="http://schemas.openxmlformats.org/officeDocument/2006/relationships/hyperlink" Target="http://ow.ly/R4Hv30fo9W7"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http://www.history.com/topics/native-american-history/american-indian-wars" TargetMode="External"/><Relationship Id="rId5" Type="http://schemas.openxmlformats.org/officeDocument/2006/relationships/hyperlink" Target="http://ow.ly/KEaQ30fo9JT" TargetMode="External"/><Relationship Id="rId4" Type="http://schemas.openxmlformats.org/officeDocument/2006/relationships/hyperlink" Target="http://www.nrcprograms.org/site/PageServer?pagename=airc_hist_main"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ow.ly/S1fq30fo8Yr" TargetMode="External"/><Relationship Id="rId3" Type="http://schemas.openxmlformats.org/officeDocument/2006/relationships/hyperlink" Target="http://www.nps.gov/trte/learn/historyculture/stories.htm" TargetMode="External"/><Relationship Id="rId7" Type="http://schemas.openxmlformats.org/officeDocument/2006/relationships/hyperlink" Target="http://ow.ly/xsyw30fo8SI"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ow.ly/Xaeq30fo8Qb" TargetMode="External"/><Relationship Id="rId5" Type="http://schemas.openxmlformats.org/officeDocument/2006/relationships/image" Target="../media/image18.png"/><Relationship Id="rId4" Type="http://schemas.openxmlformats.org/officeDocument/2006/relationships/hyperlink" Target="http://ow.ly/KMIz30fo5tf" TargetMode="External"/><Relationship Id="rId9" Type="http://schemas.openxmlformats.org/officeDocument/2006/relationships/hyperlink" Target="http://ow.ly/vhqs30fo8RD"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frontiertrails.com/oldwest/oregontrail.htm" TargetMode="External"/><Relationship Id="rId7" Type="http://schemas.openxmlformats.org/officeDocument/2006/relationships/hyperlink" Target="http://ow.ly/zrJx30fG95Y"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ow.ly/tPxV30fG8LW" TargetMode="External"/><Relationship Id="rId5" Type="http://schemas.openxmlformats.org/officeDocument/2006/relationships/hyperlink" Target="http://ow.ly/DhIG30fG8J8" TargetMode="External"/><Relationship Id="rId4" Type="http://schemas.openxmlformats.org/officeDocument/2006/relationships/hyperlink" Target="https://drive.google.com/file/d/0B78lVLc3D0g9VmVrWUYxd3BiWUE/view?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689" y="405921"/>
            <a:ext cx="5945879" cy="494443"/>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055" y="900364"/>
            <a:ext cx="6134820" cy="55521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378" y="1612487"/>
            <a:ext cx="5945879" cy="52334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99585497"/>
              </p:ext>
            </p:extLst>
          </p:nvPr>
        </p:nvGraphicFramePr>
        <p:xfrm>
          <a:off x="432378" y="2429374"/>
          <a:ext cx="5915026" cy="209525"/>
        </p:xfrm>
        <a:graphic>
          <a:graphicData uri="http://schemas.openxmlformats.org/drawingml/2006/table">
            <a:tbl>
              <a:tblPr firstRow="1" firstCol="1" bandRow="1"/>
              <a:tblGrid>
                <a:gridCol w="1478440">
                  <a:extLst>
                    <a:ext uri="{9D8B030D-6E8A-4147-A177-3AD203B41FA5}">
                      <a16:colId xmlns:a16="http://schemas.microsoft.com/office/drawing/2014/main" val="1892912389"/>
                    </a:ext>
                  </a:extLst>
                </a:gridCol>
                <a:gridCol w="1478440">
                  <a:extLst>
                    <a:ext uri="{9D8B030D-6E8A-4147-A177-3AD203B41FA5}">
                      <a16:colId xmlns:a16="http://schemas.microsoft.com/office/drawing/2014/main" val="3811595242"/>
                    </a:ext>
                  </a:extLst>
                </a:gridCol>
                <a:gridCol w="1479073">
                  <a:extLst>
                    <a:ext uri="{9D8B030D-6E8A-4147-A177-3AD203B41FA5}">
                      <a16:colId xmlns:a16="http://schemas.microsoft.com/office/drawing/2014/main" val="455260501"/>
                    </a:ext>
                  </a:extLst>
                </a:gridCol>
                <a:gridCol w="1479073">
                  <a:extLst>
                    <a:ext uri="{9D8B030D-6E8A-4147-A177-3AD203B41FA5}">
                      <a16:colId xmlns:a16="http://schemas.microsoft.com/office/drawing/2014/main" val="755477708"/>
                    </a:ext>
                  </a:extLst>
                </a:gridCol>
              </a:tblGrid>
              <a:tr h="209525">
                <a:tc>
                  <a:txBody>
                    <a:bodyPr/>
                    <a:lstStyle/>
                    <a:p>
                      <a:pPr marL="0" marR="0" algn="ctr">
                        <a:lnSpc>
                          <a:spcPct val="115000"/>
                        </a:lnSpc>
                        <a:spcBef>
                          <a:spcPts val="0"/>
                        </a:spcBef>
                        <a:spcAft>
                          <a:spcPts val="0"/>
                        </a:spcAft>
                      </a:pPr>
                      <a:r>
                        <a:rPr lang="en-US" sz="120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migration</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immigration</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populism</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Baskerville Old Face" panose="02020602080505020303" pitchFamily="18" charset="0"/>
                          <a:ea typeface="Calibri" panose="020F0502020204030204" pitchFamily="34" charset="0"/>
                          <a:cs typeface="Times New Roman" panose="02020603050405020304" pitchFamily="18" charset="0"/>
                        </a:rPr>
                        <a:t>nativism</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470012"/>
                  </a:ext>
                </a:extLst>
              </a:tr>
            </a:tbl>
          </a:graphicData>
        </a:graphic>
      </p:graphicFrame>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996" y="2915885"/>
            <a:ext cx="5945879" cy="2260745"/>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5996" y="5718641"/>
            <a:ext cx="5945879" cy="2782572"/>
          </a:xfrm>
          <a:prstGeom prst="rect">
            <a:avLst/>
          </a:prstGeom>
        </p:spPr>
      </p:pic>
    </p:spTree>
    <p:extLst>
      <p:ext uri="{BB962C8B-B14F-4D97-AF65-F5344CB8AC3E}">
        <p14:creationId xmlns:p14="http://schemas.microsoft.com/office/powerpoint/2010/main" val="996556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Shape 268"/>
          <p:cNvSpPr txBox="1"/>
          <p:nvPr/>
        </p:nvSpPr>
        <p:spPr>
          <a:xfrm>
            <a:off x="395110" y="130503"/>
            <a:ext cx="61299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600" b="0" i="0" u="none" strike="noStrike" kern="0" cap="none" spc="0" normalizeH="0" baseline="0" noProof="0" dirty="0">
                <a:ln>
                  <a:noFill/>
                </a:ln>
                <a:solidFill>
                  <a:srgbClr val="0070C0"/>
                </a:solidFill>
                <a:effectLst/>
                <a:uLnTx/>
                <a:uFillTx/>
                <a:latin typeface="Impact"/>
                <a:ea typeface="Impact"/>
                <a:cs typeface="Impact"/>
                <a:sym typeface="Impact"/>
              </a:rPr>
              <a:t>The California Gold Rush</a:t>
            </a:r>
          </a:p>
        </p:txBody>
      </p:sp>
      <p:sp>
        <p:nvSpPr>
          <p:cNvPr id="269" name="Shape 269"/>
          <p:cNvSpPr txBox="1"/>
          <p:nvPr/>
        </p:nvSpPr>
        <p:spPr>
          <a:xfrm>
            <a:off x="299410" y="653703"/>
            <a:ext cx="6321300" cy="26301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The </a:t>
            </a:r>
            <a:r>
              <a:rPr kumimoji="0" lang="en-US" sz="1200" b="1" i="0" u="sng" strike="noStrike" kern="0" cap="none" spc="0" normalizeH="0" baseline="0" noProof="0" dirty="0">
                <a:ln>
                  <a:noFill/>
                </a:ln>
                <a:solidFill>
                  <a:srgbClr val="0563C1"/>
                </a:solidFill>
                <a:effectLst/>
                <a:uLnTx/>
                <a:uFillTx/>
                <a:latin typeface="Arial"/>
                <a:cs typeface="Arial"/>
                <a:sym typeface="Arial"/>
                <a:hlinkClick r:id="rId3"/>
              </a:rPr>
              <a:t>discovery of gold</a:t>
            </a:r>
            <a:r>
              <a:rPr kumimoji="0" lang="en-US" sz="1200" b="0" i="0" u="none" strike="noStrike" kern="0" cap="none" spc="0" normalizeH="0" baseline="0" noProof="0" dirty="0">
                <a:ln>
                  <a:noFill/>
                </a:ln>
                <a:solidFill>
                  <a:srgbClr val="000000"/>
                </a:solidFill>
                <a:effectLst/>
                <a:uLnTx/>
                <a:uFillTx/>
                <a:latin typeface="Arial"/>
                <a:cs typeface="Arial"/>
                <a:sym typeface="Arial"/>
              </a:rPr>
              <a:t> in Northern California in 1848 radically changed America as the subsequent </a:t>
            </a:r>
            <a:r>
              <a:rPr kumimoji="0" lang="en-US" sz="1200" b="1" i="0" u="sng" strike="noStrike" kern="0" cap="none" spc="0" normalizeH="0" baseline="0" noProof="0" dirty="0">
                <a:ln>
                  <a:noFill/>
                </a:ln>
                <a:solidFill>
                  <a:srgbClr val="0563C1"/>
                </a:solidFill>
                <a:effectLst/>
                <a:uLnTx/>
                <a:uFillTx/>
                <a:latin typeface="Arial"/>
                <a:cs typeface="Arial"/>
                <a:sym typeface="Arial"/>
                <a:hlinkClick r:id="rId4"/>
              </a:rPr>
              <a:t>Gold Rush </a:t>
            </a:r>
            <a:r>
              <a:rPr kumimoji="0" lang="en-US" sz="1200" b="0" i="0" u="none" strike="noStrike" kern="0" cap="none" spc="0" normalizeH="0" baseline="0" noProof="0" dirty="0">
                <a:ln>
                  <a:noFill/>
                </a:ln>
                <a:solidFill>
                  <a:srgbClr val="000000"/>
                </a:solidFill>
                <a:effectLst/>
                <a:uLnTx/>
                <a:uFillTx/>
                <a:latin typeface="Arial"/>
                <a:cs typeface="Arial"/>
                <a:sym typeface="Arial"/>
              </a:rPr>
              <a:t>brought thousands to the West Coast. Read here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5"/>
              </a:rPr>
              <a:t>http://ow.ly/U5Fr30fG7Z7</a:t>
            </a:r>
            <a:r>
              <a:rPr kumimoji="0" lang="en-US" sz="1200" b="0" i="0" u="none" strike="noStrike" kern="0" cap="none" spc="0" normalizeH="0" baseline="0" noProof="0" dirty="0">
                <a:ln>
                  <a:noFill/>
                </a:ln>
                <a:solidFill>
                  <a:srgbClr val="000000"/>
                </a:solidFill>
                <a:effectLst/>
                <a:uLnTx/>
                <a:uFillTx/>
                <a:latin typeface="Arial"/>
                <a:cs typeface="Arial"/>
                <a:sym typeface="Arial"/>
              </a:rPr>
              <a:t>  here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6"/>
              </a:rPr>
              <a:t>http://ow.ly/tz8530fG82O</a:t>
            </a:r>
            <a:r>
              <a:rPr kumimoji="0" lang="en-US" sz="1200" b="0" i="0" u="none" strike="noStrike" kern="0" cap="none" spc="0" normalizeH="0" baseline="0" noProof="0" dirty="0">
                <a:ln>
                  <a:noFill/>
                </a:ln>
                <a:solidFill>
                  <a:srgbClr val="000000"/>
                </a:solidFill>
                <a:effectLst/>
                <a:uLnTx/>
                <a:uFillTx/>
                <a:latin typeface="Arial"/>
                <a:cs typeface="Arial"/>
                <a:sym typeface="Arial"/>
              </a:rPr>
              <a:t> to answer the prompts below.     </a:t>
            </a:r>
          </a:p>
        </p:txBody>
      </p:sp>
      <p:pic>
        <p:nvPicPr>
          <p:cNvPr id="271" name="Shape 271"/>
          <p:cNvPicPr preferRelativeResize="0"/>
          <p:nvPr/>
        </p:nvPicPr>
        <p:blipFill>
          <a:blip r:embed="rId7">
            <a:alphaModFix/>
          </a:blip>
          <a:stretch>
            <a:fillRect/>
          </a:stretch>
        </p:blipFill>
        <p:spPr>
          <a:xfrm>
            <a:off x="294847" y="1645062"/>
            <a:ext cx="6300748" cy="7149805"/>
          </a:xfrm>
          <a:prstGeom prst="rect">
            <a:avLst/>
          </a:prstGeom>
          <a:noFill/>
          <a:ln>
            <a:noFill/>
          </a:ln>
        </p:spPr>
      </p:pic>
      <p:pic>
        <p:nvPicPr>
          <p:cNvPr id="270" name="Shape 270"/>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rot="-360405">
            <a:off x="860988" y="3653800"/>
            <a:ext cx="2027623" cy="3132329"/>
          </a:xfrm>
          <a:prstGeom prst="rect">
            <a:avLst/>
          </a:prstGeom>
          <a:noFill/>
          <a:ln w="9525" cap="flat" cmpd="sng">
            <a:solidFill>
              <a:srgbClr val="000000"/>
            </a:solidFill>
            <a:prstDash val="solid"/>
            <a:round/>
            <a:headEnd type="none" w="med" len="med"/>
            <a:tailEnd type="none" w="med" len="med"/>
          </a:ln>
        </p:spPr>
      </p:pic>
      <p:pic>
        <p:nvPicPr>
          <p:cNvPr id="272" name="Shape 272"/>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rot="591281">
            <a:off x="3373424" y="2119624"/>
            <a:ext cx="2692775" cy="3374757"/>
          </a:xfrm>
          <a:prstGeom prst="rect">
            <a:avLst/>
          </a:prstGeom>
          <a:noFill/>
          <a:ln w="9525" cap="flat" cmpd="sng">
            <a:solidFill>
              <a:srgbClr val="000000"/>
            </a:solidFill>
            <a:prstDash val="solid"/>
            <a:round/>
            <a:headEnd type="none" w="med" len="med"/>
            <a:tailEnd type="none" w="med" len="med"/>
          </a:ln>
        </p:spPr>
      </p:pic>
      <p:pic>
        <p:nvPicPr>
          <p:cNvPr id="267" name="Shape 267"/>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3506408" y="7140102"/>
            <a:ext cx="2664700" cy="1407177"/>
          </a:xfrm>
          <a:prstGeom prst="rect">
            <a:avLst/>
          </a:prstGeom>
          <a:noFill/>
          <a:ln>
            <a:noFill/>
          </a:ln>
        </p:spPr>
      </p:pic>
      <p:sp>
        <p:nvSpPr>
          <p:cNvPr id="8" name="Shape 255"/>
          <p:cNvSpPr txBox="1"/>
          <p:nvPr/>
        </p:nvSpPr>
        <p:spPr>
          <a:xfrm>
            <a:off x="539548" y="1929426"/>
            <a:ext cx="2562666" cy="1354377"/>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Who were the 49rs?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Why were they going to California?</a:t>
            </a:r>
          </a:p>
        </p:txBody>
      </p:sp>
      <p:sp>
        <p:nvSpPr>
          <p:cNvPr id="9" name="Shape 254"/>
          <p:cNvSpPr txBox="1"/>
          <p:nvPr/>
        </p:nvSpPr>
        <p:spPr>
          <a:xfrm>
            <a:off x="3307404" y="5968942"/>
            <a:ext cx="3027724" cy="923571"/>
          </a:xfrm>
          <a:prstGeom prst="rect">
            <a:avLst/>
          </a:prstGeom>
          <a:solidFill>
            <a:srgbClr val="E6B8A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were some of the troubles they faced heading West?</a:t>
            </a:r>
          </a:p>
        </p:txBody>
      </p:sp>
      <p:sp>
        <p:nvSpPr>
          <p:cNvPr id="10" name="Shape 257"/>
          <p:cNvSpPr txBox="1"/>
          <p:nvPr/>
        </p:nvSpPr>
        <p:spPr>
          <a:xfrm>
            <a:off x="498449" y="7156127"/>
            <a:ext cx="2606045" cy="1391152"/>
          </a:xfrm>
          <a:prstGeom prst="rect">
            <a:avLst/>
          </a:prstGeom>
          <a:solidFill>
            <a:srgbClr val="B4A7D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How did this change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the nation?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did this mean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Native Americans?</a:t>
            </a:r>
          </a:p>
        </p:txBody>
      </p:sp>
    </p:spTree>
    <p:extLst>
      <p:ext uri="{BB962C8B-B14F-4D97-AF65-F5344CB8AC3E}">
        <p14:creationId xmlns:p14="http://schemas.microsoft.com/office/powerpoint/2010/main" val="169165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p:nvPr/>
        </p:nvSpPr>
        <p:spPr>
          <a:xfrm>
            <a:off x="195600" y="-4538"/>
            <a:ext cx="64302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600" b="0" i="0" u="none" strike="noStrike" kern="0" cap="none" spc="0" normalizeH="0" baseline="0" noProof="0" dirty="0">
                <a:ln>
                  <a:noFill/>
                </a:ln>
                <a:solidFill>
                  <a:srgbClr val="0070C0"/>
                </a:solidFill>
                <a:effectLst/>
                <a:uLnTx/>
                <a:uFillTx/>
                <a:latin typeface="Impact"/>
                <a:ea typeface="Impact"/>
                <a:cs typeface="Impact"/>
                <a:sym typeface="Impact"/>
              </a:rPr>
              <a:t>The Homestead Act</a:t>
            </a:r>
          </a:p>
        </p:txBody>
      </p:sp>
      <p:sp>
        <p:nvSpPr>
          <p:cNvPr id="290" name="Shape 290"/>
          <p:cNvSpPr txBox="1"/>
          <p:nvPr/>
        </p:nvSpPr>
        <p:spPr>
          <a:xfrm>
            <a:off x="195600" y="410215"/>
            <a:ext cx="6576374" cy="886372"/>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In 1862, President Lincoln officially signed the </a:t>
            </a:r>
            <a:r>
              <a:rPr kumimoji="0" lang="en-US" sz="1200" b="1" i="0" u="sng" strike="noStrike" kern="0" cap="none" spc="0" normalizeH="0" baseline="0" noProof="0" dirty="0">
                <a:ln>
                  <a:noFill/>
                </a:ln>
                <a:solidFill>
                  <a:srgbClr val="0563C1"/>
                </a:solidFill>
                <a:effectLst/>
                <a:uLnTx/>
                <a:uFillTx/>
                <a:latin typeface="Arial"/>
                <a:cs typeface="Arial"/>
                <a:sym typeface="Arial"/>
                <a:hlinkClick r:id="rId3"/>
              </a:rPr>
              <a:t>Homestead Act into law</a:t>
            </a:r>
            <a:r>
              <a:rPr kumimoji="0" lang="en-US" sz="1200" b="0" i="0" u="none" strike="noStrike" kern="0" cap="none" spc="0" normalizeH="0" baseline="0" noProof="0" dirty="0">
                <a:ln>
                  <a:noFill/>
                </a:ln>
                <a:solidFill>
                  <a:srgbClr val="000000"/>
                </a:solidFill>
                <a:effectLst/>
                <a:uLnTx/>
                <a:uFillTx/>
                <a:latin typeface="Arial"/>
                <a:cs typeface="Arial"/>
                <a:sym typeface="Arial"/>
              </a:rPr>
              <a:t>. After researching </a:t>
            </a:r>
            <a:r>
              <a:rPr kumimoji="0" lang="en-US" sz="1200" b="1" i="0" u="sng" strike="noStrike" kern="0" cap="none" spc="0" normalizeH="0" baseline="0" noProof="0" dirty="0">
                <a:ln>
                  <a:noFill/>
                </a:ln>
                <a:solidFill>
                  <a:srgbClr val="0563C1"/>
                </a:solidFill>
                <a:effectLst/>
                <a:uLnTx/>
                <a:uFillTx/>
                <a:latin typeface="Arial"/>
                <a:cs typeface="Arial"/>
                <a:sym typeface="Arial"/>
                <a:hlinkClick r:id="rId4"/>
              </a:rPr>
              <a:t>more about the Act</a:t>
            </a:r>
            <a:r>
              <a:rPr kumimoji="0" lang="en-US" sz="1200" b="0" i="0" u="none" strike="noStrike" kern="0" cap="none" spc="0" normalizeH="0" baseline="0" noProof="0" dirty="0">
                <a:ln>
                  <a:noFill/>
                </a:ln>
                <a:solidFill>
                  <a:srgbClr val="000000"/>
                </a:solidFill>
                <a:effectLst/>
                <a:uLnTx/>
                <a:uFillTx/>
                <a:latin typeface="Arial"/>
                <a:cs typeface="Arial"/>
                <a:sym typeface="Arial"/>
              </a:rPr>
              <a:t>, here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5"/>
              </a:rPr>
              <a:t>http://ow.ly/7luD30fGbf8</a:t>
            </a:r>
            <a:r>
              <a:rPr kumimoji="0" lang="en-US" sz="1200" b="0" i="0" u="none" strike="noStrike" kern="0" cap="none" spc="0" normalizeH="0" baseline="0" noProof="0" dirty="0">
                <a:ln>
                  <a:noFill/>
                </a:ln>
                <a:solidFill>
                  <a:srgbClr val="000000"/>
                </a:solidFill>
                <a:effectLst/>
                <a:uLnTx/>
                <a:uFillTx/>
                <a:latin typeface="Arial"/>
                <a:cs typeface="Arial"/>
                <a:sym typeface="Arial"/>
              </a:rPr>
              <a:t> explain the reasons for its passage, what the Act did, what the opposition to it was, and the effect that it had on the U.S. </a:t>
            </a:r>
          </a:p>
        </p:txBody>
      </p:sp>
      <p:sp>
        <p:nvSpPr>
          <p:cNvPr id="291" name="Shape 291"/>
          <p:cNvSpPr txBox="1"/>
          <p:nvPr/>
        </p:nvSpPr>
        <p:spPr>
          <a:xfrm>
            <a:off x="82957" y="8118344"/>
            <a:ext cx="2304443" cy="476154"/>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Opposition to the 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92" name="Shape 29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82957" y="1324773"/>
            <a:ext cx="2304443" cy="5753290"/>
          </a:xfrm>
          <a:prstGeom prst="rect">
            <a:avLst/>
          </a:prstGeom>
          <a:noFill/>
          <a:ln>
            <a:noFill/>
          </a:ln>
        </p:spPr>
      </p:pic>
      <p:sp>
        <p:nvSpPr>
          <p:cNvPr id="293" name="Shape 293"/>
          <p:cNvSpPr txBox="1"/>
          <p:nvPr/>
        </p:nvSpPr>
        <p:spPr>
          <a:xfrm>
            <a:off x="82957" y="7092156"/>
            <a:ext cx="2304443" cy="532526"/>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Reasons for the 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4" name="Shape 294"/>
          <p:cNvSpPr txBox="1"/>
          <p:nvPr/>
        </p:nvSpPr>
        <p:spPr>
          <a:xfrm>
            <a:off x="82957" y="8622684"/>
            <a:ext cx="2304443" cy="422045"/>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Effect of the Act on the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5" name="Shape 295"/>
          <p:cNvSpPr txBox="1"/>
          <p:nvPr/>
        </p:nvSpPr>
        <p:spPr>
          <a:xfrm>
            <a:off x="82957" y="7624682"/>
            <a:ext cx="2304443" cy="465476"/>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What the Act did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Shape 140"/>
          <p:cNvSpPr/>
          <p:nvPr/>
        </p:nvSpPr>
        <p:spPr>
          <a:xfrm>
            <a:off x="-3860680" y="2547995"/>
            <a:ext cx="2155500" cy="1948200"/>
          </a:xfrm>
          <a:prstGeom prst="wedgeRectCallout">
            <a:avLst>
              <a:gd name="adj1" fmla="val -19330"/>
              <a:gd name="adj2" fmla="val 506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Shape 153"/>
          <p:cNvSpPr txBox="1"/>
          <p:nvPr/>
        </p:nvSpPr>
        <p:spPr>
          <a:xfrm>
            <a:off x="2679748" y="1348034"/>
            <a:ext cx="4092226" cy="7684850"/>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Signed into law in May 1862, the Homestead Act opened up settlement in the western United States, allowing any American, including freed slaves, to put in a claim for up to 160 free acres of federal land. By the end of the Civil War, 15,000 homestead claims had been established, and more followed in the postwar years. Eventually, 1.6 million individual claims would be approved; nearly ten percent of all government held property for a total of 420,000 square miles of territory.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The Homestead Act (May 20, 1862) set in motion a program of public land grants to small farmers. Before the Civil War, the southern states had regularly voted against homestead legislation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because they correctly foresaw that the law would hasten the settlement of western territory, ultimately adding to the number and political influence of the free states. This opposition to the homestead bill, as well as to other internal improvements that could hasten western settlement, exacerbated sectional conflicts. Indeed, the vision of independent yeomen establishing homesteads on the prairies was offered in the political rhetoric of the 1850s as a vivid contrast to the degradation of slave labor on southern plantations.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 homestead bill passed the House in 1858 but was defeated by one vote in the Senate; the next year, a similar bill passed both houses but was vetoed by President James Buchanan. In 1860, the Republican platform included a plank advocating homestead legislation.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The Homestead Act remained in effect for more than 100 years. The final claim, for 80 acres in southeastern Alaska, was approved in 1988.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After the southern states had seceded, homestead legislation was high on the Republican agenda. The Homestead Act of 1862 provided that any adult citizen (or person intending to become a citizen) who headed a family could qualify for a grant of 160 acres of public land by paying a small registration fee and living on the land continuously for five years. If the settler was willing to pay $1.25 an acre, he could obtain the land after only six months’ residence.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But the law did not provide the new beginning for urban slum dwellers that some had hoped; few such families had the resources to start farming, even on free land. The grants did give new opportunities to many impoverished farmers from the East and Midwest, but much of the land granted under the Homestead Act fell quickly into the hands of speculators. Also, over time, the growing mechanization of American agriculture led to the replacement of individual homesteads with a smaller number of much larger farms.</a:t>
            </a:r>
          </a:p>
        </p:txBody>
      </p:sp>
    </p:spTree>
    <p:extLst>
      <p:ext uri="{BB962C8B-B14F-4D97-AF65-F5344CB8AC3E}">
        <p14:creationId xmlns:p14="http://schemas.microsoft.com/office/powerpoint/2010/main" val="3293887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p:nvPr/>
        </p:nvSpPr>
        <p:spPr>
          <a:xfrm>
            <a:off x="0" y="244895"/>
            <a:ext cx="68580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Labor Unions</a:t>
            </a:r>
          </a:p>
        </p:txBody>
      </p:sp>
      <p:sp>
        <p:nvSpPr>
          <p:cNvPr id="14" name="Shape 349"/>
          <p:cNvSpPr txBox="1"/>
          <p:nvPr/>
        </p:nvSpPr>
        <p:spPr>
          <a:xfrm>
            <a:off x="114300" y="4464952"/>
            <a:ext cx="3188004" cy="867534"/>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a:r>
              <a:rPr lang="en-US" sz="1600" dirty="0">
                <a:latin typeface="Times New Roman" panose="02020603050405020304" pitchFamily="18" charset="0"/>
                <a:cs typeface="Times New Roman" panose="02020603050405020304" pitchFamily="18" charset="0"/>
              </a:rPr>
              <a:t>Who were the Knights of Labor?</a:t>
            </a:r>
          </a:p>
          <a:p>
            <a:pPr lvl="0" algn="ct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The American Federation of Labor?</a:t>
            </a:r>
          </a:p>
        </p:txBody>
      </p:sp>
      <p:sp>
        <p:nvSpPr>
          <p:cNvPr id="15" name="Shape 346"/>
          <p:cNvSpPr txBox="1"/>
          <p:nvPr/>
        </p:nvSpPr>
        <p:spPr>
          <a:xfrm>
            <a:off x="114300" y="2365534"/>
            <a:ext cx="3188004" cy="1019505"/>
          </a:xfrm>
          <a:prstGeom prst="rect">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US" sz="1600" dirty="0">
                <a:latin typeface="Times New Roman" panose="02020603050405020304" pitchFamily="18" charset="0"/>
                <a:cs typeface="Times New Roman" panose="02020603050405020304" pitchFamily="18" charset="0"/>
              </a:rPr>
              <a:t>What were working conditions like? (Sweatshops)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What were living conditions like?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(Tenement housing)</a:t>
            </a:r>
          </a:p>
        </p:txBody>
      </p:sp>
      <p:sp>
        <p:nvSpPr>
          <p:cNvPr id="17" name="Shape 290"/>
          <p:cNvSpPr/>
          <p:nvPr/>
        </p:nvSpPr>
        <p:spPr>
          <a:xfrm>
            <a:off x="114300" y="7946742"/>
            <a:ext cx="3188004" cy="1105067"/>
          </a:xfrm>
          <a:prstGeom prst="rect">
            <a:avLst/>
          </a:prstGeom>
          <a:solidFill>
            <a:srgbClr val="F4CC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a:r>
              <a:rPr lang="en-US" sz="1600" dirty="0">
                <a:latin typeface="Times New Roman" panose="02020603050405020304" pitchFamily="18" charset="0"/>
                <a:cs typeface="Times New Roman" panose="02020603050405020304" pitchFamily="18" charset="0"/>
              </a:rPr>
              <a:t>What are worker’s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compensation laws?</a:t>
            </a:r>
          </a:p>
        </p:txBody>
      </p:sp>
      <p:sp>
        <p:nvSpPr>
          <p:cNvPr id="18" name="Shape 404"/>
          <p:cNvSpPr txBox="1"/>
          <p:nvPr/>
        </p:nvSpPr>
        <p:spPr>
          <a:xfrm>
            <a:off x="114300" y="6621126"/>
            <a:ext cx="3188004" cy="1190462"/>
          </a:xfrm>
          <a:prstGeom prst="rect">
            <a:avLst/>
          </a:prstGeom>
          <a:solidFill>
            <a:srgbClr val="FCE5CD"/>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600" dirty="0">
                <a:latin typeface="Times New Roman" panose="02020603050405020304" pitchFamily="18" charset="0"/>
                <a:cs typeface="Times New Roman" panose="02020603050405020304" pitchFamily="18" charset="0"/>
              </a:rPr>
              <a:t>Who was Jane Adams?</a:t>
            </a:r>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a:p>
            <a:pPr lvl="0" algn="ctr" rtl="0">
              <a:spcBef>
                <a:spcPts val="0"/>
              </a:spcBef>
              <a:buNone/>
            </a:pPr>
            <a:r>
              <a:rPr lang="en-US" sz="1600" dirty="0">
                <a:latin typeface="Times New Roman" panose="02020603050405020304" pitchFamily="18" charset="0"/>
                <a:cs typeface="Times New Roman" panose="02020603050405020304" pitchFamily="18" charset="0"/>
              </a:rPr>
              <a:t>What was the Hull House?</a:t>
            </a:r>
          </a:p>
        </p:txBody>
      </p:sp>
      <p:sp>
        <p:nvSpPr>
          <p:cNvPr id="7" name="Rectangle 6"/>
          <p:cNvSpPr/>
          <p:nvPr/>
        </p:nvSpPr>
        <p:spPr>
          <a:xfrm>
            <a:off x="7823470" y="797278"/>
            <a:ext cx="3429000" cy="307777"/>
          </a:xfrm>
          <a:prstGeom prst="rect">
            <a:avLst/>
          </a:prstGeom>
        </p:spPr>
        <p:txBody>
          <a:bodyPr>
            <a:spAutoFit/>
          </a:bodyPr>
          <a:lstStyle/>
          <a:p>
            <a:endParaRPr lang="en-US" dirty="0"/>
          </a:p>
        </p:txBody>
      </p:sp>
      <p:sp>
        <p:nvSpPr>
          <p:cNvPr id="11" name="Shape 404"/>
          <p:cNvSpPr txBox="1"/>
          <p:nvPr/>
        </p:nvSpPr>
        <p:spPr>
          <a:xfrm>
            <a:off x="114300" y="5440944"/>
            <a:ext cx="3188004" cy="1045029"/>
          </a:xfrm>
          <a:prstGeom prst="rect">
            <a:avLst/>
          </a:prstGeom>
          <a:solidFill>
            <a:srgbClr val="F9F7D1"/>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600" dirty="0">
                <a:latin typeface="Times New Roman" panose="02020603050405020304" pitchFamily="18" charset="0"/>
                <a:cs typeface="Times New Roman" panose="02020603050405020304" pitchFamily="18" charset="0"/>
              </a:rPr>
              <a:t>Define: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Haymarket Affair</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Homestead Strike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Pullman Strike</a:t>
            </a:r>
          </a:p>
        </p:txBody>
      </p:sp>
      <p:sp>
        <p:nvSpPr>
          <p:cNvPr id="12" name="Shape 404"/>
          <p:cNvSpPr txBox="1"/>
          <p:nvPr/>
        </p:nvSpPr>
        <p:spPr>
          <a:xfrm>
            <a:off x="114300" y="3451588"/>
            <a:ext cx="3188004" cy="946815"/>
          </a:xfrm>
          <a:prstGeom prst="rect">
            <a:avLst/>
          </a:prstGeom>
          <a:solidFill>
            <a:srgbClr val="E0B7E7"/>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600" dirty="0">
                <a:latin typeface="Times New Roman" panose="02020603050405020304" pitchFamily="18" charset="0"/>
                <a:cs typeface="Times New Roman" panose="02020603050405020304" pitchFamily="18" charset="0"/>
              </a:rPr>
              <a:t>What was child labor?</a:t>
            </a:r>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a:p>
            <a:pPr lvl="0" algn="ctr" rtl="0">
              <a:spcBef>
                <a:spcPts val="0"/>
              </a:spcBef>
              <a:buNone/>
            </a:pPr>
            <a:r>
              <a:rPr lang="en-US" sz="1600" dirty="0">
                <a:latin typeface="Times New Roman" panose="02020603050405020304" pitchFamily="18" charset="0"/>
                <a:cs typeface="Times New Roman" panose="02020603050405020304" pitchFamily="18" charset="0"/>
              </a:rPr>
              <a:t>National Child Labor Committee?</a:t>
            </a:r>
          </a:p>
        </p:txBody>
      </p:sp>
      <p:sp>
        <p:nvSpPr>
          <p:cNvPr id="16" name="Shape 268"/>
          <p:cNvSpPr txBox="1"/>
          <p:nvPr/>
        </p:nvSpPr>
        <p:spPr>
          <a:xfrm>
            <a:off x="0" y="655804"/>
            <a:ext cx="6858000" cy="1632477"/>
          </a:xfrm>
          <a:prstGeom prst="rect">
            <a:avLst/>
          </a:prstGeom>
          <a:noFill/>
          <a:ln>
            <a:noFill/>
          </a:ln>
        </p:spPr>
        <p:txBody>
          <a:bodyPr wrap="square" lIns="91425" tIns="91425" rIns="91425" bIns="91425" anchor="ctr" anchorCtr="0">
            <a:noAutofit/>
          </a:bodyPr>
          <a:lstStyle/>
          <a:p>
            <a:pPr lvl="0" algn="ctr"/>
            <a:r>
              <a:rPr lang="en-US" sz="1100" dirty="0">
                <a:latin typeface="Times New Roman" panose="02020603050405020304" pitchFamily="18" charset="0"/>
                <a:cs typeface="Times New Roman" panose="02020603050405020304" pitchFamily="18" charset="0"/>
              </a:rPr>
              <a:t>American have long cherished the ideal of equality. Unlike European countries, the United States has never had monarchs or noble families who held economic and political power just because they were part of an upper class. In the Gilded Age, however, a class system started to emerge in the United States. That is, society began to divide into unequal groups based on wealth and power. In 1879, an economist Henry George described this change as an “immense wedge” being forced through society. “Those who are above the point of separation are elevated, but those who are below are crushed down.” These people being crushed belonged to the working class. </a:t>
            </a:r>
            <a:r>
              <a:rPr lang="en-US" sz="1100" i="1" dirty="0">
                <a:latin typeface="Times New Roman" panose="02020603050405020304" pitchFamily="18" charset="0"/>
                <a:cs typeface="Times New Roman" panose="02020603050405020304" pitchFamily="18" charset="0"/>
              </a:rPr>
              <a:t>History Alive </a:t>
            </a:r>
            <a:r>
              <a:rPr lang="en-US" sz="1100" i="1" dirty="0" err="1">
                <a:latin typeface="Times New Roman" panose="02020603050405020304" pitchFamily="18" charset="0"/>
                <a:cs typeface="Times New Roman" panose="02020603050405020304" pitchFamily="18" charset="0"/>
              </a:rPr>
              <a:t>Ch</a:t>
            </a:r>
            <a:r>
              <a:rPr lang="en-US" sz="1100" i="1" dirty="0">
                <a:latin typeface="Times New Roman" panose="02020603050405020304" pitchFamily="18" charset="0"/>
                <a:cs typeface="Times New Roman" panose="02020603050405020304" pitchFamily="18" charset="0"/>
              </a:rPr>
              <a:t> 14</a:t>
            </a:r>
          </a:p>
          <a:p>
            <a:pPr lvl="0" algn="ctr"/>
            <a:endParaRPr lang="en-US" sz="1100" i="1" dirty="0">
              <a:latin typeface="Times New Roman" panose="02020603050405020304" pitchFamily="18" charset="0"/>
              <a:cs typeface="Times New Roman" panose="02020603050405020304" pitchFamily="18" charset="0"/>
            </a:endParaRPr>
          </a:p>
          <a:p>
            <a:pPr lvl="0" algn="ctr"/>
            <a:r>
              <a:rPr lang="en-US" sz="1100" b="1" dirty="0">
                <a:latin typeface="Times New Roman" panose="02020603050405020304" pitchFamily="18" charset="0"/>
                <a:cs typeface="Times New Roman" panose="02020603050405020304" pitchFamily="18" charset="0"/>
              </a:rPr>
              <a:t>Directions:</a:t>
            </a:r>
            <a:r>
              <a:rPr lang="en-US" sz="1100" dirty="0">
                <a:latin typeface="Times New Roman" panose="02020603050405020304" pitchFamily="18" charset="0"/>
                <a:cs typeface="Times New Roman" panose="02020603050405020304" pitchFamily="18" charset="0"/>
              </a:rPr>
              <a:t> Continue researching in History Alive: Chapters 14 &amp; 17 as well as </a:t>
            </a: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the Breaker Boys, The Jungle, and Killing for Coal books in order to respond to the prompts below. </a:t>
            </a:r>
            <a:endParaRPr lang="en-US" sz="11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0988" y="2365534"/>
            <a:ext cx="3211814" cy="2272894"/>
          </a:xfrm>
          <a:prstGeom prst="rect">
            <a:avLst/>
          </a:prstGeom>
        </p:spPr>
      </p:pic>
      <p:pic>
        <p:nvPicPr>
          <p:cNvPr id="8" name="Picture 7"/>
          <p:cNvPicPr>
            <a:picLocks noChangeAspect="1"/>
          </p:cNvPicPr>
          <p:nvPr/>
        </p:nvPicPr>
        <p:blipFill>
          <a:blip r:embed="rId4"/>
          <a:stretch>
            <a:fillRect/>
          </a:stretch>
        </p:blipFill>
        <p:spPr>
          <a:xfrm>
            <a:off x="3470988" y="4638428"/>
            <a:ext cx="3211814" cy="2323212"/>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74720" y="7015191"/>
            <a:ext cx="3208082" cy="2036618"/>
          </a:xfrm>
          <a:prstGeom prst="rect">
            <a:avLst/>
          </a:prstGeom>
        </p:spPr>
      </p:pic>
    </p:spTree>
    <p:extLst>
      <p:ext uri="{BB962C8B-B14F-4D97-AF65-F5344CB8AC3E}">
        <p14:creationId xmlns:p14="http://schemas.microsoft.com/office/powerpoint/2010/main" val="860679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0250" y="3468373"/>
            <a:ext cx="6114818" cy="433463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720" y="8100687"/>
            <a:ext cx="5945879" cy="696784"/>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251" y="561554"/>
            <a:ext cx="5945879" cy="2609137"/>
          </a:xfrm>
          <a:prstGeom prst="rect">
            <a:avLst/>
          </a:prstGeom>
        </p:spPr>
      </p:pic>
    </p:spTree>
    <p:extLst>
      <p:ext uri="{BB962C8B-B14F-4D97-AF65-F5344CB8AC3E}">
        <p14:creationId xmlns:p14="http://schemas.microsoft.com/office/powerpoint/2010/main" val="3294438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p:nvPr/>
        </p:nvSpPr>
        <p:spPr>
          <a:xfrm>
            <a:off x="195600" y="349143"/>
            <a:ext cx="6430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Manifest Destiny</a:t>
            </a:r>
          </a:p>
        </p:txBody>
      </p:sp>
      <p:sp>
        <p:nvSpPr>
          <p:cNvPr id="278" name="Shape 278"/>
          <p:cNvSpPr txBox="1"/>
          <p:nvPr/>
        </p:nvSpPr>
        <p:spPr>
          <a:xfrm>
            <a:off x="95999" y="1057994"/>
            <a:ext cx="6629400" cy="944100"/>
          </a:xfrm>
          <a:prstGeom prst="rect">
            <a:avLst/>
          </a:prstGeom>
          <a:noFill/>
          <a:ln>
            <a:noFill/>
          </a:ln>
        </p:spPr>
        <p:txBody>
          <a:bodyPr lIns="91425" tIns="91425" rIns="91425" bIns="91425" anchor="ctr" anchorCtr="0">
            <a:noAutofit/>
          </a:bodyPr>
          <a:lstStyle/>
          <a:p>
            <a:pPr lvl="0" algn="ctr" rtl="0">
              <a:spcBef>
                <a:spcPts val="0"/>
              </a:spcBef>
              <a:buNone/>
            </a:pPr>
            <a:r>
              <a:rPr lang="en-US" sz="1300" b="1" dirty="0"/>
              <a:t>Directions</a:t>
            </a:r>
            <a:r>
              <a:rPr lang="en-US" sz="1300" dirty="0"/>
              <a:t>: Artist John </a:t>
            </a:r>
            <a:r>
              <a:rPr lang="en-US" sz="1300" dirty="0" err="1"/>
              <a:t>Gast’s</a:t>
            </a:r>
            <a:r>
              <a:rPr lang="en-US" sz="1300" dirty="0"/>
              <a:t> 1872 painting “American Progress” has come to symbolize Manifest Destiny and the groups affected most by it. </a:t>
            </a:r>
            <a:r>
              <a:rPr lang="en-US" sz="1300" b="1" u="sng" dirty="0">
                <a:solidFill>
                  <a:schemeClr val="hlink"/>
                </a:solidFill>
                <a:hlinkClick r:id="rId3"/>
              </a:rPr>
              <a:t>Research more about the painting</a:t>
            </a:r>
            <a:r>
              <a:rPr lang="en-US" sz="1300" dirty="0"/>
              <a:t>, then complete the graphic organizers by explaining more </a:t>
            </a:r>
            <a:r>
              <a:rPr lang="en-US" sz="1300" b="1" u="sng" dirty="0">
                <a:solidFill>
                  <a:schemeClr val="hlink"/>
                </a:solidFill>
                <a:hlinkClick r:id="rId4"/>
              </a:rPr>
              <a:t>about the American Frontier</a:t>
            </a:r>
            <a:r>
              <a:rPr lang="en-US" sz="1300" dirty="0"/>
              <a:t>, who is pictured and how Manifest Destiny impacted them. </a:t>
            </a:r>
          </a:p>
        </p:txBody>
      </p:sp>
      <p:pic>
        <p:nvPicPr>
          <p:cNvPr id="279" name="Shape 27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0" y="2365469"/>
            <a:ext cx="6858000" cy="5486400"/>
          </a:xfrm>
          <a:prstGeom prst="rect">
            <a:avLst/>
          </a:prstGeom>
          <a:noFill/>
          <a:ln>
            <a:noFill/>
          </a:ln>
        </p:spPr>
      </p:pic>
      <p:sp>
        <p:nvSpPr>
          <p:cNvPr id="280" name="Shape 280"/>
          <p:cNvSpPr/>
          <p:nvPr/>
        </p:nvSpPr>
        <p:spPr>
          <a:xfrm>
            <a:off x="2611486" y="8152599"/>
            <a:ext cx="1598427" cy="581210"/>
          </a:xfrm>
          <a:prstGeom prst="wedgeRectCallout">
            <a:avLst>
              <a:gd name="adj1" fmla="val -2440"/>
              <a:gd name="adj2" fmla="val -255308"/>
            </a:avLst>
          </a:prstGeom>
          <a:solidFill>
            <a:srgbClr val="CFE2F3"/>
          </a:solidFill>
          <a:ln w="9525" cap="flat" cmpd="sng">
            <a:solidFill>
              <a:srgbClr val="44546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dirty="0">
                <a:latin typeface="Anton"/>
                <a:ea typeface="Anton"/>
                <a:cs typeface="Anton"/>
                <a:sym typeface="Anton"/>
              </a:rPr>
              <a:t>49ers</a:t>
            </a:r>
          </a:p>
          <a:p>
            <a:pPr lvl="0" rtl="0">
              <a:spcBef>
                <a:spcPts val="0"/>
              </a:spcBef>
              <a:buNone/>
            </a:pPr>
            <a:endParaRPr sz="1200" dirty="0"/>
          </a:p>
          <a:p>
            <a:pPr lvl="0" rtl="0">
              <a:spcBef>
                <a:spcPts val="0"/>
              </a:spcBef>
              <a:buNone/>
            </a:pPr>
            <a:endParaRPr sz="1200" dirty="0"/>
          </a:p>
        </p:txBody>
      </p:sp>
      <p:sp>
        <p:nvSpPr>
          <p:cNvPr id="281" name="Shape 281"/>
          <p:cNvSpPr/>
          <p:nvPr/>
        </p:nvSpPr>
        <p:spPr>
          <a:xfrm>
            <a:off x="4501575" y="8152599"/>
            <a:ext cx="2265000" cy="553671"/>
          </a:xfrm>
          <a:prstGeom prst="wedgeRectCallout">
            <a:avLst>
              <a:gd name="adj1" fmla="val 3301"/>
              <a:gd name="adj2" fmla="val -270762"/>
            </a:avLst>
          </a:prstGeom>
          <a:solidFill>
            <a:srgbClr val="CFE2F3"/>
          </a:solidFill>
          <a:ln w="9525" cap="flat" cmpd="sng">
            <a:solidFill>
              <a:srgbClr val="44546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dirty="0">
                <a:latin typeface="Anton"/>
                <a:ea typeface="Anton"/>
                <a:cs typeface="Anton"/>
                <a:sym typeface="Anton"/>
              </a:rPr>
              <a:t>Farmers</a:t>
            </a:r>
          </a:p>
          <a:p>
            <a:pPr lvl="0" rtl="0">
              <a:spcBef>
                <a:spcPts val="0"/>
              </a:spcBef>
              <a:buNone/>
            </a:pPr>
            <a:endParaRPr sz="1200" dirty="0"/>
          </a:p>
          <a:p>
            <a:pPr lvl="0" rtl="0">
              <a:spcBef>
                <a:spcPts val="0"/>
              </a:spcBef>
              <a:buClr>
                <a:schemeClr val="dk1"/>
              </a:buClr>
              <a:buSzPct val="91666"/>
              <a:buFont typeface="Arial"/>
              <a:buNone/>
            </a:pPr>
            <a:r>
              <a:rPr lang="en-US" sz="1200" dirty="0">
                <a:solidFill>
                  <a:schemeClr val="dk1"/>
                </a:solidFill>
              </a:rPr>
              <a:t>.</a:t>
            </a:r>
          </a:p>
          <a:p>
            <a:pPr lvl="0" rtl="0">
              <a:spcBef>
                <a:spcPts val="0"/>
              </a:spcBef>
              <a:buNone/>
            </a:pPr>
            <a:endParaRPr sz="1200" dirty="0"/>
          </a:p>
        </p:txBody>
      </p:sp>
      <p:sp>
        <p:nvSpPr>
          <p:cNvPr id="282" name="Shape 282"/>
          <p:cNvSpPr/>
          <p:nvPr/>
        </p:nvSpPr>
        <p:spPr>
          <a:xfrm>
            <a:off x="1227922" y="4173148"/>
            <a:ext cx="1616955" cy="446603"/>
          </a:xfrm>
          <a:prstGeom prst="wedgeRectCallout">
            <a:avLst>
              <a:gd name="adj1" fmla="val 21291"/>
              <a:gd name="adj2" fmla="val 108876"/>
            </a:avLst>
          </a:prstGeom>
          <a:solidFill>
            <a:srgbClr val="CFE2F3"/>
          </a:solidFill>
          <a:ln w="9525" cap="flat" cmpd="sng">
            <a:solidFill>
              <a:srgbClr val="44546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dirty="0">
                <a:latin typeface="Anton"/>
                <a:ea typeface="Anton"/>
                <a:cs typeface="Anton"/>
                <a:sym typeface="Anton"/>
              </a:rPr>
              <a:t>Cowboys</a:t>
            </a:r>
          </a:p>
          <a:p>
            <a:pPr lvl="0" rtl="0">
              <a:spcBef>
                <a:spcPts val="0"/>
              </a:spcBef>
              <a:buNone/>
            </a:pPr>
            <a:endParaRPr sz="1200" dirty="0"/>
          </a:p>
          <a:p>
            <a:pPr lvl="0" rtl="0">
              <a:spcBef>
                <a:spcPts val="0"/>
              </a:spcBef>
              <a:buClr>
                <a:schemeClr val="dk1"/>
              </a:buClr>
              <a:buSzPct val="91666"/>
              <a:buFont typeface="Arial"/>
              <a:buNone/>
            </a:pPr>
            <a:endParaRPr lang="en-US" sz="1200" dirty="0">
              <a:solidFill>
                <a:schemeClr val="dk1"/>
              </a:solidFill>
            </a:endParaRPr>
          </a:p>
          <a:p>
            <a:pPr lvl="0" rtl="0">
              <a:spcBef>
                <a:spcPts val="0"/>
              </a:spcBef>
              <a:buNone/>
            </a:pPr>
            <a:endParaRPr sz="1200" dirty="0"/>
          </a:p>
        </p:txBody>
      </p:sp>
      <p:sp>
        <p:nvSpPr>
          <p:cNvPr id="283" name="Shape 283"/>
          <p:cNvSpPr/>
          <p:nvPr/>
        </p:nvSpPr>
        <p:spPr>
          <a:xfrm>
            <a:off x="95260" y="8152599"/>
            <a:ext cx="2265324" cy="592661"/>
          </a:xfrm>
          <a:prstGeom prst="wedgeRectCallout">
            <a:avLst>
              <a:gd name="adj1" fmla="val -6768"/>
              <a:gd name="adj2" fmla="val -315345"/>
            </a:avLst>
          </a:prstGeom>
          <a:solidFill>
            <a:srgbClr val="CFE2F3"/>
          </a:solidFill>
          <a:ln w="9525" cap="flat" cmpd="sng">
            <a:solidFill>
              <a:srgbClr val="44546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dirty="0">
                <a:latin typeface="Anton"/>
                <a:ea typeface="Anton"/>
                <a:cs typeface="Anton"/>
                <a:sym typeface="Anton"/>
              </a:rPr>
              <a:t>Native Americans</a:t>
            </a:r>
          </a:p>
          <a:p>
            <a:pPr lvl="0" rtl="0">
              <a:spcBef>
                <a:spcPts val="0"/>
              </a:spcBef>
              <a:buNone/>
            </a:pPr>
            <a:endParaRPr sz="1200" dirty="0"/>
          </a:p>
        </p:txBody>
      </p:sp>
      <p:sp>
        <p:nvSpPr>
          <p:cNvPr id="284" name="Shape 284"/>
          <p:cNvSpPr/>
          <p:nvPr/>
        </p:nvSpPr>
        <p:spPr>
          <a:xfrm>
            <a:off x="5318111" y="3625856"/>
            <a:ext cx="1307689" cy="506708"/>
          </a:xfrm>
          <a:prstGeom prst="wedgeRectCallout">
            <a:avLst>
              <a:gd name="adj1" fmla="val -44672"/>
              <a:gd name="adj2" fmla="val 127304"/>
            </a:avLst>
          </a:prstGeom>
          <a:solidFill>
            <a:srgbClr val="CFE2F3"/>
          </a:solidFill>
          <a:ln w="9525" cap="flat" cmpd="sng">
            <a:solidFill>
              <a:srgbClr val="44546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dirty="0">
                <a:latin typeface="Anton"/>
                <a:ea typeface="Anton"/>
                <a:cs typeface="Times New Roman" panose="02020603050405020304" pitchFamily="18" charset="0"/>
                <a:sym typeface="Anton"/>
              </a:rPr>
              <a:t>Railroads</a:t>
            </a:r>
          </a:p>
          <a:p>
            <a:pPr lvl="0" rtl="0">
              <a:spcBef>
                <a:spcPts val="0"/>
              </a:spcBef>
              <a:buNone/>
            </a:pPr>
            <a:endParaRPr sz="1200" dirty="0"/>
          </a:p>
          <a:p>
            <a:pPr lvl="0" rtl="0">
              <a:spcBef>
                <a:spcPts val="0"/>
              </a:spcBef>
              <a:buNone/>
            </a:pPr>
            <a:endParaRPr lang="en-US" sz="1200" dirty="0">
              <a:solidFill>
                <a:schemeClr val="dk1"/>
              </a:solidFill>
            </a:endParaRPr>
          </a:p>
          <a:p>
            <a:pPr lvl="0" rtl="0">
              <a:spcBef>
                <a:spcPts val="0"/>
              </a:spcBef>
              <a:buNone/>
            </a:pPr>
            <a:endParaRPr sz="1200" dirty="0"/>
          </a:p>
        </p:txBody>
      </p:sp>
      <p:sp>
        <p:nvSpPr>
          <p:cNvPr id="10" name="Shape 284"/>
          <p:cNvSpPr/>
          <p:nvPr/>
        </p:nvSpPr>
        <p:spPr>
          <a:xfrm>
            <a:off x="3985255" y="2718039"/>
            <a:ext cx="1032640" cy="425643"/>
          </a:xfrm>
          <a:prstGeom prst="wedgeRectCallout">
            <a:avLst>
              <a:gd name="adj1" fmla="val -43638"/>
              <a:gd name="adj2" fmla="val 127669"/>
            </a:avLst>
          </a:prstGeom>
          <a:solidFill>
            <a:srgbClr val="CFE2F3"/>
          </a:solidFill>
          <a:ln w="9525" cap="flat" cmpd="sng">
            <a:solidFill>
              <a:srgbClr val="44546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dirty="0">
                <a:solidFill>
                  <a:schemeClr val="dk1"/>
                </a:solidFill>
                <a:latin typeface="Anton"/>
                <a:cs typeface="Times New Roman" panose="02020603050405020304" pitchFamily="18" charset="0"/>
              </a:rPr>
              <a:t>Her</a:t>
            </a:r>
          </a:p>
          <a:p>
            <a:pPr lvl="0" rtl="0">
              <a:spcBef>
                <a:spcPts val="0"/>
              </a:spcBef>
              <a:buNone/>
            </a:pPr>
            <a:endParaRPr dirty="0">
              <a:latin typeface="Times New Roman" panose="02020603050405020304" pitchFamily="18" charset="0"/>
              <a:cs typeface="Times New Roman" panose="02020603050405020304" pitchFamily="18" charset="0"/>
            </a:endParaRPr>
          </a:p>
        </p:txBody>
      </p:sp>
      <p:sp>
        <p:nvSpPr>
          <p:cNvPr id="11" name="Shape 284"/>
          <p:cNvSpPr/>
          <p:nvPr/>
        </p:nvSpPr>
        <p:spPr>
          <a:xfrm>
            <a:off x="195600" y="3530758"/>
            <a:ext cx="1189507" cy="492025"/>
          </a:xfrm>
          <a:prstGeom prst="wedgeRectCallout">
            <a:avLst>
              <a:gd name="adj1" fmla="val 1579"/>
              <a:gd name="adj2" fmla="val 132240"/>
            </a:avLst>
          </a:prstGeom>
          <a:solidFill>
            <a:srgbClr val="CFE2F3"/>
          </a:solidFill>
          <a:ln w="9525" cap="flat" cmpd="sng">
            <a:solidFill>
              <a:srgbClr val="44546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dirty="0">
                <a:solidFill>
                  <a:schemeClr val="dk1"/>
                </a:solidFill>
                <a:latin typeface="Anton"/>
                <a:cs typeface="Times New Roman" panose="02020603050405020304" pitchFamily="18" charset="0"/>
              </a:rPr>
              <a:t>Buffalo</a:t>
            </a:r>
          </a:p>
          <a:p>
            <a:pPr lvl="0" rtl="0">
              <a:spcBef>
                <a:spcPts val="0"/>
              </a:spcBef>
              <a:buNone/>
            </a:pP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6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564" y="377682"/>
            <a:ext cx="5944872" cy="8388636"/>
          </a:xfrm>
          <a:prstGeom prst="rect">
            <a:avLst/>
          </a:prstGeom>
        </p:spPr>
      </p:pic>
    </p:spTree>
    <p:extLst>
      <p:ext uri="{BB962C8B-B14F-4D97-AF65-F5344CB8AC3E}">
        <p14:creationId xmlns:p14="http://schemas.microsoft.com/office/powerpoint/2010/main" val="120044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7903" y="485806"/>
            <a:ext cx="5944872" cy="44664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658" y="932448"/>
            <a:ext cx="6401362" cy="53203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148" y="1620728"/>
            <a:ext cx="5944872" cy="580787"/>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92347084"/>
              </p:ext>
            </p:extLst>
          </p:nvPr>
        </p:nvGraphicFramePr>
        <p:xfrm>
          <a:off x="437903" y="2259909"/>
          <a:ext cx="5915026" cy="195707"/>
        </p:xfrm>
        <a:graphic>
          <a:graphicData uri="http://schemas.openxmlformats.org/drawingml/2006/table">
            <a:tbl>
              <a:tblPr firstRow="1" firstCol="1" bandRow="1"/>
              <a:tblGrid>
                <a:gridCol w="1478440">
                  <a:extLst>
                    <a:ext uri="{9D8B030D-6E8A-4147-A177-3AD203B41FA5}">
                      <a16:colId xmlns:a16="http://schemas.microsoft.com/office/drawing/2014/main" val="2287314264"/>
                    </a:ext>
                  </a:extLst>
                </a:gridCol>
                <a:gridCol w="1478440">
                  <a:extLst>
                    <a:ext uri="{9D8B030D-6E8A-4147-A177-3AD203B41FA5}">
                      <a16:colId xmlns:a16="http://schemas.microsoft.com/office/drawing/2014/main" val="2074263682"/>
                    </a:ext>
                  </a:extLst>
                </a:gridCol>
                <a:gridCol w="1479073">
                  <a:extLst>
                    <a:ext uri="{9D8B030D-6E8A-4147-A177-3AD203B41FA5}">
                      <a16:colId xmlns:a16="http://schemas.microsoft.com/office/drawing/2014/main" val="3712868012"/>
                    </a:ext>
                  </a:extLst>
                </a:gridCol>
                <a:gridCol w="1479073">
                  <a:extLst>
                    <a:ext uri="{9D8B030D-6E8A-4147-A177-3AD203B41FA5}">
                      <a16:colId xmlns:a16="http://schemas.microsoft.com/office/drawing/2014/main" val="3886394714"/>
                    </a:ext>
                  </a:extLst>
                </a:gridCol>
              </a:tblGrid>
              <a:tr h="194974">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urbanization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agrarian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labor union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tenement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577135"/>
                  </a:ext>
                </a:extLst>
              </a:tr>
            </a:tbl>
          </a:graphicData>
        </a:graphic>
      </p:graphicFrame>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7903" y="2728607"/>
            <a:ext cx="5944872" cy="6112744"/>
          </a:xfrm>
          <a:prstGeom prst="rect">
            <a:avLst/>
          </a:prstGeom>
        </p:spPr>
      </p:pic>
    </p:spTree>
    <p:extLst>
      <p:ext uri="{BB962C8B-B14F-4D97-AF65-F5344CB8AC3E}">
        <p14:creationId xmlns:p14="http://schemas.microsoft.com/office/powerpoint/2010/main" val="638633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p:nvPr/>
        </p:nvSpPr>
        <p:spPr>
          <a:xfrm flipH="1">
            <a:off x="167912" y="592418"/>
            <a:ext cx="6522088" cy="1172647"/>
          </a:xfrm>
          <a:prstGeom prst="rect">
            <a:avLst/>
          </a:prstGeom>
          <a:noFill/>
          <a:ln>
            <a:noFill/>
          </a:ln>
        </p:spPr>
        <p:txBody>
          <a:bodyPr lIns="90529" tIns="90529" rIns="90529" bIns="90529" anchor="t" anchorCtr="0">
            <a:no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412" b="0" i="0" u="none" strike="noStrike" kern="0" cap="none" spc="0" normalizeH="0" baseline="0" noProof="0" dirty="0">
              <a:ln>
                <a:noFill/>
              </a:ln>
              <a:solidFill>
                <a:srgbClr val="000000"/>
              </a:solidFill>
              <a:effectLst/>
              <a:uLnTx/>
              <a:uFillTx/>
              <a:latin typeface="Arial"/>
              <a:cs typeface="Arial"/>
              <a:sym typeface="Arial"/>
            </a:endParaRPr>
          </a:p>
        </p:txBody>
      </p:sp>
      <p:sp>
        <p:nvSpPr>
          <p:cNvPr id="462" name="Shape 462"/>
          <p:cNvSpPr txBox="1"/>
          <p:nvPr/>
        </p:nvSpPr>
        <p:spPr>
          <a:xfrm>
            <a:off x="360559" y="84712"/>
            <a:ext cx="6129794" cy="507706"/>
          </a:xfrm>
          <a:prstGeom prst="rect">
            <a:avLst/>
          </a:prstGeom>
          <a:noFill/>
          <a:ln>
            <a:noFill/>
          </a:ln>
        </p:spPr>
        <p:txBody>
          <a:bodyPr lIns="90529" tIns="45243" rIns="90529" bIns="45243" anchor="t" anchorCtr="0">
            <a:noAutofit/>
          </a:bodyPr>
          <a:lstStyle/>
          <a:p>
            <a:pPr marL="0" marR="0" lvl="0" indent="0" algn="ctr" defTabSz="806867" rtl="0" eaLnBrk="1" fontAlgn="auto" latinLnBrk="0" hangingPunct="1">
              <a:lnSpc>
                <a:spcPct val="100000"/>
              </a:lnSpc>
              <a:spcBef>
                <a:spcPts val="0"/>
              </a:spcBef>
              <a:spcAft>
                <a:spcPts val="0"/>
              </a:spcAft>
              <a:buClrTx/>
              <a:buSzPct val="25000"/>
              <a:buFontTx/>
              <a:buNone/>
              <a:tabLst/>
              <a:defRPr/>
            </a:pPr>
            <a:r>
              <a:rPr kumimoji="0" lang="en-US" sz="2735" b="0" i="0" u="none" strike="noStrike" kern="0" cap="none" spc="0" normalizeH="0" baseline="0" noProof="0" dirty="0">
                <a:ln>
                  <a:noFill/>
                </a:ln>
                <a:solidFill>
                  <a:srgbClr val="FF0000"/>
                </a:solidFill>
                <a:effectLst/>
                <a:uLnTx/>
                <a:uFillTx/>
                <a:latin typeface="Impact"/>
                <a:ea typeface="Impact"/>
                <a:cs typeface="Impact"/>
                <a:sym typeface="Impact"/>
              </a:rPr>
              <a:t>Immigration Islands</a:t>
            </a:r>
          </a:p>
        </p:txBody>
      </p:sp>
      <p:sp>
        <p:nvSpPr>
          <p:cNvPr id="469" name="Shape 469"/>
          <p:cNvSpPr txBox="1"/>
          <p:nvPr/>
        </p:nvSpPr>
        <p:spPr>
          <a:xfrm>
            <a:off x="0" y="3754093"/>
            <a:ext cx="6858000" cy="1602120"/>
          </a:xfrm>
          <a:prstGeom prst="rect">
            <a:avLst/>
          </a:prstGeom>
          <a:noFill/>
          <a:ln>
            <a:noFill/>
          </a:ln>
        </p:spPr>
        <p:txBody>
          <a:bodyPr lIns="90529" tIns="90529" rIns="90529" bIns="90529" anchor="ctr" anchorCtr="0">
            <a:noAutofit/>
          </a:bodyPr>
          <a:lstStyle/>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 </a:t>
            </a:r>
            <a:r>
              <a:rPr kumimoji="0" lang="en-US" sz="1200" i="0" u="none" strike="noStrike" kern="0" cap="none" spc="0" normalizeH="0" baseline="0" noProof="0" dirty="0">
                <a:ln>
                  <a:noFill/>
                </a:ln>
                <a:solidFill>
                  <a:srgbClr val="000000"/>
                </a:solidFill>
                <a:effectLst/>
                <a:uLnTx/>
                <a:uFillTx/>
                <a:latin typeface="Arial"/>
                <a:cs typeface="Arial"/>
                <a:sym typeface="Arial"/>
              </a:rPr>
              <a:t>Millions of immigrants came to the United States at the turn of the century. </a:t>
            </a:r>
            <a:br>
              <a:rPr kumimoji="0" lang="en-US" sz="1200" i="0" u="none" strike="noStrike" kern="0" cap="none" spc="0" normalizeH="0" baseline="0" noProof="0" dirty="0">
                <a:ln>
                  <a:noFill/>
                </a:ln>
                <a:solidFill>
                  <a:srgbClr val="000000"/>
                </a:solidFill>
                <a:effectLst/>
                <a:uLnTx/>
                <a:uFillTx/>
                <a:latin typeface="Arial"/>
                <a:cs typeface="Arial"/>
                <a:sym typeface="Arial"/>
              </a:rPr>
            </a:br>
            <a:r>
              <a:rPr kumimoji="0" lang="en-US" sz="1200" i="0" u="none" strike="noStrike" kern="0" cap="none" spc="0" normalizeH="0" baseline="0" noProof="0" dirty="0">
                <a:ln>
                  <a:noFill/>
                </a:ln>
                <a:solidFill>
                  <a:srgbClr val="000000"/>
                </a:solidFill>
                <a:effectLst/>
                <a:uLnTx/>
                <a:uFillTx/>
                <a:latin typeface="Arial"/>
                <a:cs typeface="Arial"/>
                <a:sym typeface="Arial"/>
              </a:rPr>
              <a:t>Many arrived with few possessions and little money. They faced many</a:t>
            </a:r>
            <a:r>
              <a:rPr kumimoji="0" lang="en-US" sz="1200" i="0" u="none" strike="noStrike" kern="0" cap="none" spc="0" normalizeH="0" noProof="0" dirty="0">
                <a:ln>
                  <a:noFill/>
                </a:ln>
                <a:solidFill>
                  <a:srgbClr val="000000"/>
                </a:solidFill>
                <a:effectLst/>
                <a:uLnTx/>
                <a:uFillTx/>
                <a:latin typeface="Arial"/>
                <a:cs typeface="Arial"/>
                <a:sym typeface="Arial"/>
              </a:rPr>
              <a:t> challenges </a:t>
            </a:r>
            <a:br>
              <a:rPr kumimoji="0" lang="en-US" sz="1200" i="0" u="none" strike="noStrike" kern="0" cap="none" spc="0" normalizeH="0" noProof="0" dirty="0">
                <a:ln>
                  <a:noFill/>
                </a:ln>
                <a:solidFill>
                  <a:srgbClr val="000000"/>
                </a:solidFill>
                <a:effectLst/>
                <a:uLnTx/>
                <a:uFillTx/>
                <a:latin typeface="Arial"/>
                <a:cs typeface="Arial"/>
                <a:sym typeface="Arial"/>
              </a:rPr>
            </a:br>
            <a:r>
              <a:rPr kumimoji="0" lang="en-US" sz="1200" i="0" u="none" strike="noStrike" kern="0" cap="none" spc="0" normalizeH="0" noProof="0" dirty="0">
                <a:ln>
                  <a:noFill/>
                </a:ln>
                <a:solidFill>
                  <a:srgbClr val="000000"/>
                </a:solidFill>
                <a:effectLst/>
                <a:uLnTx/>
                <a:uFillTx/>
                <a:latin typeface="Arial"/>
                <a:cs typeface="Arial"/>
                <a:sym typeface="Arial"/>
              </a:rPr>
              <a:t>adapting to life in their new home. </a:t>
            </a:r>
            <a:r>
              <a:rPr kumimoji="0" lang="en-US" sz="1200" i="1" u="none" strike="noStrike" kern="0" cap="none" spc="0" normalizeH="0" noProof="0" dirty="0">
                <a:ln>
                  <a:noFill/>
                </a:ln>
                <a:solidFill>
                  <a:srgbClr val="000000"/>
                </a:solidFill>
                <a:effectLst/>
                <a:uLnTx/>
                <a:uFillTx/>
                <a:latin typeface="Arial"/>
                <a:cs typeface="Arial"/>
                <a:sym typeface="Arial"/>
              </a:rPr>
              <a:t>History Alive! Chapter 15</a:t>
            </a:r>
          </a:p>
          <a:p>
            <a:pPr lvl="0" algn="ctr" defTabSz="806867">
              <a:defRPr/>
            </a:pPr>
            <a:r>
              <a:rPr lang="en-US" sz="1200" baseline="0" dirty="0"/>
              <a:t>Continue reading in the chapter and follow these links </a:t>
            </a:r>
          </a:p>
          <a:p>
            <a:pPr lvl="0" algn="ctr" defTabSz="806867">
              <a:defRPr/>
            </a:pPr>
            <a:r>
              <a:rPr lang="en-US" sz="1200" dirty="0">
                <a:hlinkClick r:id="rId3"/>
              </a:rPr>
              <a:t>https://www.youtube.com/watch?v=ubT-Bm36L2U</a:t>
            </a:r>
            <a:r>
              <a:rPr lang="en-US" sz="1200" dirty="0"/>
              <a:t>   </a:t>
            </a:r>
            <a:br>
              <a:rPr lang="en-US" sz="1200" baseline="0" dirty="0"/>
            </a:br>
            <a:r>
              <a:rPr lang="en-US" sz="1200" baseline="0" dirty="0"/>
              <a:t> </a:t>
            </a:r>
            <a:r>
              <a:rPr lang="en-US" sz="1200" baseline="0" dirty="0">
                <a:hlinkClick r:id="rId4"/>
              </a:rPr>
              <a:t>https://www.history.com/topics/ellis-island</a:t>
            </a:r>
            <a:r>
              <a:rPr lang="en-US" sz="1200" baseline="0" dirty="0"/>
              <a:t>  </a:t>
            </a:r>
            <a:br>
              <a:rPr lang="en-US" sz="1200" baseline="0" dirty="0"/>
            </a:br>
            <a:r>
              <a:rPr lang="en-US" sz="1200" baseline="0" dirty="0">
                <a:hlinkClick r:id="rId5"/>
              </a:rPr>
              <a:t>https://www.britannica.com/topic/Angel-Island-Immigration-Station</a:t>
            </a:r>
            <a:r>
              <a:rPr lang="en-US" sz="1200" baseline="0" dirty="0"/>
              <a:t>   </a:t>
            </a:r>
            <a:br>
              <a:rPr lang="en-US" sz="1200" baseline="0" dirty="0"/>
            </a:br>
            <a:r>
              <a:rPr lang="en-US" sz="1200" baseline="0" dirty="0"/>
              <a:t> in order to respond</a:t>
            </a:r>
            <a:r>
              <a:rPr lang="en-US" sz="1200" dirty="0"/>
              <a:t> to the prompts below.</a:t>
            </a:r>
            <a:endParaRPr kumimoji="0" lang="en-US" sz="1200" u="none" strike="noStrike" kern="0" cap="none" spc="0" normalizeH="0" baseline="0" noProof="0" dirty="0">
              <a:ln>
                <a:noFill/>
              </a:ln>
              <a:solidFill>
                <a:srgbClr val="000000"/>
              </a:solidFill>
              <a:effectLst/>
              <a:uLnTx/>
              <a:uFillTx/>
              <a:latin typeface="Arial"/>
              <a:cs typeface="Arial"/>
              <a:sym typeface="Arial"/>
            </a:endParaRPr>
          </a:p>
        </p:txBody>
      </p:sp>
      <p:sp>
        <p:nvSpPr>
          <p:cNvPr id="470" name="Shape 470"/>
          <p:cNvSpPr txBox="1"/>
          <p:nvPr/>
        </p:nvSpPr>
        <p:spPr>
          <a:xfrm>
            <a:off x="80500" y="5393093"/>
            <a:ext cx="6689912" cy="3620277"/>
          </a:xfrm>
          <a:prstGeom prst="rect">
            <a:avLst/>
          </a:prstGeom>
          <a:solidFill>
            <a:srgbClr val="D0E0E3"/>
          </a:solidFill>
          <a:ln>
            <a:noFill/>
          </a:ln>
        </p:spPr>
        <p:txBody>
          <a:bodyPr lIns="90529" tIns="90529" rIns="90529" bIns="90529" anchor="t" anchorCtr="0">
            <a:noAutofit/>
          </a:body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were some of the reasons (pull factors) for Europeans immigrating to the United States?</a:t>
            </a:r>
          </a:p>
          <a:p>
            <a:pPr marL="0" marR="0" lvl="0" indent="0" algn="ctr" defTabSz="806867"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were some of</a:t>
            </a:r>
            <a:r>
              <a:rPr kumimoji="0" lang="en-US" sz="1200" b="0" i="0" u="none" strike="noStrike" kern="0" cap="none" spc="0" normalizeH="0" noProof="0" dirty="0">
                <a:ln>
                  <a:noFill/>
                </a:ln>
                <a:solidFill>
                  <a:srgbClr val="000000"/>
                </a:solidFill>
                <a:effectLst/>
                <a:uLnTx/>
                <a:uFillTx/>
                <a:latin typeface="Arial"/>
                <a:cs typeface="Arial"/>
                <a:sym typeface="Arial"/>
              </a:rPr>
              <a:t> the difficulties (push factors) for Europeans immigrating to the U.S.?</a:t>
            </a:r>
          </a:p>
          <a:p>
            <a:pPr marL="0" marR="0" lvl="0" indent="0" algn="ctr" defTabSz="806867"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noProof="0" dirty="0">
                <a:ln>
                  <a:noFill/>
                </a:ln>
                <a:solidFill>
                  <a:srgbClr val="000000"/>
                </a:solidFill>
                <a:effectLst/>
                <a:uLnTx/>
                <a:uFillTx/>
                <a:latin typeface="Arial"/>
                <a:cs typeface="Arial"/>
                <a:sym typeface="Arial"/>
              </a:rPr>
              <a:t>What were some of the examinations and inspections immigrants endured?</a:t>
            </a:r>
          </a:p>
          <a:p>
            <a:pPr marL="0" marR="0" lvl="0" indent="0" algn="ctr" defTabSz="806867"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noProof="0" dirty="0">
                <a:ln>
                  <a:noFill/>
                </a:ln>
                <a:solidFill>
                  <a:srgbClr val="000000"/>
                </a:solidFill>
                <a:effectLst/>
                <a:uLnTx/>
                <a:uFillTx/>
                <a:latin typeface="Arial"/>
                <a:cs typeface="Arial"/>
                <a:sym typeface="Arial"/>
              </a:rPr>
              <a:t>What happened if an immigrant failed these </a:t>
            </a:r>
            <a:r>
              <a:rPr lang="en-US" sz="1200" dirty="0"/>
              <a:t>examinations/inspections?</a:t>
            </a:r>
            <a:endParaRPr kumimoji="0" lang="en-US" sz="1200" b="0" i="0" u="none" strike="noStrike" kern="0" cap="none" spc="0" normalizeH="0" noProof="0" dirty="0">
              <a:ln>
                <a:noFill/>
              </a:ln>
              <a:solidFill>
                <a:srgbClr val="000000"/>
              </a:solidFill>
              <a:effectLst/>
              <a:uLnTx/>
              <a:uFillTx/>
              <a:latin typeface="Arial"/>
              <a:cs typeface="Arial"/>
              <a:sym typeface="Arial"/>
            </a:endParaRPr>
          </a:p>
          <a:p>
            <a:pPr marL="0" marR="0" lvl="0" indent="0" algn="ctr" defTabSz="806867"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noProof="0" dirty="0">
                <a:ln>
                  <a:noFill/>
                </a:ln>
                <a:solidFill>
                  <a:srgbClr val="000000"/>
                </a:solidFill>
                <a:effectLst/>
                <a:uLnTx/>
                <a:uFillTx/>
                <a:latin typeface="Arial"/>
                <a:cs typeface="Arial"/>
                <a:sym typeface="Arial"/>
              </a:rPr>
              <a:t>Compare and contrast Angel and Ellis Island.</a:t>
            </a:r>
          </a:p>
          <a:p>
            <a:pPr marL="0" marR="0" lvl="0" indent="0" algn="ctr" defTabSz="806867"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noProof="0" dirty="0">
                <a:ln>
                  <a:noFill/>
                </a:ln>
                <a:solidFill>
                  <a:srgbClr val="000000"/>
                </a:solidFill>
                <a:effectLst/>
                <a:uLnTx/>
                <a:uFillTx/>
                <a:latin typeface="Arial"/>
                <a:cs typeface="Arial"/>
                <a:sym typeface="Arial"/>
              </a:rPr>
              <a:t>What was Angel </a:t>
            </a:r>
            <a:r>
              <a:rPr lang="en-US" sz="1200" dirty="0"/>
              <a:t>Island called in respect to Ellis Island?</a:t>
            </a:r>
          </a:p>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806867" rtl="0" eaLnBrk="1" fontAlgn="auto" latinLnBrk="0" hangingPunct="1">
              <a:lnSpc>
                <a:spcPct val="100000"/>
              </a:lnSpc>
              <a:spcBef>
                <a:spcPts val="0"/>
              </a:spcBef>
              <a:spcAft>
                <a:spcPts val="0"/>
              </a:spcAft>
              <a:buClrTx/>
              <a:buSzTx/>
              <a:buFontTx/>
              <a:buNone/>
              <a:tabLst/>
              <a:defRPr/>
            </a:pPr>
            <a:r>
              <a:rPr lang="en-US" sz="1200" dirty="0"/>
              <a:t>What is the famous statue located at Ellis Island?</a:t>
            </a:r>
          </a:p>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806867" rtl="0" eaLnBrk="1" fontAlgn="auto" latinLnBrk="0" hangingPunct="1">
              <a:lnSpc>
                <a:spcPct val="100000"/>
              </a:lnSpc>
              <a:spcBef>
                <a:spcPts val="0"/>
              </a:spcBef>
              <a:spcAft>
                <a:spcPts val="0"/>
              </a:spcAft>
              <a:buClrTx/>
              <a:buSzTx/>
              <a:buFontTx/>
              <a:buNone/>
              <a:tabLst/>
              <a:defRPr/>
            </a:pPr>
            <a:r>
              <a:rPr lang="en-US" sz="1200" dirty="0"/>
              <a:t>What are the famous landmarks in regards to Angel Island?</a:t>
            </a:r>
          </a:p>
          <a:p>
            <a:pPr marL="0" marR="0" lvl="0" indent="0" algn="ctr" defTabSz="806867"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806867" rtl="0" eaLnBrk="1" fontAlgn="auto" latinLnBrk="0" hangingPunct="1">
              <a:lnSpc>
                <a:spcPct val="100000"/>
              </a:lnSpc>
              <a:spcBef>
                <a:spcPts val="0"/>
              </a:spcBef>
              <a:spcAft>
                <a:spcPts val="0"/>
              </a:spcAft>
              <a:buClrTx/>
              <a:buSzTx/>
              <a:buFontTx/>
              <a:buNone/>
              <a:tabLst/>
              <a:defRPr/>
            </a:pPr>
            <a:r>
              <a:rPr lang="en-US" sz="1200" dirty="0"/>
              <a:t>What was the Chinese Exclusion Act? Why is it significant in respect to this topic?</a:t>
            </a:r>
          </a:p>
          <a:p>
            <a:pPr marL="0" marR="0" lvl="0" indent="0" algn="ctr" defTabSz="806867"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806867" rtl="0" eaLnBrk="1" fontAlgn="auto" latinLnBrk="0" hangingPunct="1">
              <a:lnSpc>
                <a:spcPct val="100000"/>
              </a:lnSpc>
              <a:spcBef>
                <a:spcPts val="0"/>
              </a:spcBef>
              <a:spcAft>
                <a:spcPts val="0"/>
              </a:spcAft>
              <a:buClrTx/>
              <a:buSzTx/>
              <a:buFontTx/>
              <a:buNone/>
              <a:tabLst/>
              <a:defRPr/>
            </a:pPr>
            <a:endParaRPr lang="en-US" sz="1200" dirty="0"/>
          </a:p>
        </p:txBody>
      </p:sp>
      <p:sp>
        <p:nvSpPr>
          <p:cNvPr id="8" name="Shape 462"/>
          <p:cNvSpPr txBox="1"/>
          <p:nvPr/>
        </p:nvSpPr>
        <p:spPr>
          <a:xfrm>
            <a:off x="461086" y="3338094"/>
            <a:ext cx="6129794" cy="507706"/>
          </a:xfrm>
          <a:prstGeom prst="rect">
            <a:avLst/>
          </a:prstGeom>
          <a:noFill/>
          <a:ln>
            <a:noFill/>
          </a:ln>
        </p:spPr>
        <p:txBody>
          <a:bodyPr lIns="90529" tIns="45243" rIns="90529" bIns="45243" anchor="t" anchorCtr="0">
            <a:noAutofit/>
          </a:bodyPr>
          <a:lstStyle/>
          <a:p>
            <a:pPr marL="0" marR="0" lvl="0" indent="0" algn="ctr" defTabSz="806867" rtl="0" eaLnBrk="1" fontAlgn="auto" latinLnBrk="0" hangingPunct="1">
              <a:lnSpc>
                <a:spcPct val="100000"/>
              </a:lnSpc>
              <a:spcBef>
                <a:spcPts val="0"/>
              </a:spcBef>
              <a:spcAft>
                <a:spcPts val="0"/>
              </a:spcAft>
              <a:buClrTx/>
              <a:buSzPct val="25000"/>
              <a:buFontTx/>
              <a:buNone/>
              <a:tabLst/>
              <a:defRPr/>
            </a:pPr>
            <a:r>
              <a:rPr kumimoji="0" lang="en-US" sz="2735" b="0" i="0" u="none" strike="noStrike" kern="0" cap="none" spc="0" normalizeH="0" baseline="0" noProof="0" dirty="0">
                <a:ln>
                  <a:noFill/>
                </a:ln>
                <a:solidFill>
                  <a:schemeClr val="accent1">
                    <a:lumMod val="75000"/>
                  </a:schemeClr>
                </a:solidFill>
                <a:effectLst/>
                <a:uLnTx/>
                <a:uFillTx/>
                <a:latin typeface="Impact"/>
                <a:ea typeface="Impact"/>
                <a:cs typeface="Impact"/>
                <a:sym typeface="Impact"/>
              </a:rPr>
              <a:t>Ellis Island			Angel</a:t>
            </a:r>
            <a:r>
              <a:rPr kumimoji="0" lang="en-US" sz="2735" b="0" i="0" u="none" strike="noStrike" kern="0" cap="none" spc="0" normalizeH="0" noProof="0" dirty="0">
                <a:ln>
                  <a:noFill/>
                </a:ln>
                <a:solidFill>
                  <a:schemeClr val="accent1">
                    <a:lumMod val="75000"/>
                  </a:schemeClr>
                </a:solidFill>
                <a:effectLst/>
                <a:uLnTx/>
                <a:uFillTx/>
                <a:latin typeface="Impact"/>
                <a:ea typeface="Impact"/>
                <a:cs typeface="Impact"/>
                <a:sym typeface="Impact"/>
              </a:rPr>
              <a:t> Island</a:t>
            </a:r>
            <a:endParaRPr kumimoji="0" lang="en-US" sz="2735" b="0" i="0" u="none" strike="noStrike" kern="0" cap="none" spc="0" normalizeH="0" baseline="0" noProof="0" dirty="0">
              <a:ln>
                <a:noFill/>
              </a:ln>
              <a:solidFill>
                <a:schemeClr val="accent1">
                  <a:lumMod val="75000"/>
                </a:schemeClr>
              </a:solidFill>
              <a:effectLst/>
              <a:uLnTx/>
              <a:uFillTx/>
              <a:latin typeface="Impact"/>
              <a:ea typeface="Impact"/>
              <a:cs typeface="Impact"/>
              <a:sym typeface="Impact"/>
            </a:endParaRPr>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282" y="616568"/>
            <a:ext cx="3480701" cy="2694102"/>
          </a:xfrm>
          <a:prstGeom prst="rect">
            <a:avLst/>
          </a:prstGeom>
        </p:spPr>
      </p:pic>
      <p:pic>
        <p:nvPicPr>
          <p:cNvPr id="3" name="Picture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514694" y="616568"/>
            <a:ext cx="3297936" cy="2694102"/>
          </a:xfrm>
          <a:prstGeom prst="rect">
            <a:avLst/>
          </a:prstGeom>
        </p:spPr>
      </p:pic>
    </p:spTree>
    <p:extLst>
      <p:ext uri="{BB962C8B-B14F-4D97-AF65-F5344CB8AC3E}">
        <p14:creationId xmlns:p14="http://schemas.microsoft.com/office/powerpoint/2010/main" val="375161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Shape 25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06700" y="1168462"/>
            <a:ext cx="1162050" cy="7937123"/>
          </a:xfrm>
          <a:prstGeom prst="rect">
            <a:avLst/>
          </a:prstGeom>
          <a:noFill/>
          <a:ln>
            <a:noFill/>
          </a:ln>
        </p:spPr>
      </p:pic>
      <p:sp>
        <p:nvSpPr>
          <p:cNvPr id="252" name="Shape 252"/>
          <p:cNvSpPr txBox="1"/>
          <p:nvPr/>
        </p:nvSpPr>
        <p:spPr>
          <a:xfrm>
            <a:off x="252919" y="309470"/>
            <a:ext cx="6285864"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FF0000"/>
                </a:solidFill>
                <a:effectLst/>
                <a:uLnTx/>
                <a:uFillTx/>
                <a:latin typeface="Impact"/>
                <a:ea typeface="Impact"/>
                <a:cs typeface="Impact"/>
                <a:sym typeface="Impact"/>
              </a:rPr>
              <a:t>Indian Wars Timeline</a:t>
            </a:r>
          </a:p>
        </p:txBody>
      </p:sp>
      <p:sp>
        <p:nvSpPr>
          <p:cNvPr id="253" name="Shape 253"/>
          <p:cNvSpPr txBox="1"/>
          <p:nvPr/>
        </p:nvSpPr>
        <p:spPr>
          <a:xfrm>
            <a:off x="108583" y="885470"/>
            <a:ext cx="5719525" cy="1292819"/>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Directions</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 American settlers moved West, they frequently came into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conflict with American Indians. </a:t>
            </a:r>
            <a:r>
              <a:rPr kumimoji="0" lang="en-US" sz="1400" b="1" i="0" u="sng" strike="noStrike" kern="0" cap="none" spc="0" normalizeH="0" baseline="0" noProof="0" dirty="0">
                <a:ln>
                  <a:noFill/>
                </a:ln>
                <a:solidFill>
                  <a:srgbClr val="0563C1"/>
                </a:solidFill>
                <a:effectLst/>
                <a:uLnTx/>
                <a:uFillTx/>
                <a:latin typeface="Times New Roman" panose="02020603050405020304" pitchFamily="18" charset="0"/>
                <a:cs typeface="Times New Roman" panose="02020603050405020304" pitchFamily="18" charset="0"/>
                <a:sym typeface="Arial"/>
                <a:hlinkClick r:id="rId4"/>
              </a:rPr>
              <a:t>Research about</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battles, events, and treaties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here </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5"/>
              </a:rPr>
              <a:t>http://ow.ly/KEaQ30fo9JT</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of the </a:t>
            </a:r>
            <a:r>
              <a:rPr kumimoji="0" lang="en-US" sz="1400" b="1" i="0" u="sng" strike="noStrike" kern="0" cap="none" spc="0" normalizeH="0" baseline="0" noProof="0" dirty="0">
                <a:ln>
                  <a:noFill/>
                </a:ln>
                <a:solidFill>
                  <a:srgbClr val="0563C1"/>
                </a:solidFill>
                <a:effectLst/>
                <a:uLnTx/>
                <a:uFillTx/>
                <a:latin typeface="Times New Roman" panose="02020603050405020304" pitchFamily="18" charset="0"/>
                <a:cs typeface="Times New Roman" panose="02020603050405020304" pitchFamily="18" charset="0"/>
                <a:sym typeface="Arial"/>
                <a:hlinkClick r:id="rId6"/>
              </a:rPr>
              <a:t>American Indian Wars</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here </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7"/>
              </a:rPr>
              <a:t>http://ow.ly/R4Hv30fo9W7</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Place each on the timeline then summarize each</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p>
        </p:txBody>
      </p:sp>
      <p:sp>
        <p:nvSpPr>
          <p:cNvPr id="254" name="Shape 254"/>
          <p:cNvSpPr txBox="1"/>
          <p:nvPr/>
        </p:nvSpPr>
        <p:spPr>
          <a:xfrm>
            <a:off x="701850" y="3246326"/>
            <a:ext cx="2109600" cy="317400"/>
          </a:xfrm>
          <a:prstGeom prst="rect">
            <a:avLst/>
          </a:prstGeom>
          <a:solidFill>
            <a:srgbClr val="E6B8A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Sioux Wars</a:t>
            </a:r>
          </a:p>
        </p:txBody>
      </p:sp>
      <p:sp>
        <p:nvSpPr>
          <p:cNvPr id="255" name="Shape 255"/>
          <p:cNvSpPr txBox="1"/>
          <p:nvPr/>
        </p:nvSpPr>
        <p:spPr>
          <a:xfrm>
            <a:off x="588813" y="2373512"/>
            <a:ext cx="2384100" cy="384000"/>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Sand Creek Massacre</a:t>
            </a:r>
          </a:p>
        </p:txBody>
      </p:sp>
      <p:sp>
        <p:nvSpPr>
          <p:cNvPr id="256" name="Shape 256"/>
          <p:cNvSpPr txBox="1"/>
          <p:nvPr/>
        </p:nvSpPr>
        <p:spPr>
          <a:xfrm>
            <a:off x="486825" y="5627478"/>
            <a:ext cx="2633100" cy="384000"/>
          </a:xfrm>
          <a:prstGeom prst="rect">
            <a:avLst/>
          </a:prstGeom>
          <a:solidFill>
            <a:srgbClr val="A4C2F4"/>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Dawes Act (Allotment Act)</a:t>
            </a:r>
          </a:p>
        </p:txBody>
      </p:sp>
      <p:sp>
        <p:nvSpPr>
          <p:cNvPr id="257" name="Shape 257"/>
          <p:cNvSpPr txBox="1"/>
          <p:nvPr/>
        </p:nvSpPr>
        <p:spPr>
          <a:xfrm>
            <a:off x="498450" y="7165097"/>
            <a:ext cx="2516400" cy="451200"/>
          </a:xfrm>
          <a:prstGeom prst="rect">
            <a:avLst/>
          </a:prstGeom>
          <a:solidFill>
            <a:srgbClr val="B4A7D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Battle of Little Bighorn</a:t>
            </a:r>
          </a:p>
        </p:txBody>
      </p:sp>
      <p:sp>
        <p:nvSpPr>
          <p:cNvPr id="258" name="Shape 258"/>
          <p:cNvSpPr txBox="1"/>
          <p:nvPr/>
        </p:nvSpPr>
        <p:spPr>
          <a:xfrm>
            <a:off x="806550" y="3982427"/>
            <a:ext cx="2109600" cy="384000"/>
          </a:xfrm>
          <a:prstGeom prst="rect">
            <a:avLst/>
          </a:prstGeom>
          <a:solidFill>
            <a:srgbClr val="F9CB9C"/>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Indian Removal Act</a:t>
            </a:r>
          </a:p>
        </p:txBody>
      </p:sp>
      <p:sp>
        <p:nvSpPr>
          <p:cNvPr id="259" name="Shape 259"/>
          <p:cNvSpPr txBox="1"/>
          <p:nvPr/>
        </p:nvSpPr>
        <p:spPr>
          <a:xfrm>
            <a:off x="701850" y="4797335"/>
            <a:ext cx="2214300" cy="451200"/>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Wounded Knee Massacre</a:t>
            </a:r>
          </a:p>
        </p:txBody>
      </p:sp>
      <p:sp>
        <p:nvSpPr>
          <p:cNvPr id="260" name="Shape 260"/>
          <p:cNvSpPr txBox="1"/>
          <p:nvPr/>
        </p:nvSpPr>
        <p:spPr>
          <a:xfrm>
            <a:off x="486825" y="6425829"/>
            <a:ext cx="2516400" cy="384000"/>
          </a:xfrm>
          <a:prstGeom prst="rect">
            <a:avLst/>
          </a:prstGeom>
          <a:solidFill>
            <a:srgbClr val="FFF2CC"/>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Treaty of Fort Laramie</a:t>
            </a:r>
          </a:p>
        </p:txBody>
      </p:sp>
      <p:sp>
        <p:nvSpPr>
          <p:cNvPr id="262" name="Shape 262"/>
          <p:cNvSpPr txBox="1"/>
          <p:nvPr/>
        </p:nvSpPr>
        <p:spPr>
          <a:xfrm>
            <a:off x="5851725" y="1168462"/>
            <a:ext cx="672000" cy="7678513"/>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Arial"/>
                <a:cs typeface="Arial"/>
                <a:sym typeface="Arial"/>
              </a:rPr>
              <a:t>1830</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Arial"/>
                <a:cs typeface="Arial"/>
                <a:sym typeface="Arial"/>
              </a:rPr>
              <a:t>1840</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Arial"/>
                <a:cs typeface="Arial"/>
                <a:sym typeface="Arial"/>
              </a:rPr>
              <a:t>1850</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Arial"/>
                <a:cs typeface="Arial"/>
                <a:sym typeface="Arial"/>
              </a:rPr>
              <a:t>1860</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Arial"/>
                <a:cs typeface="Arial"/>
                <a:sym typeface="Arial"/>
              </a:rPr>
              <a:t>1870</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Arial"/>
                <a:cs typeface="Arial"/>
                <a:sym typeface="Arial"/>
              </a:rPr>
              <a:t>1880</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Arial"/>
                <a:cs typeface="Arial"/>
                <a:sym typeface="Arial"/>
              </a:rPr>
              <a:t>1890</a:t>
            </a:r>
          </a:p>
        </p:txBody>
      </p:sp>
      <p:sp>
        <p:nvSpPr>
          <p:cNvPr id="14" name="Shape 255"/>
          <p:cNvSpPr txBox="1"/>
          <p:nvPr/>
        </p:nvSpPr>
        <p:spPr>
          <a:xfrm>
            <a:off x="750659" y="8175175"/>
            <a:ext cx="4435371" cy="606793"/>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Also, see here   </a:t>
            </a: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8"/>
              </a:rPr>
              <a:t>http://ow.ly/fnrC30fIitU</a:t>
            </a: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as to how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Native American lands disappeared over time. </a:t>
            </a:r>
          </a:p>
        </p:txBody>
      </p:sp>
    </p:spTree>
    <p:extLst>
      <p:ext uri="{BB962C8B-B14F-4D97-AF65-F5344CB8AC3E}">
        <p14:creationId xmlns:p14="http://schemas.microsoft.com/office/powerpoint/2010/main" val="2446231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p:nvPr/>
        </p:nvSpPr>
        <p:spPr>
          <a:xfrm>
            <a:off x="395110" y="54303"/>
            <a:ext cx="61299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FF0000"/>
                </a:solidFill>
                <a:effectLst/>
                <a:uLnTx/>
                <a:uFillTx/>
                <a:latin typeface="Impact"/>
                <a:ea typeface="Impact"/>
                <a:cs typeface="Impact"/>
                <a:sym typeface="Impact"/>
              </a:rPr>
              <a:t>The Trail of Tears</a:t>
            </a:r>
          </a:p>
        </p:txBody>
      </p:sp>
      <p:sp>
        <p:nvSpPr>
          <p:cNvPr id="240" name="Shape 240"/>
          <p:cNvSpPr txBox="1"/>
          <p:nvPr/>
        </p:nvSpPr>
        <p:spPr>
          <a:xfrm>
            <a:off x="143825" y="436650"/>
            <a:ext cx="6381300" cy="1130100"/>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Directions</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After the passage of the Indian Removal Act, about 20,000 Cherokee were marched westward at gunpoint on what became </a:t>
            </a:r>
            <a:r>
              <a:rPr kumimoji="0" lang="en-US" sz="1400" b="1" i="0" u="sng" strike="noStrike" kern="0" cap="none" spc="0" normalizeH="0" baseline="0" noProof="0" dirty="0">
                <a:ln>
                  <a:noFill/>
                </a:ln>
                <a:solidFill>
                  <a:srgbClr val="0563C1"/>
                </a:solidFill>
                <a:effectLst/>
                <a:uLnTx/>
                <a:uFillTx/>
                <a:latin typeface="Times New Roman" panose="02020603050405020304" pitchFamily="18" charset="0"/>
                <a:cs typeface="Times New Roman" panose="02020603050405020304" pitchFamily="18" charset="0"/>
                <a:sym typeface="Arial"/>
                <a:hlinkClick r:id="rId3"/>
              </a:rPr>
              <a:t>known as the Trail of Tears</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After learning here </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4"/>
              </a:rPr>
              <a:t>http://ow.ly/KMIz30fo5tf</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explain the significance of the Supreme Court case and Treaty, then watch the videos and give response. Use map as a reference. </a:t>
            </a:r>
          </a:p>
        </p:txBody>
      </p:sp>
      <p:sp>
        <p:nvSpPr>
          <p:cNvPr id="242" name="Shape 242"/>
          <p:cNvSpPr/>
          <p:nvPr/>
        </p:nvSpPr>
        <p:spPr>
          <a:xfrm>
            <a:off x="114172" y="1566750"/>
            <a:ext cx="2351862" cy="3160893"/>
          </a:xfrm>
          <a:prstGeom prst="verticalScroll">
            <a:avLst>
              <a:gd name="adj" fmla="val 8906"/>
            </a:avLst>
          </a:prstGeom>
          <a:solidFill>
            <a:srgbClr val="CFE2F3"/>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Cherokee Nation v. Georgia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was the basis for this court case?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was the ruling?</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Look in History Alive!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Chapter 8 – did the ruling stand?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Why or why not?</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3" name="Shape 243"/>
          <p:cNvSpPr/>
          <p:nvPr/>
        </p:nvSpPr>
        <p:spPr>
          <a:xfrm>
            <a:off x="114172" y="4907900"/>
            <a:ext cx="2381515" cy="3844386"/>
          </a:xfrm>
          <a:prstGeom prst="verticalScroll">
            <a:avLst>
              <a:gd name="adj" fmla="val 8906"/>
            </a:avLst>
          </a:prstGeom>
          <a:solidFill>
            <a:srgbClr val="CFE2F3"/>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Treaty of New </a:t>
            </a:r>
            <a:r>
              <a:rPr kumimoji="0" lang="en-US" sz="1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Echota</a:t>
            </a:r>
            <a:endPar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were the provisions of the treaty?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Who signed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How many signed?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How many were opposed?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Was it ratified?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Why or why not?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1723" y="4307355"/>
            <a:ext cx="3951051" cy="4444932"/>
          </a:xfrm>
          <a:prstGeom prst="rect">
            <a:avLst/>
          </a:prstGeom>
        </p:spPr>
      </p:pic>
      <p:sp>
        <p:nvSpPr>
          <p:cNvPr id="244" name="Shape 244"/>
          <p:cNvSpPr/>
          <p:nvPr/>
        </p:nvSpPr>
        <p:spPr>
          <a:xfrm>
            <a:off x="2701376" y="1469471"/>
            <a:ext cx="3823634" cy="2635602"/>
          </a:xfrm>
          <a:prstGeom prst="wedgeRectCallout">
            <a:avLst>
              <a:gd name="adj1" fmla="val 47356"/>
              <a:gd name="adj2" fmla="val 17857"/>
            </a:avLst>
          </a:prstGeom>
          <a:solidFill>
            <a:srgbClr val="C9DAF8"/>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The Trail of Tears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6"/>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6"/>
              </a:rPr>
              <a:t>http://ow.ly/Xaeq30fo8Qb</a:t>
            </a: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7"/>
              </a:rPr>
              <a:t>http://ow.ly/xsyw30fo8SI</a:t>
            </a: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8"/>
              </a:rPr>
              <a:t>http://ow.ly/S1fq30fo8Yr</a:t>
            </a: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9"/>
              </a:rPr>
              <a:t>http://ow.ly/vhqs30fo8RD</a:t>
            </a: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8414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p:nvPr/>
        </p:nvSpPr>
        <p:spPr>
          <a:xfrm>
            <a:off x="267900" y="191427"/>
            <a:ext cx="64302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0" i="0" u="none" strike="noStrike" kern="0" cap="none" spc="0" normalizeH="0" baseline="0" noProof="0" dirty="0">
                <a:ln>
                  <a:noFill/>
                </a:ln>
                <a:solidFill>
                  <a:srgbClr val="0070C0"/>
                </a:solidFill>
                <a:effectLst/>
                <a:uLnTx/>
                <a:uFillTx/>
                <a:latin typeface="Impact"/>
                <a:ea typeface="Impact"/>
                <a:cs typeface="Impact"/>
                <a:sym typeface="Impact"/>
              </a:rPr>
              <a:t>The Oregon Trail</a:t>
            </a:r>
          </a:p>
        </p:txBody>
      </p:sp>
      <p:sp>
        <p:nvSpPr>
          <p:cNvPr id="214" name="Shape 214"/>
          <p:cNvSpPr txBox="1"/>
          <p:nvPr/>
        </p:nvSpPr>
        <p:spPr>
          <a:xfrm>
            <a:off x="0" y="838622"/>
            <a:ext cx="6698100" cy="820800"/>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One of the most </a:t>
            </a:r>
            <a:r>
              <a:rPr kumimoji="0" lang="en-US" sz="1200" b="1" i="0" u="sng" strike="noStrike" kern="0" cap="none" spc="0" normalizeH="0" baseline="0" noProof="0" dirty="0">
                <a:ln>
                  <a:noFill/>
                </a:ln>
                <a:solidFill>
                  <a:srgbClr val="0563C1"/>
                </a:solidFill>
                <a:effectLst/>
                <a:uLnTx/>
                <a:uFillTx/>
                <a:latin typeface="Arial"/>
                <a:cs typeface="Arial"/>
                <a:sym typeface="Arial"/>
                <a:hlinkClick r:id="rId3"/>
              </a:rPr>
              <a:t>popular routes</a:t>
            </a:r>
            <a:r>
              <a:rPr kumimoji="0" lang="en-US" sz="1200" b="0" i="0" u="none" strike="noStrike" kern="0" cap="none" spc="0" normalizeH="0" baseline="0" noProof="0" dirty="0">
                <a:ln>
                  <a:noFill/>
                </a:ln>
                <a:solidFill>
                  <a:srgbClr val="000000"/>
                </a:solidFill>
                <a:effectLst/>
                <a:uLnTx/>
                <a:uFillTx/>
                <a:latin typeface="Arial"/>
                <a:cs typeface="Arial"/>
                <a:sym typeface="Arial"/>
              </a:rPr>
              <a:t> to the west in the mid-1800’s was the 2,000 mile Oregon Trail. </a:t>
            </a:r>
            <a:r>
              <a:rPr kumimoji="0" lang="en-US" sz="1200" b="1" i="0" u="sng" strike="noStrike" kern="0" cap="none" spc="0" normalizeH="0" baseline="0" noProof="0" dirty="0">
                <a:ln>
                  <a:noFill/>
                </a:ln>
                <a:solidFill>
                  <a:srgbClr val="0563C1"/>
                </a:solidFill>
                <a:effectLst/>
                <a:uLnTx/>
                <a:uFillTx/>
                <a:latin typeface="Arial"/>
                <a:cs typeface="Arial"/>
                <a:sym typeface="Arial"/>
                <a:hlinkClick r:id="rId4"/>
              </a:rPr>
              <a:t>Research about the trail</a:t>
            </a:r>
            <a:r>
              <a:rPr kumimoji="0" lang="en-US" sz="1200" b="0" i="0" u="none" strike="noStrike" kern="0" cap="none" spc="0" normalizeH="0" baseline="0" noProof="0" dirty="0">
                <a:ln>
                  <a:noFill/>
                </a:ln>
                <a:solidFill>
                  <a:srgbClr val="000000"/>
                </a:solidFill>
                <a:effectLst/>
                <a:uLnTx/>
                <a:uFillTx/>
                <a:latin typeface="Arial"/>
                <a:cs typeface="Arial"/>
                <a:sym typeface="Arial"/>
              </a:rPr>
              <a:t> here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5"/>
              </a:rPr>
              <a:t>http://ow.ly/DhIG30fG8J8</a:t>
            </a:r>
            <a:r>
              <a:rPr kumimoji="0" lang="en-US" sz="1200" b="0" i="0" u="none" strike="noStrike" kern="0" cap="none" spc="0" normalizeH="0" baseline="0" noProof="0" dirty="0">
                <a:ln>
                  <a:noFill/>
                </a:ln>
                <a:solidFill>
                  <a:srgbClr val="000000"/>
                </a:solidFill>
                <a:effectLst/>
                <a:uLnTx/>
                <a:uFillTx/>
                <a:latin typeface="Arial"/>
                <a:cs typeface="Arial"/>
                <a:sym typeface="Arial"/>
              </a:rPr>
              <a:t>  here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6"/>
              </a:rPr>
              <a:t>http://ow.ly/tPxV30fG8LW</a:t>
            </a:r>
            <a:r>
              <a:rPr kumimoji="0" lang="en-US" sz="1200" b="0" i="0" u="none" strike="noStrike" kern="0" cap="none" spc="0" normalizeH="0" baseline="0" noProof="0" dirty="0">
                <a:ln>
                  <a:noFill/>
                </a:ln>
                <a:solidFill>
                  <a:srgbClr val="000000"/>
                </a:solidFill>
                <a:effectLst/>
                <a:uLnTx/>
                <a:uFillTx/>
                <a:latin typeface="Arial"/>
                <a:cs typeface="Arial"/>
                <a:sym typeface="Arial"/>
              </a:rPr>
              <a:t> and here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7"/>
              </a:rPr>
              <a:t>http://ow.ly/zrJx30fG95Y</a:t>
            </a:r>
            <a:r>
              <a:rPr kumimoji="0" lang="en-US" sz="1200" b="0" i="0" u="none" strike="noStrike" kern="0" cap="none" spc="0" normalizeH="0" baseline="0" noProof="0" dirty="0">
                <a:ln>
                  <a:noFill/>
                </a:ln>
                <a:solidFill>
                  <a:srgbClr val="000000"/>
                </a:solidFill>
                <a:effectLst/>
                <a:uLnTx/>
                <a:uFillTx/>
                <a:latin typeface="Arial"/>
                <a:cs typeface="Arial"/>
                <a:sym typeface="Arial"/>
              </a:rPr>
              <a:t> to complete the prompts below..</a:t>
            </a:r>
          </a:p>
        </p:txBody>
      </p:sp>
      <p:sp>
        <p:nvSpPr>
          <p:cNvPr id="216" name="Shape 216"/>
          <p:cNvSpPr txBox="1"/>
          <p:nvPr/>
        </p:nvSpPr>
        <p:spPr>
          <a:xfrm>
            <a:off x="195600" y="5542350"/>
            <a:ext cx="2095500" cy="1696500"/>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When did the travel on the Oregon Trail begin?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Where did the trail begin and end?</a:t>
            </a: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217" name="Shape 217"/>
          <p:cNvSpPr txBox="1"/>
          <p:nvPr/>
        </p:nvSpPr>
        <p:spPr>
          <a:xfrm>
            <a:off x="2362650" y="5542350"/>
            <a:ext cx="2095800" cy="169650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How long was the journey from the Missouri "jumping off" place to California or Oregon?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is meant by the “jumping off” place?</a:t>
            </a: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218" name="Shape 218"/>
          <p:cNvSpPr txBox="1"/>
          <p:nvPr/>
        </p:nvSpPr>
        <p:spPr>
          <a:xfrm>
            <a:off x="4530000" y="5542350"/>
            <a:ext cx="2095800" cy="1696500"/>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How long did the trip take on the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if they ran out of food or other materials along the 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9" name="Shape 219"/>
          <p:cNvSpPr txBox="1"/>
          <p:nvPr/>
        </p:nvSpPr>
        <p:spPr>
          <a:xfrm>
            <a:off x="195600" y="7320600"/>
            <a:ext cx="2095800" cy="169650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Why did people go west?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How many travelers followed the trails to California and Utah?</a:t>
            </a: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220" name="Shape 220"/>
          <p:cNvSpPr txBox="1"/>
          <p:nvPr/>
        </p:nvSpPr>
        <p:spPr>
          <a:xfrm>
            <a:off x="2362800" y="7320600"/>
            <a:ext cx="2095800" cy="1696500"/>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How many people died on the Oregon Trail?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kinds of illnesses did people get while traveling?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1" name="Shape 221"/>
          <p:cNvSpPr txBox="1"/>
          <p:nvPr/>
        </p:nvSpPr>
        <p:spPr>
          <a:xfrm>
            <a:off x="4530000" y="7320600"/>
            <a:ext cx="2095800" cy="169650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were some other causes of death on the trail?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How many travelers were killed by Indians and vice versa?</a:t>
            </a: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5600" y="1963550"/>
            <a:ext cx="6272140" cy="3193205"/>
          </a:xfrm>
          <a:prstGeom prst="rect">
            <a:avLst/>
          </a:prstGeom>
        </p:spPr>
      </p:pic>
    </p:spTree>
    <p:extLst>
      <p:ext uri="{BB962C8B-B14F-4D97-AF65-F5344CB8AC3E}">
        <p14:creationId xmlns:p14="http://schemas.microsoft.com/office/powerpoint/2010/main" val="343452800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787</TotalTime>
  <Words>1510</Words>
  <Application>Microsoft Office PowerPoint</Application>
  <PresentationFormat>On-screen Show (4:3)</PresentationFormat>
  <Paragraphs>191</Paragraphs>
  <Slides>12</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Impact</vt:lpstr>
      <vt:lpstr>Arial</vt:lpstr>
      <vt:lpstr>Times New Roman</vt:lpstr>
      <vt:lpstr>Anton</vt:lpstr>
      <vt:lpstr>Calibri</vt:lpstr>
      <vt:lpstr>Baskerville Old Face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Shafer, Amy</dc:creator>
  <cp:lastModifiedBy>Greif, Madison</cp:lastModifiedBy>
  <cp:revision>84</cp:revision>
  <cp:lastPrinted>2018-08-15T18:04:35Z</cp:lastPrinted>
  <dcterms:modified xsi:type="dcterms:W3CDTF">2019-09-03T17:38:13Z</dcterms:modified>
</cp:coreProperties>
</file>