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9"/>
  </p:notesMasterIdLst>
  <p:handoutMasterIdLst>
    <p:handoutMasterId r:id="rId20"/>
  </p:handoutMasterIdLst>
  <p:sldIdLst>
    <p:sldId id="293" r:id="rId3"/>
    <p:sldId id="289" r:id="rId4"/>
    <p:sldId id="278" r:id="rId5"/>
    <p:sldId id="282" r:id="rId6"/>
    <p:sldId id="280" r:id="rId7"/>
    <p:sldId id="319" r:id="rId8"/>
    <p:sldId id="320" r:id="rId9"/>
    <p:sldId id="321" r:id="rId10"/>
    <p:sldId id="285" r:id="rId11"/>
    <p:sldId id="286" r:id="rId12"/>
    <p:sldId id="322" r:id="rId13"/>
    <p:sldId id="323" r:id="rId14"/>
    <p:sldId id="327" r:id="rId15"/>
    <p:sldId id="326" r:id="rId16"/>
    <p:sldId id="325" r:id="rId17"/>
    <p:sldId id="324" r:id="rId18"/>
  </p:sldIdLst>
  <p:sldSz cx="6858000" cy="9144000" type="screen4x3"/>
  <p:notesSz cx="9388475" cy="7102475"/>
  <p:embeddedFontLst>
    <p:embeddedFont>
      <p:font typeface="Baskerville Old Face" panose="02020602080505020303" pitchFamily="18" charset="0"/>
      <p:regular r:id="rId21"/>
    </p:embeddedFont>
    <p:embeddedFont>
      <p:font typeface="Calibri" panose="020F0502020204030204" pitchFamily="34" charset="0"/>
      <p:regular r:id="rId22"/>
      <p:bold r:id="rId23"/>
      <p:italic r:id="rId24"/>
      <p:boldItalic r:id="rId25"/>
    </p:embeddedFont>
    <p:embeddedFont>
      <p:font typeface="Helvetica" panose="020B0604020202020204" pitchFamily="34" charset="0"/>
      <p:regular r:id="rId26"/>
      <p:bold r:id="rId27"/>
      <p:italic r:id="rId28"/>
      <p:boldItalic r:id="rId29"/>
    </p:embeddedFont>
    <p:embeddedFont>
      <p:font typeface="Impact" panose="020B0806030902050204" pitchFamily="3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B7E7"/>
    <a:srgbClr val="F9F7D1"/>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4B12CD-6568-4497-A8F5-5C549870700B}">
  <a:tblStyle styleId="{324B12CD-6568-4497-A8F5-5C549870700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015" autoAdjust="0"/>
  </p:normalViewPr>
  <p:slideViewPr>
    <p:cSldViewPr snapToGrid="0">
      <p:cViewPr varScale="1">
        <p:scale>
          <a:sx n="86" d="100"/>
          <a:sy n="86" d="100"/>
        </p:scale>
        <p:origin x="29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4068899" cy="35556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317480" y="2"/>
            <a:ext cx="4068899" cy="355561"/>
          </a:xfrm>
          <a:prstGeom prst="rect">
            <a:avLst/>
          </a:prstGeom>
        </p:spPr>
        <p:txBody>
          <a:bodyPr vert="horz" lIns="91440" tIns="45720" rIns="91440" bIns="45720" rtlCol="0"/>
          <a:lstStyle>
            <a:lvl1pPr algn="r">
              <a:defRPr sz="1200"/>
            </a:lvl1pPr>
          </a:lstStyle>
          <a:p>
            <a:fld id="{64C32DA2-595D-42C2-A9B9-41B169DC4EBC}" type="datetimeFigureOut">
              <a:rPr lang="en-US" smtClean="0"/>
              <a:t>8/30/2019</a:t>
            </a:fld>
            <a:endParaRPr lang="en-US"/>
          </a:p>
        </p:txBody>
      </p:sp>
      <p:sp>
        <p:nvSpPr>
          <p:cNvPr id="4" name="Footer Placeholder 3"/>
          <p:cNvSpPr>
            <a:spLocks noGrp="1"/>
          </p:cNvSpPr>
          <p:nvPr>
            <p:ph type="ftr" sz="quarter" idx="2"/>
          </p:nvPr>
        </p:nvSpPr>
        <p:spPr>
          <a:xfrm>
            <a:off x="4" y="6746915"/>
            <a:ext cx="4068899" cy="35556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317480" y="6746915"/>
            <a:ext cx="4068899" cy="355561"/>
          </a:xfrm>
          <a:prstGeom prst="rect">
            <a:avLst/>
          </a:prstGeom>
        </p:spPr>
        <p:txBody>
          <a:bodyPr vert="horz" lIns="91440" tIns="45720" rIns="91440" bIns="45720" rtlCol="0" anchor="b"/>
          <a:lstStyle>
            <a:lvl1pPr algn="r">
              <a:defRPr sz="1200"/>
            </a:lvl1pPr>
          </a:lstStyle>
          <a:p>
            <a:fld id="{E9237584-9D13-413F-AB84-418035C5BD9C}" type="slidenum">
              <a:rPr lang="en-US" smtClean="0"/>
              <a:t>‹#›</a:t>
            </a:fld>
            <a:endParaRPr lang="en-US"/>
          </a:p>
        </p:txBody>
      </p:sp>
    </p:spTree>
    <p:extLst>
      <p:ext uri="{BB962C8B-B14F-4D97-AF65-F5344CB8AC3E}">
        <p14:creationId xmlns:p14="http://schemas.microsoft.com/office/powerpoint/2010/main" val="614976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698875" y="533400"/>
            <a:ext cx="1995488" cy="26622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38850" y="3373676"/>
            <a:ext cx="7510779" cy="3196114"/>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0562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2192338" y="704850"/>
            <a:ext cx="2719387"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790059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5678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938850" y="3373676"/>
            <a:ext cx="7510779" cy="319611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94" name="Shape 294"/>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13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938850" y="3373676"/>
            <a:ext cx="7510779" cy="3196114"/>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66" name="Shape 366"/>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6" name="Shape 446"/>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0870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7759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4933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2192338" y="704850"/>
            <a:ext cx="2719387"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401733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5" y="2279653"/>
            <a:ext cx="5915118" cy="3803727"/>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29" name="Shape 29"/>
          <p:cNvSpPr txBox="1">
            <a:spLocks noGrp="1"/>
          </p:cNvSpPr>
          <p:nvPr>
            <p:ph type="body" idx="1"/>
          </p:nvPr>
        </p:nvSpPr>
        <p:spPr>
          <a:xfrm>
            <a:off x="467915" y="6119285"/>
            <a:ext cx="5915118" cy="2000182"/>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Font typeface="Arial"/>
              <a:buNone/>
              <a:defRPr sz="1765"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rgbClr val="888888"/>
              </a:buClr>
              <a:buFont typeface="Arial"/>
              <a:buNone/>
              <a:defRPr sz="1500" b="0" i="0" u="none" strike="noStrike" cap="none">
                <a:solidFill>
                  <a:srgbClr val="888888"/>
                </a:solidFill>
                <a:latin typeface="Calibri"/>
                <a:ea typeface="Calibri"/>
                <a:cs typeface="Calibri"/>
                <a:sym typeface="Calibri"/>
              </a:defRPr>
            </a:lvl2pPr>
            <a:lvl3pPr marL="683595" marR="0" lvl="2" indent="0" algn="l" rtl="0">
              <a:lnSpc>
                <a:spcPct val="90000"/>
              </a:lnSpc>
              <a:spcBef>
                <a:spcPts val="353"/>
              </a:spcBef>
              <a:buClr>
                <a:srgbClr val="888888"/>
              </a:buClr>
              <a:buFont typeface="Arial"/>
              <a:buNone/>
              <a:defRPr sz="1324" b="0" i="0" u="none" strike="noStrike" cap="none">
                <a:solidFill>
                  <a:srgbClr val="888888"/>
                </a:solidFill>
                <a:latin typeface="Calibri"/>
                <a:ea typeface="Calibri"/>
                <a:cs typeface="Calibri"/>
                <a:sym typeface="Calibri"/>
              </a:defRPr>
            </a:lvl3pPr>
            <a:lvl4pPr marL="1019790" marR="0" lvl="3"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4pPr>
            <a:lvl5pPr marL="1355984" marR="0" lvl="4"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5pPr>
            <a:lvl6pPr marL="1703385" marR="0" lvl="5"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6pPr>
            <a:lvl7pPr marL="2039579" marR="0" lvl="6"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7pPr>
            <a:lvl8pPr marL="2375774" marR="0" lvl="7"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8pPr>
            <a:lvl9pPr marL="2711968" marR="0" lvl="8" indent="0" algn="l" rtl="0">
              <a:lnSpc>
                <a:spcPct val="90000"/>
              </a:lnSpc>
              <a:spcBef>
                <a:spcPts val="353"/>
              </a:spcBef>
              <a:buClr>
                <a:srgbClr val="888888"/>
              </a:buClr>
              <a:buFont typeface="Arial"/>
              <a:buNone/>
              <a:defRPr sz="1147"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8890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35" name="Shape 35"/>
          <p:cNvSpPr txBox="1">
            <a:spLocks noGrp="1"/>
          </p:cNvSpPr>
          <p:nvPr>
            <p:ph type="body" idx="1"/>
          </p:nvPr>
        </p:nvSpPr>
        <p:spPr>
          <a:xfrm>
            <a:off x="471488" y="2434167"/>
            <a:ext cx="2914676" cy="5801727"/>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7"/>
            <a:ext cx="2914676" cy="5801727"/>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32225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42" name="Shape 42"/>
          <p:cNvSpPr txBox="1">
            <a:spLocks noGrp="1"/>
          </p:cNvSpPr>
          <p:nvPr>
            <p:ph type="body" idx="1"/>
          </p:nvPr>
        </p:nvSpPr>
        <p:spPr>
          <a:xfrm>
            <a:off x="472381" y="2241551"/>
            <a:ext cx="2901176" cy="1098545"/>
          </a:xfrm>
          <a:prstGeom prst="rect">
            <a:avLst/>
          </a:prstGeom>
          <a:noFill/>
          <a:ln>
            <a:noFill/>
          </a:ln>
        </p:spPr>
        <p:txBody>
          <a:bodyPr lIns="102600" tIns="102600" rIns="102600" bIns="102600" anchor="b" anchorCtr="0"/>
          <a:lstStyle>
            <a:lvl1pPr marL="0" marR="0" lvl="0" indent="0" algn="l" rtl="0">
              <a:lnSpc>
                <a:spcPct val="90000"/>
              </a:lnSpc>
              <a:spcBef>
                <a:spcPts val="706"/>
              </a:spcBef>
              <a:buClr>
                <a:schemeClr val="dk1"/>
              </a:buClr>
              <a:buFont typeface="Arial"/>
              <a:buNone/>
              <a:defRPr sz="1765" b="1"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500" b="1"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1324" b="1"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099"/>
            <a:ext cx="2901176" cy="4912909"/>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1"/>
            <a:ext cx="2915471" cy="1098545"/>
          </a:xfrm>
          <a:prstGeom prst="rect">
            <a:avLst/>
          </a:prstGeom>
          <a:noFill/>
          <a:ln>
            <a:noFill/>
          </a:ln>
        </p:spPr>
        <p:txBody>
          <a:bodyPr lIns="102600" tIns="102600" rIns="102600" bIns="102600" anchor="b" anchorCtr="0"/>
          <a:lstStyle>
            <a:lvl1pPr marL="0" marR="0" lvl="0" indent="0" algn="l" rtl="0">
              <a:lnSpc>
                <a:spcPct val="90000"/>
              </a:lnSpc>
              <a:spcBef>
                <a:spcPts val="706"/>
              </a:spcBef>
              <a:buClr>
                <a:schemeClr val="dk1"/>
              </a:buClr>
              <a:buFont typeface="Arial"/>
              <a:buNone/>
              <a:defRPr sz="1765" b="1"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500" b="1"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1324" b="1"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1147"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099"/>
            <a:ext cx="2915471" cy="4912909"/>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39715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51" name="Shape 51"/>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85998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599"/>
            <a:ext cx="2211882" cy="2133545"/>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2382"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56" name="Shape 56"/>
          <p:cNvSpPr txBox="1">
            <a:spLocks noGrp="1"/>
          </p:cNvSpPr>
          <p:nvPr>
            <p:ph type="body" idx="1"/>
          </p:nvPr>
        </p:nvSpPr>
        <p:spPr>
          <a:xfrm>
            <a:off x="2915543" y="1316568"/>
            <a:ext cx="3471882" cy="6498273"/>
          </a:xfrm>
          <a:prstGeom prst="rect">
            <a:avLst/>
          </a:prstGeom>
          <a:noFill/>
          <a:ln>
            <a:noFill/>
          </a:ln>
        </p:spPr>
        <p:txBody>
          <a:bodyPr lIns="102600" tIns="102600" rIns="102600" bIns="102600" anchor="t" anchorCtr="0"/>
          <a:lstStyle>
            <a:lvl1pPr marL="168097" marR="0" lvl="0" indent="-22413" algn="l" rtl="0">
              <a:lnSpc>
                <a:spcPct val="90000"/>
              </a:lnSpc>
              <a:spcBef>
                <a:spcPts val="706"/>
              </a:spcBef>
              <a:buClr>
                <a:schemeClr val="dk1"/>
              </a:buClr>
              <a:buSzPct val="100000"/>
              <a:buFont typeface="Arial"/>
              <a:buChar char="•"/>
              <a:defRPr sz="2382" b="0" i="0" u="none" strike="noStrike" cap="none">
                <a:solidFill>
                  <a:schemeClr val="dk1"/>
                </a:solidFill>
                <a:latin typeface="Calibri"/>
                <a:ea typeface="Calibri"/>
                <a:cs typeface="Calibri"/>
                <a:sym typeface="Calibri"/>
              </a:defRPr>
            </a:lvl1pPr>
            <a:lvl2pPr marL="504292" marR="0" lvl="1" indent="-33619" algn="l" rtl="0">
              <a:lnSpc>
                <a:spcPct val="90000"/>
              </a:lnSpc>
              <a:spcBef>
                <a:spcPts val="353"/>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2pPr>
            <a:lvl3pPr marL="851692" marR="0" lvl="2"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3pPr>
            <a:lvl4pPr marL="1187887" marR="0" lvl="3"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24081" marR="0" lvl="4" indent="-67239"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71482" marR="0" lvl="5"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07677" marR="0" lvl="6"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43871" marR="0" lvl="7" indent="-67239"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891272" marR="0" lvl="8"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199"/>
            <a:ext cx="2211882" cy="5082000"/>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Font typeface="Arial"/>
              <a:buNone/>
              <a:defRPr sz="1147"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059" b="0"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882" b="0"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44152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599"/>
            <a:ext cx="2211882" cy="2133545"/>
          </a:xfrm>
          <a:prstGeom prst="rect">
            <a:avLst/>
          </a:prstGeom>
          <a:noFill/>
          <a:ln>
            <a:noFill/>
          </a:ln>
        </p:spPr>
        <p:txBody>
          <a:bodyPr lIns="102600" tIns="102600" rIns="102600" bIns="102600" anchor="b" anchorCtr="0"/>
          <a:lstStyle>
            <a:lvl1pPr marL="0" marR="0" lvl="0" indent="0" algn="l" rtl="0">
              <a:lnSpc>
                <a:spcPct val="90000"/>
              </a:lnSpc>
              <a:spcBef>
                <a:spcPts val="0"/>
              </a:spcBef>
              <a:buClr>
                <a:schemeClr val="dk1"/>
              </a:buClr>
              <a:buFont typeface="Calibri"/>
              <a:buNone/>
              <a:defRPr sz="2382"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63" name="Shape 63"/>
          <p:cNvSpPr>
            <a:spLocks noGrp="1"/>
          </p:cNvSpPr>
          <p:nvPr>
            <p:ph type="pic" idx="2"/>
          </p:nvPr>
        </p:nvSpPr>
        <p:spPr>
          <a:xfrm>
            <a:off x="2915543" y="1316568"/>
            <a:ext cx="3471882" cy="6498273"/>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SzPct val="59259"/>
              <a:buFont typeface="Arial"/>
              <a:buNone/>
              <a:defRPr sz="2382"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SzPct val="66666"/>
              <a:buFont typeface="Arial"/>
              <a:buNone/>
              <a:defRPr sz="2118" b="0"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SzPct val="80000"/>
              <a:buFont typeface="Arial"/>
              <a:buNone/>
              <a:defRPr sz="1765" b="0"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SzPct val="94117"/>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199"/>
            <a:ext cx="2211882" cy="5082000"/>
          </a:xfrm>
          <a:prstGeom prst="rect">
            <a:avLst/>
          </a:prstGeom>
          <a:noFill/>
          <a:ln>
            <a:noFill/>
          </a:ln>
        </p:spPr>
        <p:txBody>
          <a:bodyPr lIns="102600" tIns="102600" rIns="102600" bIns="102600" anchor="t" anchorCtr="0"/>
          <a:lstStyle>
            <a:lvl1pPr marL="0" marR="0" lvl="0" indent="0" algn="l" rtl="0">
              <a:lnSpc>
                <a:spcPct val="90000"/>
              </a:lnSpc>
              <a:spcBef>
                <a:spcPts val="706"/>
              </a:spcBef>
              <a:buClr>
                <a:schemeClr val="dk1"/>
              </a:buClr>
              <a:buFont typeface="Arial"/>
              <a:buNone/>
              <a:defRPr sz="1147" b="0" i="0" u="none" strike="noStrike" cap="none">
                <a:solidFill>
                  <a:schemeClr val="dk1"/>
                </a:solidFill>
                <a:latin typeface="Calibri"/>
                <a:ea typeface="Calibri"/>
                <a:cs typeface="Calibri"/>
                <a:sym typeface="Calibri"/>
              </a:defRPr>
            </a:lvl1pPr>
            <a:lvl2pPr marL="336194" marR="0" lvl="1" indent="0" algn="l" rtl="0">
              <a:lnSpc>
                <a:spcPct val="90000"/>
              </a:lnSpc>
              <a:spcBef>
                <a:spcPts val="353"/>
              </a:spcBef>
              <a:buClr>
                <a:schemeClr val="dk1"/>
              </a:buClr>
              <a:buFont typeface="Arial"/>
              <a:buNone/>
              <a:defRPr sz="1059" b="0" i="0" u="none" strike="noStrike" cap="none">
                <a:solidFill>
                  <a:schemeClr val="dk1"/>
                </a:solidFill>
                <a:latin typeface="Calibri"/>
                <a:ea typeface="Calibri"/>
                <a:cs typeface="Calibri"/>
                <a:sym typeface="Calibri"/>
              </a:defRPr>
            </a:lvl2pPr>
            <a:lvl3pPr marL="683595" marR="0" lvl="2" indent="0" algn="l" rtl="0">
              <a:lnSpc>
                <a:spcPct val="90000"/>
              </a:lnSpc>
              <a:spcBef>
                <a:spcPts val="353"/>
              </a:spcBef>
              <a:buClr>
                <a:schemeClr val="dk1"/>
              </a:buClr>
              <a:buFont typeface="Arial"/>
              <a:buNone/>
              <a:defRPr sz="882" b="0" i="0" u="none" strike="noStrike" cap="none">
                <a:solidFill>
                  <a:schemeClr val="dk1"/>
                </a:solidFill>
                <a:latin typeface="Calibri"/>
                <a:ea typeface="Calibri"/>
                <a:cs typeface="Calibri"/>
                <a:sym typeface="Calibri"/>
              </a:defRPr>
            </a:lvl3pPr>
            <a:lvl4pPr marL="1019790" marR="0" lvl="3"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4pPr>
            <a:lvl5pPr marL="1355984" marR="0" lvl="4"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5pPr>
            <a:lvl6pPr marL="1703385" marR="0" lvl="5"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6pPr>
            <a:lvl7pPr marL="2039579" marR="0" lvl="6"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7pPr>
            <a:lvl8pPr marL="2375774" marR="0" lvl="7"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8pPr>
            <a:lvl9pPr marL="2711968" marR="0" lvl="8" indent="0" algn="l" rtl="0">
              <a:lnSpc>
                <a:spcPct val="90000"/>
              </a:lnSpc>
              <a:spcBef>
                <a:spcPts val="353"/>
              </a:spcBef>
              <a:buClr>
                <a:schemeClr val="dk1"/>
              </a:buClr>
              <a:buFont typeface="Arial"/>
              <a:buNone/>
              <a:defRPr sz="706"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19756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70" name="Shape 70"/>
          <p:cNvSpPr txBox="1">
            <a:spLocks noGrp="1"/>
          </p:cNvSpPr>
          <p:nvPr>
            <p:ph type="body" idx="1"/>
          </p:nvPr>
        </p:nvSpPr>
        <p:spPr>
          <a:xfrm rot="5400000">
            <a:off x="528090" y="2377471"/>
            <a:ext cx="5801727" cy="5915118"/>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93455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689" y="3622010"/>
            <a:ext cx="7749000" cy="1478647"/>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76" name="Shape 76"/>
          <p:cNvSpPr txBox="1">
            <a:spLocks noGrp="1"/>
          </p:cNvSpPr>
          <p:nvPr>
            <p:ph type="body" idx="1"/>
          </p:nvPr>
        </p:nvSpPr>
        <p:spPr>
          <a:xfrm rot="5400000">
            <a:off x="-1227688" y="2186113"/>
            <a:ext cx="7749000" cy="4350441"/>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6897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wrap="square"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46893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Font typeface="Calibri"/>
              <a:buNone/>
              <a:defRPr sz="3265" b="0" i="0" u="none" strike="noStrike" cap="none">
                <a:solidFill>
                  <a:schemeClr val="dk1"/>
                </a:solidFill>
                <a:latin typeface="Calibri"/>
                <a:ea typeface="Calibri"/>
                <a:cs typeface="Calibri"/>
                <a:sym typeface="Calibri"/>
              </a:defRPr>
            </a:lvl1pPr>
            <a:lvl2pPr lvl="1" indent="0">
              <a:spcBef>
                <a:spcPts val="0"/>
              </a:spcBef>
              <a:buNone/>
              <a:defRPr sz="1765"/>
            </a:lvl2pPr>
            <a:lvl3pPr lvl="2" indent="0">
              <a:spcBef>
                <a:spcPts val="0"/>
              </a:spcBef>
              <a:buNone/>
              <a:defRPr sz="1765"/>
            </a:lvl3pPr>
            <a:lvl4pPr lvl="3" indent="0">
              <a:spcBef>
                <a:spcPts val="0"/>
              </a:spcBef>
              <a:buNone/>
              <a:defRPr sz="1765"/>
            </a:lvl4pPr>
            <a:lvl5pPr lvl="4" indent="0">
              <a:spcBef>
                <a:spcPts val="0"/>
              </a:spcBef>
              <a:buNone/>
              <a:defRPr sz="1765"/>
            </a:lvl5pPr>
            <a:lvl6pPr lvl="5" indent="0">
              <a:spcBef>
                <a:spcPts val="0"/>
              </a:spcBef>
              <a:buNone/>
              <a:defRPr sz="1765"/>
            </a:lvl6pPr>
            <a:lvl7pPr lvl="6" indent="0">
              <a:spcBef>
                <a:spcPts val="0"/>
              </a:spcBef>
              <a:buNone/>
              <a:defRPr sz="1765"/>
            </a:lvl7pPr>
            <a:lvl8pPr lvl="7" indent="0">
              <a:spcBef>
                <a:spcPts val="0"/>
              </a:spcBef>
              <a:buNone/>
              <a:defRPr sz="1765"/>
            </a:lvl8pPr>
            <a:lvl9pPr lvl="8" indent="0">
              <a:spcBef>
                <a:spcPts val="0"/>
              </a:spcBef>
              <a:buNone/>
              <a:defRPr sz="1765"/>
            </a:lvl9pPr>
          </a:lstStyle>
          <a:p>
            <a:endParaRPr/>
          </a:p>
        </p:txBody>
      </p:sp>
      <p:sp>
        <p:nvSpPr>
          <p:cNvPr id="23" name="Shape 23"/>
          <p:cNvSpPr txBox="1">
            <a:spLocks noGrp="1"/>
          </p:cNvSpPr>
          <p:nvPr>
            <p:ph type="body" idx="1"/>
          </p:nvPr>
        </p:nvSpPr>
        <p:spPr>
          <a:xfrm>
            <a:off x="471488" y="2434167"/>
            <a:ext cx="5915118" cy="5801727"/>
          </a:xfrm>
          <a:prstGeom prst="rect">
            <a:avLst/>
          </a:prstGeom>
          <a:noFill/>
          <a:ln>
            <a:noFill/>
          </a:ln>
        </p:spPr>
        <p:txBody>
          <a:bodyPr lIns="102600" tIns="102600" rIns="102600" bIns="102600" anchor="t" anchorCtr="0"/>
          <a:lstStyle>
            <a:lvl1pPr marL="168097" marR="0" lvl="0" indent="-33619" algn="l" rtl="0">
              <a:lnSpc>
                <a:spcPct val="90000"/>
              </a:lnSpc>
              <a:spcBef>
                <a:spcPts val="706"/>
              </a:spcBef>
              <a:buClr>
                <a:schemeClr val="dk1"/>
              </a:buClr>
              <a:buSzPct val="100000"/>
              <a:buFont typeface="Arial"/>
              <a:buChar char="•"/>
              <a:defRPr sz="2118" b="0" i="0" u="none" strike="noStrike" cap="none">
                <a:solidFill>
                  <a:schemeClr val="dk1"/>
                </a:solidFill>
                <a:latin typeface="Calibri"/>
                <a:ea typeface="Calibri"/>
                <a:cs typeface="Calibri"/>
                <a:sym typeface="Calibri"/>
              </a:defRPr>
            </a:lvl1pPr>
            <a:lvl2pPr marL="504292" marR="0" lvl="1" indent="-56032" algn="l" rtl="0">
              <a:lnSpc>
                <a:spcPct val="90000"/>
              </a:lnSpc>
              <a:spcBef>
                <a:spcPts val="353"/>
              </a:spcBef>
              <a:buClr>
                <a:schemeClr val="dk1"/>
              </a:buClr>
              <a:buSzPct val="100000"/>
              <a:buFont typeface="Arial"/>
              <a:buChar char="•"/>
              <a:defRPr sz="1765" b="0" i="0" u="none" strike="noStrike" cap="none">
                <a:solidFill>
                  <a:schemeClr val="dk1"/>
                </a:solidFill>
                <a:latin typeface="Calibri"/>
                <a:ea typeface="Calibri"/>
                <a:cs typeface="Calibri"/>
                <a:sym typeface="Calibri"/>
              </a:defRPr>
            </a:lvl2pPr>
            <a:lvl3pPr marL="851692" marR="0" lvl="2" indent="-78445" algn="l" rtl="0">
              <a:lnSpc>
                <a:spcPct val="90000"/>
              </a:lnSpc>
              <a:spcBef>
                <a:spcPts val="353"/>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187887" marR="0" lvl="3"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4pPr>
            <a:lvl5pPr marL="1524081" marR="0" lvl="4"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5pPr>
            <a:lvl6pPr marL="1871482" marR="0" lvl="5"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6pPr>
            <a:lvl7pPr marL="2207677" marR="0" lvl="6"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7pPr>
            <a:lvl8pPr marL="2543871" marR="0" lvl="7" indent="-78445"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8pPr>
            <a:lvl9pPr marL="2891272" marR="0" lvl="8" indent="-89652" algn="l" rtl="0">
              <a:lnSpc>
                <a:spcPct val="90000"/>
              </a:lnSpc>
              <a:spcBef>
                <a:spcPts val="353"/>
              </a:spcBef>
              <a:buClr>
                <a:schemeClr val="dk1"/>
              </a:buClr>
              <a:buSzPct val="100000"/>
              <a:buFont typeface="Arial"/>
              <a:buChar char="•"/>
              <a:defRPr sz="1324"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None/>
              <a:defRPr sz="882">
                <a:solidFill>
                  <a:srgbClr val="888888"/>
                </a:solidFill>
                <a:latin typeface="Calibri"/>
                <a:ea typeface="Calibri"/>
                <a:cs typeface="Calibri"/>
                <a:sym typeface="Calibri"/>
              </a:defRPr>
            </a:lvl1pPr>
            <a:lvl2pPr marL="448259" marR="0" lvl="1" indent="0" algn="l" rtl="0">
              <a:spcBef>
                <a:spcPts val="0"/>
              </a:spcBef>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None/>
              <a:defRPr sz="1765"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2249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8" y="486836"/>
            <a:ext cx="5915118" cy="1767545"/>
          </a:xfrm>
          <a:prstGeom prst="rect">
            <a:avLst/>
          </a:prstGeom>
          <a:noFill/>
          <a:ln>
            <a:noFill/>
          </a:ln>
        </p:spPr>
        <p:txBody>
          <a:bodyPr lIns="102600" tIns="102600" rIns="102600" bIns="102600" anchor="ctr" anchorCtr="0"/>
          <a:lstStyle>
            <a:lvl1pPr marL="0" marR="0" lvl="0" indent="0" algn="l" rtl="0">
              <a:lnSpc>
                <a:spcPct val="90000"/>
              </a:lnSpc>
              <a:spcBef>
                <a:spcPts val="0"/>
              </a:spcBef>
              <a:buClr>
                <a:schemeClr val="dk1"/>
              </a:buClr>
              <a:buSzPct val="43243"/>
              <a:buFont typeface="Calibri"/>
              <a:buNone/>
              <a:defRPr sz="3700" b="0" i="0" u="none" strike="noStrike" cap="none">
                <a:solidFill>
                  <a:schemeClr val="dk1"/>
                </a:solidFill>
                <a:latin typeface="Calibri"/>
                <a:ea typeface="Calibri"/>
                <a:cs typeface="Calibri"/>
                <a:sym typeface="Calibri"/>
              </a:defRPr>
            </a:lvl1pPr>
            <a:lvl2pPr lvl="1" indent="0">
              <a:spcBef>
                <a:spcPts val="0"/>
              </a:spcBef>
              <a:buSzPct val="80000"/>
              <a:buNone/>
              <a:defRPr sz="2000"/>
            </a:lvl2pPr>
            <a:lvl3pPr lvl="2" indent="0">
              <a:spcBef>
                <a:spcPts val="0"/>
              </a:spcBef>
              <a:buSzPct val="80000"/>
              <a:buNone/>
              <a:defRPr sz="2000"/>
            </a:lvl3pPr>
            <a:lvl4pPr lvl="3" indent="0">
              <a:spcBef>
                <a:spcPts val="0"/>
              </a:spcBef>
              <a:buSzPct val="80000"/>
              <a:buNone/>
              <a:defRPr sz="2000"/>
            </a:lvl4pPr>
            <a:lvl5pPr lvl="4" indent="0">
              <a:spcBef>
                <a:spcPts val="0"/>
              </a:spcBef>
              <a:buSzPct val="80000"/>
              <a:buNone/>
              <a:defRPr sz="2000"/>
            </a:lvl5pPr>
            <a:lvl6pPr lvl="5" indent="0">
              <a:spcBef>
                <a:spcPts val="0"/>
              </a:spcBef>
              <a:buSzPct val="80000"/>
              <a:buNone/>
              <a:defRPr sz="2000"/>
            </a:lvl6pPr>
            <a:lvl7pPr lvl="6" indent="0">
              <a:spcBef>
                <a:spcPts val="0"/>
              </a:spcBef>
              <a:buSzPct val="80000"/>
              <a:buNone/>
              <a:defRPr sz="2000"/>
            </a:lvl7pPr>
            <a:lvl8pPr lvl="7" indent="0">
              <a:spcBef>
                <a:spcPts val="0"/>
              </a:spcBef>
              <a:buSzPct val="80000"/>
              <a:buNone/>
              <a:defRPr sz="2000"/>
            </a:lvl8pPr>
            <a:lvl9pPr lvl="8" indent="0">
              <a:spcBef>
                <a:spcPts val="0"/>
              </a:spcBef>
              <a:buSzPct val="80000"/>
              <a:buNone/>
              <a:defRPr sz="2000"/>
            </a:lvl9pPr>
          </a:lstStyle>
          <a:p>
            <a:endParaRPr/>
          </a:p>
        </p:txBody>
      </p:sp>
      <p:sp>
        <p:nvSpPr>
          <p:cNvPr id="7" name="Shape 7"/>
          <p:cNvSpPr txBox="1">
            <a:spLocks noGrp="1"/>
          </p:cNvSpPr>
          <p:nvPr>
            <p:ph type="body" idx="1"/>
          </p:nvPr>
        </p:nvSpPr>
        <p:spPr>
          <a:xfrm>
            <a:off x="471488" y="2434167"/>
            <a:ext cx="5915118" cy="5801727"/>
          </a:xfrm>
          <a:prstGeom prst="rect">
            <a:avLst/>
          </a:prstGeom>
          <a:noFill/>
          <a:ln>
            <a:noFill/>
          </a:ln>
        </p:spPr>
        <p:txBody>
          <a:bodyPr lIns="102600" tIns="102600" rIns="102600" bIns="102600" anchor="t" anchorCtr="0"/>
          <a:lstStyle>
            <a:lvl1pPr marL="190500" marR="0" lvl="0" indent="-381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71500" marR="0" lvl="1" indent="-63500" algn="l" rtl="0">
              <a:lnSpc>
                <a:spcPct val="90000"/>
              </a:lnSpc>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965200" marR="0" lvl="2" indent="-88900" algn="l" rtl="0">
              <a:lnSpc>
                <a:spcPct val="90000"/>
              </a:lnSpc>
              <a:spcBef>
                <a:spcPts val="400"/>
              </a:spcBef>
              <a:buClr>
                <a:schemeClr val="dk1"/>
              </a:buClr>
              <a:buSzPct val="100000"/>
              <a:buFont typeface="Arial"/>
              <a:buChar char="•"/>
              <a:defRPr sz="1700" b="0" i="0" u="none" strike="noStrike" cap="none">
                <a:solidFill>
                  <a:schemeClr val="dk1"/>
                </a:solidFill>
                <a:latin typeface="Calibri"/>
                <a:ea typeface="Calibri"/>
                <a:cs typeface="Calibri"/>
                <a:sym typeface="Calibri"/>
              </a:defRPr>
            </a:lvl3pPr>
            <a:lvl4pPr marL="1346200" marR="0" lvl="3"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727200" marR="0" lvl="4"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2120900" marR="0" lvl="5"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501900" marR="0" lvl="6"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882900" marR="0" lvl="7" indent="-889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3276600" marR="0" lvl="8" indent="-1016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8" y="8475136"/>
            <a:ext cx="1542971" cy="486818"/>
          </a:xfrm>
          <a:prstGeom prst="rect">
            <a:avLst/>
          </a:prstGeom>
          <a:noFill/>
          <a:ln>
            <a:noFill/>
          </a:ln>
        </p:spPr>
        <p:txBody>
          <a:bodyPr lIns="102600" tIns="102600" rIns="102600" bIns="102600" anchor="ctr" anchorCtr="0"/>
          <a:lstStyle>
            <a:lvl1pPr marL="0" marR="0" lvl="0" indent="0" algn="l" rtl="0">
              <a:spcBef>
                <a:spcPts val="0"/>
              </a:spcBef>
              <a:buSzPct val="160000"/>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SzPct val="80000"/>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SzPct val="80000"/>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SzPct val="80000"/>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SzPct val="80000"/>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SzPct val="80000"/>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SzPct val="80000"/>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SzPct val="80000"/>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SzPct val="80000"/>
              <a:buNone/>
              <a:defRPr sz="1765"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6"/>
            <a:ext cx="2314588" cy="486818"/>
          </a:xfrm>
          <a:prstGeom prst="rect">
            <a:avLst/>
          </a:prstGeom>
          <a:noFill/>
          <a:ln>
            <a:noFill/>
          </a:ln>
        </p:spPr>
        <p:txBody>
          <a:bodyPr lIns="102600" tIns="102600" rIns="102600" bIns="102600" anchor="ctr" anchorCtr="0"/>
          <a:lstStyle>
            <a:lvl1pPr marL="0" marR="0" lvl="0" indent="0" algn="ctr" rtl="0">
              <a:spcBef>
                <a:spcPts val="0"/>
              </a:spcBef>
              <a:buSzPct val="160000"/>
              <a:buNone/>
              <a:defRPr sz="882" b="0" i="0" u="none" strike="noStrike" cap="none">
                <a:solidFill>
                  <a:srgbClr val="888888"/>
                </a:solidFill>
                <a:latin typeface="Calibri"/>
                <a:ea typeface="Calibri"/>
                <a:cs typeface="Calibri"/>
                <a:sym typeface="Calibri"/>
              </a:defRPr>
            </a:lvl1pPr>
            <a:lvl2pPr marL="448259" marR="0" lvl="1" indent="0" algn="l" rtl="0">
              <a:spcBef>
                <a:spcPts val="0"/>
              </a:spcBef>
              <a:buSzPct val="80000"/>
              <a:buNone/>
              <a:defRPr sz="1765" b="0" i="0" u="none" strike="noStrike" cap="none">
                <a:solidFill>
                  <a:schemeClr val="dk1"/>
                </a:solidFill>
                <a:latin typeface="Calibri"/>
                <a:ea typeface="Calibri"/>
                <a:cs typeface="Calibri"/>
                <a:sym typeface="Calibri"/>
              </a:defRPr>
            </a:lvl2pPr>
            <a:lvl3pPr marL="907725" marR="0" lvl="2" indent="0" algn="l" rtl="0">
              <a:spcBef>
                <a:spcPts val="0"/>
              </a:spcBef>
              <a:buSzPct val="80000"/>
              <a:buNone/>
              <a:defRPr sz="1765" b="0" i="0" u="none" strike="noStrike" cap="none">
                <a:solidFill>
                  <a:schemeClr val="dk1"/>
                </a:solidFill>
                <a:latin typeface="Calibri"/>
                <a:ea typeface="Calibri"/>
                <a:cs typeface="Calibri"/>
                <a:sym typeface="Calibri"/>
              </a:defRPr>
            </a:lvl3pPr>
            <a:lvl4pPr marL="1355984" marR="0" lvl="3" indent="0" algn="l" rtl="0">
              <a:spcBef>
                <a:spcPts val="0"/>
              </a:spcBef>
              <a:buSzPct val="80000"/>
              <a:buNone/>
              <a:defRPr sz="1765" b="0" i="0" u="none" strike="noStrike" cap="none">
                <a:solidFill>
                  <a:schemeClr val="dk1"/>
                </a:solidFill>
                <a:latin typeface="Calibri"/>
                <a:ea typeface="Calibri"/>
                <a:cs typeface="Calibri"/>
                <a:sym typeface="Calibri"/>
              </a:defRPr>
            </a:lvl4pPr>
            <a:lvl5pPr marL="1815450" marR="0" lvl="4" indent="0" algn="l" rtl="0">
              <a:spcBef>
                <a:spcPts val="0"/>
              </a:spcBef>
              <a:buSzPct val="80000"/>
              <a:buNone/>
              <a:defRPr sz="1765" b="0" i="0" u="none" strike="noStrike" cap="none">
                <a:solidFill>
                  <a:schemeClr val="dk1"/>
                </a:solidFill>
                <a:latin typeface="Calibri"/>
                <a:ea typeface="Calibri"/>
                <a:cs typeface="Calibri"/>
                <a:sym typeface="Calibri"/>
              </a:defRPr>
            </a:lvl5pPr>
            <a:lvl6pPr marL="2263709" marR="0" lvl="5" indent="0" algn="l" rtl="0">
              <a:spcBef>
                <a:spcPts val="0"/>
              </a:spcBef>
              <a:buSzPct val="80000"/>
              <a:buNone/>
              <a:defRPr sz="1765" b="0" i="0" u="none" strike="noStrike" cap="none">
                <a:solidFill>
                  <a:schemeClr val="dk1"/>
                </a:solidFill>
                <a:latin typeface="Calibri"/>
                <a:ea typeface="Calibri"/>
                <a:cs typeface="Calibri"/>
                <a:sym typeface="Calibri"/>
              </a:defRPr>
            </a:lvl6pPr>
            <a:lvl7pPr marL="2711968" marR="0" lvl="6" indent="0" algn="l" rtl="0">
              <a:spcBef>
                <a:spcPts val="0"/>
              </a:spcBef>
              <a:buSzPct val="80000"/>
              <a:buNone/>
              <a:defRPr sz="1765" b="0" i="0" u="none" strike="noStrike" cap="none">
                <a:solidFill>
                  <a:schemeClr val="dk1"/>
                </a:solidFill>
                <a:latin typeface="Calibri"/>
                <a:ea typeface="Calibri"/>
                <a:cs typeface="Calibri"/>
                <a:sym typeface="Calibri"/>
              </a:defRPr>
            </a:lvl7pPr>
            <a:lvl8pPr marL="3171434" marR="0" lvl="7" indent="0" algn="l" rtl="0">
              <a:spcBef>
                <a:spcPts val="0"/>
              </a:spcBef>
              <a:buSzPct val="80000"/>
              <a:buNone/>
              <a:defRPr sz="1765" b="0" i="0" u="none" strike="noStrike" cap="none">
                <a:solidFill>
                  <a:schemeClr val="dk1"/>
                </a:solidFill>
                <a:latin typeface="Calibri"/>
                <a:ea typeface="Calibri"/>
                <a:cs typeface="Calibri"/>
                <a:sym typeface="Calibri"/>
              </a:defRPr>
            </a:lvl8pPr>
            <a:lvl9pPr marL="3619693" marR="0" lvl="8" indent="0" algn="l" rtl="0">
              <a:spcBef>
                <a:spcPts val="0"/>
              </a:spcBef>
              <a:buSzPct val="80000"/>
              <a:buNone/>
              <a:defRPr sz="1765"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6"/>
            <a:ext cx="1542971" cy="486818"/>
          </a:xfrm>
          <a:prstGeom prst="rect">
            <a:avLst/>
          </a:prstGeom>
          <a:noFill/>
          <a:ln>
            <a:noFill/>
          </a:ln>
        </p:spPr>
        <p:txBody>
          <a:bodyPr lIns="102600" tIns="51275" rIns="102600" bIns="51275" anchor="ctr" anchorCtr="0">
            <a:noAutofit/>
          </a:bodyPr>
          <a:lstStyle/>
          <a:p>
            <a:pPr algn="r">
              <a:buSzPct val="25000"/>
            </a:pPr>
            <a:fld id="{00000000-1234-1234-1234-123412341234}" type="slidenum">
              <a:rPr lang="en-US" sz="882" smtClean="0">
                <a:solidFill>
                  <a:srgbClr val="888888"/>
                </a:solidFill>
                <a:latin typeface="Calibri"/>
                <a:ea typeface="Calibri"/>
                <a:cs typeface="Calibri"/>
                <a:sym typeface="Calibri"/>
              </a:rPr>
              <a:pPr algn="r">
                <a:buSzPct val="25000"/>
              </a:pPr>
              <a:t>‹#›</a:t>
            </a:fld>
            <a:endParaRPr lang="en-US" sz="882">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8280507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23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tinyurl.com/26dwrwt" TargetMode="External"/><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hyperlink" Target="https://www.britannica.com/biography/Nancy-Reagan" TargetMode="External"/><Relationship Id="rId4" Type="http://schemas.openxmlformats.org/officeDocument/2006/relationships/hyperlink" Target="https://tinyurl.com/ybaxecs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w.ly/zxah30fvyq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ow.ly/1wvv30fvyu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pbs.org/fmc/timeline/estockmktcrash.htm"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khanacademy.org/humanities/us-history/postwarera/postwar-era/a/the-baby-bo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time.com/4711668/history-food-stamp-fraud/" TargetMode="External"/><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oxfordre.com/americanhistory/view/10.1093/acrefore/9780199329175.001.0001/acrefore-9780199329175-e-64" TargetMode="External"/><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www.history.com/topics/us-presidents/ronald-reagan" TargetMode="External"/><Relationship Id="rId5" Type="http://schemas.openxmlformats.org/officeDocument/2006/relationships/hyperlink" Target="https://tinyurl.com/yahpua5z" TargetMode="External"/><Relationship Id="rId4" Type="http://schemas.openxmlformats.org/officeDocument/2006/relationships/hyperlink" Target="https://www.reaganlibrary.gov/sreference/the-reagan-presiden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p:nvPr/>
        </p:nvSpPr>
        <p:spPr>
          <a:xfrm>
            <a:off x="0" y="244895"/>
            <a:ext cx="68580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Labor Unions</a:t>
            </a:r>
          </a:p>
        </p:txBody>
      </p:sp>
      <p:sp>
        <p:nvSpPr>
          <p:cNvPr id="14" name="Shape 349"/>
          <p:cNvSpPr txBox="1"/>
          <p:nvPr/>
        </p:nvSpPr>
        <p:spPr>
          <a:xfrm>
            <a:off x="114300" y="4464952"/>
            <a:ext cx="3188004" cy="867534"/>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r>
              <a:rPr lang="en-US" sz="1600" dirty="0">
                <a:latin typeface="Times New Roman" panose="02020603050405020304" pitchFamily="18" charset="0"/>
                <a:cs typeface="Times New Roman" panose="02020603050405020304" pitchFamily="18" charset="0"/>
              </a:rPr>
              <a:t>Who were the Knights of Labor?</a:t>
            </a:r>
          </a:p>
          <a:p>
            <a:pPr lvl="0" algn="ct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The American Federation of Labor?</a:t>
            </a:r>
          </a:p>
        </p:txBody>
      </p:sp>
      <p:sp>
        <p:nvSpPr>
          <p:cNvPr id="15" name="Shape 346"/>
          <p:cNvSpPr txBox="1"/>
          <p:nvPr/>
        </p:nvSpPr>
        <p:spPr>
          <a:xfrm>
            <a:off x="114300" y="2365534"/>
            <a:ext cx="3188004" cy="1019505"/>
          </a:xfrm>
          <a:prstGeom prst="rect">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US" sz="1600" dirty="0">
                <a:latin typeface="Times New Roman" panose="02020603050405020304" pitchFamily="18" charset="0"/>
                <a:cs typeface="Times New Roman" panose="02020603050405020304" pitchFamily="18" charset="0"/>
              </a:rPr>
              <a:t>What were working conditions like? (Sweatshops)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What were living conditions like?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(Tenement housing)</a:t>
            </a:r>
          </a:p>
        </p:txBody>
      </p:sp>
      <p:sp>
        <p:nvSpPr>
          <p:cNvPr id="17" name="Shape 290"/>
          <p:cNvSpPr/>
          <p:nvPr/>
        </p:nvSpPr>
        <p:spPr>
          <a:xfrm>
            <a:off x="114300" y="7946742"/>
            <a:ext cx="3188004" cy="1105067"/>
          </a:xfrm>
          <a:prstGeom prst="rect">
            <a:avLst/>
          </a:prstGeom>
          <a:solidFill>
            <a:srgbClr val="F4CC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a:r>
              <a:rPr lang="en-US" sz="1600" dirty="0">
                <a:latin typeface="Times New Roman" panose="02020603050405020304" pitchFamily="18" charset="0"/>
                <a:cs typeface="Times New Roman" panose="02020603050405020304" pitchFamily="18" charset="0"/>
              </a:rPr>
              <a:t>What are worker’s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compensation laws?</a:t>
            </a:r>
          </a:p>
        </p:txBody>
      </p:sp>
      <p:sp>
        <p:nvSpPr>
          <p:cNvPr id="18" name="Shape 404"/>
          <p:cNvSpPr txBox="1"/>
          <p:nvPr/>
        </p:nvSpPr>
        <p:spPr>
          <a:xfrm>
            <a:off x="114300" y="6621126"/>
            <a:ext cx="3188004" cy="1190462"/>
          </a:xfrm>
          <a:prstGeom prst="rect">
            <a:avLst/>
          </a:prstGeom>
          <a:solidFill>
            <a:srgbClr val="FCE5CD"/>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600" dirty="0">
                <a:latin typeface="Times New Roman" panose="02020603050405020304" pitchFamily="18" charset="0"/>
                <a:cs typeface="Times New Roman" panose="02020603050405020304" pitchFamily="18" charset="0"/>
              </a:rPr>
              <a:t>Who was Jane Adams?</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a:p>
            <a:pPr lvl="0" algn="ctr" rtl="0">
              <a:spcBef>
                <a:spcPts val="0"/>
              </a:spcBef>
              <a:buNone/>
            </a:pPr>
            <a:r>
              <a:rPr lang="en-US" sz="1600" dirty="0">
                <a:latin typeface="Times New Roman" panose="02020603050405020304" pitchFamily="18" charset="0"/>
                <a:cs typeface="Times New Roman" panose="02020603050405020304" pitchFamily="18" charset="0"/>
              </a:rPr>
              <a:t>What was the Hull House?</a:t>
            </a:r>
          </a:p>
        </p:txBody>
      </p:sp>
      <p:sp>
        <p:nvSpPr>
          <p:cNvPr id="7" name="Rectangle 6"/>
          <p:cNvSpPr/>
          <p:nvPr/>
        </p:nvSpPr>
        <p:spPr>
          <a:xfrm>
            <a:off x="7823470" y="797278"/>
            <a:ext cx="3429000" cy="307777"/>
          </a:xfrm>
          <a:prstGeom prst="rect">
            <a:avLst/>
          </a:prstGeom>
        </p:spPr>
        <p:txBody>
          <a:bodyPr>
            <a:spAutoFit/>
          </a:bodyPr>
          <a:lstStyle/>
          <a:p>
            <a:endParaRPr lang="en-US" dirty="0"/>
          </a:p>
        </p:txBody>
      </p:sp>
      <p:sp>
        <p:nvSpPr>
          <p:cNvPr id="11" name="Shape 404"/>
          <p:cNvSpPr txBox="1"/>
          <p:nvPr/>
        </p:nvSpPr>
        <p:spPr>
          <a:xfrm>
            <a:off x="114300" y="5440944"/>
            <a:ext cx="3188004" cy="1045029"/>
          </a:xfrm>
          <a:prstGeom prst="rect">
            <a:avLst/>
          </a:prstGeom>
          <a:solidFill>
            <a:srgbClr val="F9F7D1"/>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600" dirty="0">
                <a:latin typeface="Times New Roman" panose="02020603050405020304" pitchFamily="18" charset="0"/>
                <a:cs typeface="Times New Roman" panose="02020603050405020304" pitchFamily="18" charset="0"/>
              </a:rPr>
              <a:t>Define: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Haymarket Affair</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Homestead Strike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Pullman Strike</a:t>
            </a:r>
          </a:p>
        </p:txBody>
      </p:sp>
      <p:sp>
        <p:nvSpPr>
          <p:cNvPr id="12" name="Shape 404"/>
          <p:cNvSpPr txBox="1"/>
          <p:nvPr/>
        </p:nvSpPr>
        <p:spPr>
          <a:xfrm>
            <a:off x="114300" y="3451588"/>
            <a:ext cx="3188004" cy="946815"/>
          </a:xfrm>
          <a:prstGeom prst="rect">
            <a:avLst/>
          </a:prstGeom>
          <a:solidFill>
            <a:srgbClr val="E0B7E7"/>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600" dirty="0">
                <a:latin typeface="Times New Roman" panose="02020603050405020304" pitchFamily="18" charset="0"/>
                <a:cs typeface="Times New Roman" panose="02020603050405020304" pitchFamily="18" charset="0"/>
              </a:rPr>
              <a:t>What was child labor?</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a:p>
            <a:pPr lvl="0" algn="ctr" rtl="0">
              <a:spcBef>
                <a:spcPts val="0"/>
              </a:spcBef>
              <a:buNone/>
            </a:pPr>
            <a:r>
              <a:rPr lang="en-US" sz="1600" dirty="0">
                <a:latin typeface="Times New Roman" panose="02020603050405020304" pitchFamily="18" charset="0"/>
                <a:cs typeface="Times New Roman" panose="02020603050405020304" pitchFamily="18" charset="0"/>
              </a:rPr>
              <a:t>National Child Labor Committee?</a:t>
            </a:r>
          </a:p>
        </p:txBody>
      </p:sp>
      <p:sp>
        <p:nvSpPr>
          <p:cNvPr id="16" name="Shape 268"/>
          <p:cNvSpPr txBox="1"/>
          <p:nvPr/>
        </p:nvSpPr>
        <p:spPr>
          <a:xfrm>
            <a:off x="0" y="655804"/>
            <a:ext cx="6858000" cy="1632477"/>
          </a:xfrm>
          <a:prstGeom prst="rect">
            <a:avLst/>
          </a:prstGeom>
          <a:noFill/>
          <a:ln>
            <a:noFill/>
          </a:ln>
        </p:spPr>
        <p:txBody>
          <a:bodyPr wrap="square" lIns="91425" tIns="91425" rIns="91425" bIns="91425" anchor="ctr" anchorCtr="0">
            <a:noAutofit/>
          </a:bodyPr>
          <a:lstStyle/>
          <a:p>
            <a:pPr lvl="0" algn="ctr"/>
            <a:r>
              <a:rPr lang="en-US" sz="1100" dirty="0">
                <a:latin typeface="Times New Roman" panose="02020603050405020304" pitchFamily="18" charset="0"/>
                <a:cs typeface="Times New Roman" panose="02020603050405020304" pitchFamily="18" charset="0"/>
              </a:rPr>
              <a:t>American have long cherished the ideal of equality. Unlike European countries, the United States has never had monarchs or noble families who held economic and political power just because they were part of an upper class. In the Gilded Age, however, a class system started to emerge in the United States. That is, society began to divide into unequal groups based on wealth and power. In 1879, an economist Henry George described this change as an “immense wedge” being forced through society. “Those who are above the point of separation are elevated, but those who are below are crushed down.” These people being crushed belonged to the working class. </a:t>
            </a:r>
            <a:r>
              <a:rPr lang="en-US" sz="1100" i="1" dirty="0">
                <a:latin typeface="Times New Roman" panose="02020603050405020304" pitchFamily="18" charset="0"/>
                <a:cs typeface="Times New Roman" panose="02020603050405020304" pitchFamily="18" charset="0"/>
              </a:rPr>
              <a:t>History Alive </a:t>
            </a:r>
            <a:r>
              <a:rPr lang="en-US" sz="1100" i="1" dirty="0" err="1">
                <a:latin typeface="Times New Roman" panose="02020603050405020304" pitchFamily="18" charset="0"/>
                <a:cs typeface="Times New Roman" panose="02020603050405020304" pitchFamily="18" charset="0"/>
              </a:rPr>
              <a:t>Ch</a:t>
            </a:r>
            <a:r>
              <a:rPr lang="en-US" sz="1100" i="1" dirty="0">
                <a:latin typeface="Times New Roman" panose="02020603050405020304" pitchFamily="18" charset="0"/>
                <a:cs typeface="Times New Roman" panose="02020603050405020304" pitchFamily="18" charset="0"/>
              </a:rPr>
              <a:t> 14</a:t>
            </a:r>
          </a:p>
          <a:p>
            <a:pPr lvl="0" algn="ctr"/>
            <a:endParaRPr lang="en-US" sz="1100" i="1" dirty="0">
              <a:latin typeface="Times New Roman" panose="02020603050405020304" pitchFamily="18" charset="0"/>
              <a:cs typeface="Times New Roman" panose="02020603050405020304" pitchFamily="18" charset="0"/>
            </a:endParaRPr>
          </a:p>
          <a:p>
            <a:pPr lvl="0" algn="ctr"/>
            <a:r>
              <a:rPr lang="en-US" sz="1100" b="1" dirty="0">
                <a:latin typeface="Times New Roman" panose="02020603050405020304" pitchFamily="18" charset="0"/>
                <a:cs typeface="Times New Roman" panose="02020603050405020304" pitchFamily="18" charset="0"/>
              </a:rPr>
              <a:t>Directions:</a:t>
            </a:r>
            <a:r>
              <a:rPr lang="en-US" sz="1100" dirty="0">
                <a:latin typeface="Times New Roman" panose="02020603050405020304" pitchFamily="18" charset="0"/>
                <a:cs typeface="Times New Roman" panose="02020603050405020304" pitchFamily="18" charset="0"/>
              </a:rPr>
              <a:t> Continue researching in History Alive: Chapters 14 &amp; 17 as well as </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the Breaker Boys, The Jungle, and Killing for Coal books in order to respond to the prompts below. </a:t>
            </a:r>
            <a:endParaRPr lang="en-US" sz="11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0988" y="2365534"/>
            <a:ext cx="3211814" cy="2272894"/>
          </a:xfrm>
          <a:prstGeom prst="rect">
            <a:avLst/>
          </a:prstGeom>
        </p:spPr>
      </p:pic>
      <p:pic>
        <p:nvPicPr>
          <p:cNvPr id="8" name="Picture 7"/>
          <p:cNvPicPr>
            <a:picLocks noChangeAspect="1"/>
          </p:cNvPicPr>
          <p:nvPr/>
        </p:nvPicPr>
        <p:blipFill>
          <a:blip r:embed="rId4"/>
          <a:stretch>
            <a:fillRect/>
          </a:stretch>
        </p:blipFill>
        <p:spPr>
          <a:xfrm>
            <a:off x="3470988" y="4638428"/>
            <a:ext cx="3211814" cy="2323212"/>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74720" y="7015191"/>
            <a:ext cx="3208082" cy="2036618"/>
          </a:xfrm>
          <a:prstGeom prst="rect">
            <a:avLst/>
          </a:prstGeom>
        </p:spPr>
      </p:pic>
    </p:spTree>
    <p:extLst>
      <p:ext uri="{BB962C8B-B14F-4D97-AF65-F5344CB8AC3E}">
        <p14:creationId xmlns:p14="http://schemas.microsoft.com/office/powerpoint/2010/main" val="86067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309535" y="195968"/>
            <a:ext cx="6129794" cy="507706"/>
          </a:xfrm>
          <a:prstGeom prst="rect">
            <a:avLst/>
          </a:prstGeom>
          <a:noFill/>
          <a:ln>
            <a:noFill/>
          </a:ln>
        </p:spPr>
        <p:txBody>
          <a:bodyPr lIns="90529" tIns="45243" rIns="90529" bIns="45243" anchor="t" anchorCtr="0">
            <a:noAutofit/>
          </a:bodyPr>
          <a:lstStyle/>
          <a:p>
            <a:pPr algn="ctr" defTabSz="806867">
              <a:buSzPct val="25000"/>
              <a:defRPr/>
            </a:pPr>
            <a:r>
              <a:rPr lang="en-US" sz="2735" dirty="0">
                <a:solidFill>
                  <a:srgbClr val="0070C0"/>
                </a:solidFill>
                <a:latin typeface="Impact"/>
                <a:ea typeface="Impact"/>
                <a:cs typeface="Impact"/>
                <a:sym typeface="Impact"/>
              </a:rPr>
              <a:t>First Lady</a:t>
            </a:r>
          </a:p>
        </p:txBody>
      </p:sp>
      <p:sp>
        <p:nvSpPr>
          <p:cNvPr id="380" name="Shape 380"/>
          <p:cNvSpPr/>
          <p:nvPr/>
        </p:nvSpPr>
        <p:spPr>
          <a:xfrm>
            <a:off x="84924" y="543961"/>
            <a:ext cx="6538534" cy="1151735"/>
          </a:xfrm>
          <a:prstGeom prst="rect">
            <a:avLst/>
          </a:prstGeom>
          <a:noFill/>
          <a:ln>
            <a:noFill/>
          </a:ln>
        </p:spPr>
        <p:txBody>
          <a:bodyPr lIns="90529" tIns="45243" rIns="90529" bIns="45243" anchor="ctr" anchorCtr="0">
            <a:noAutofit/>
          </a:bodyPr>
          <a:lstStyle/>
          <a:p>
            <a:pPr algn="ctr" defTabSz="806867">
              <a:buClr>
                <a:srgbClr val="000000"/>
              </a:buClr>
              <a:buSzPct val="25000"/>
              <a:defRPr/>
            </a:pPr>
            <a:endParaRPr lang="en-US" sz="1147" dirty="0"/>
          </a:p>
        </p:txBody>
      </p:sp>
      <p:sp>
        <p:nvSpPr>
          <p:cNvPr id="18" name="Shape 390"/>
          <p:cNvSpPr txBox="1"/>
          <p:nvPr/>
        </p:nvSpPr>
        <p:spPr>
          <a:xfrm>
            <a:off x="84926" y="6652093"/>
            <a:ext cx="6688496" cy="2156323"/>
          </a:xfrm>
          <a:prstGeom prst="rect">
            <a:avLst/>
          </a:prstGeom>
          <a:solidFill>
            <a:srgbClr val="F5D8D3"/>
          </a:solidFill>
          <a:ln w="9525" cap="flat" cmpd="sng">
            <a:solidFill>
              <a:srgbClr val="000000"/>
            </a:solidFill>
            <a:prstDash val="solid"/>
            <a:round/>
            <a:headEnd type="none" w="med" len="med"/>
            <a:tailEnd type="none" w="med" len="med"/>
          </a:ln>
        </p:spPr>
        <p:txBody>
          <a:bodyPr lIns="90529" tIns="90529" rIns="90529" bIns="90529" anchor="t" anchorCtr="0">
            <a:noAutofit/>
          </a:bodyPr>
          <a:lstStyle/>
          <a:p>
            <a:pPr algn="ctr" defTabSz="806867">
              <a:defRPr/>
            </a:pPr>
            <a:br>
              <a:rPr lang="en-US" sz="1147" dirty="0">
                <a:latin typeface="Helvetica" pitchFamily="34" charset="0"/>
                <a:cs typeface="Times New Roman" panose="02020603050405020304" pitchFamily="18" charset="0"/>
              </a:rPr>
            </a:br>
            <a:r>
              <a:rPr lang="en-US" sz="1147" dirty="0">
                <a:latin typeface="Helvetica" pitchFamily="34" charset="0"/>
                <a:cs typeface="Times New Roman" panose="02020603050405020304" pitchFamily="18" charset="0"/>
              </a:rPr>
              <a:t>Nancy replaced the White House China. Why was this an issue?</a:t>
            </a:r>
          </a:p>
          <a:p>
            <a:pPr algn="ctr" defTabSz="806867">
              <a:defRPr/>
            </a:pPr>
            <a:endParaRPr lang="en-US" sz="1147" dirty="0">
              <a:latin typeface="Helvetica" pitchFamily="34" charset="0"/>
              <a:cs typeface="Times New Roman" panose="02020603050405020304" pitchFamily="18" charset="0"/>
            </a:endParaRPr>
          </a:p>
          <a:p>
            <a:pPr algn="ctr" defTabSz="806867">
              <a:defRPr/>
            </a:pPr>
            <a:r>
              <a:rPr lang="en-US" sz="1147" dirty="0">
                <a:latin typeface="Helvetica" pitchFamily="34" charset="0"/>
                <a:cs typeface="Times New Roman" panose="02020603050405020304" pitchFamily="18" charset="0"/>
              </a:rPr>
              <a:t>What was Nancy’s response to the assassination attempt on her husband?</a:t>
            </a:r>
          </a:p>
          <a:p>
            <a:pPr algn="ctr" defTabSz="806867">
              <a:defRPr/>
            </a:pPr>
            <a:endParaRPr lang="en-US" sz="1147" dirty="0">
              <a:latin typeface="Helvetica" pitchFamily="34" charset="0"/>
              <a:cs typeface="Times New Roman" panose="02020603050405020304" pitchFamily="18" charset="0"/>
            </a:endParaRPr>
          </a:p>
          <a:p>
            <a:pPr algn="ctr" defTabSz="806867">
              <a:defRPr/>
            </a:pPr>
            <a:r>
              <a:rPr lang="en-US" sz="1147" dirty="0">
                <a:latin typeface="Helvetica" pitchFamily="34" charset="0"/>
                <a:cs typeface="Times New Roman" panose="02020603050405020304" pitchFamily="18" charset="0"/>
              </a:rPr>
              <a:t>What </a:t>
            </a:r>
            <a:r>
              <a:rPr lang="en-US" sz="1147">
                <a:latin typeface="Helvetica" pitchFamily="34" charset="0"/>
                <a:cs typeface="Times New Roman" panose="02020603050405020304" pitchFamily="18" charset="0"/>
              </a:rPr>
              <a:t>was the Foster Grandparents Program?</a:t>
            </a:r>
            <a:endParaRPr lang="en-US" sz="1147" dirty="0">
              <a:latin typeface="Helvetica" pitchFamily="34" charset="0"/>
              <a:cs typeface="Times New Roman" panose="02020603050405020304" pitchFamily="18" charset="0"/>
            </a:endParaRPr>
          </a:p>
          <a:p>
            <a:pPr algn="ctr" defTabSz="806867">
              <a:defRPr/>
            </a:pPr>
            <a:endParaRPr lang="en-US" sz="1147" dirty="0">
              <a:latin typeface="Helvetica" pitchFamily="34" charset="0"/>
              <a:cs typeface="Times New Roman" panose="02020603050405020304" pitchFamily="18" charset="0"/>
            </a:endParaRPr>
          </a:p>
          <a:p>
            <a:pPr algn="ctr" defTabSz="806867">
              <a:defRPr/>
            </a:pPr>
            <a:r>
              <a:rPr lang="en-US" sz="1147" dirty="0">
                <a:latin typeface="Helvetica" pitchFamily="34" charset="0"/>
                <a:cs typeface="Times New Roman" panose="02020603050405020304" pitchFamily="18" charset="0"/>
              </a:rPr>
              <a:t>Nancy was the first </a:t>
            </a:r>
            <a:r>
              <a:rPr lang="en-US" sz="1147" dirty="0" err="1">
                <a:latin typeface="Helvetica" pitchFamily="34" charset="0"/>
                <a:cs typeface="Times New Roman" panose="02020603050405020304" pitchFamily="18" charset="0"/>
              </a:rPr>
              <a:t>first</a:t>
            </a:r>
            <a:r>
              <a:rPr lang="en-US" sz="1147" dirty="0">
                <a:latin typeface="Helvetica" pitchFamily="34" charset="0"/>
                <a:cs typeface="Times New Roman" panose="02020603050405020304" pitchFamily="18" charset="0"/>
              </a:rPr>
              <a:t> lady to address the United Nations General Assembly in 1988. </a:t>
            </a:r>
            <a:br>
              <a:rPr lang="en-US" sz="1147" dirty="0">
                <a:latin typeface="Helvetica" pitchFamily="34" charset="0"/>
                <a:cs typeface="Times New Roman" panose="02020603050405020304" pitchFamily="18" charset="0"/>
              </a:rPr>
            </a:br>
            <a:r>
              <a:rPr lang="en-US" sz="1147" dirty="0">
                <a:latin typeface="Helvetica" pitchFamily="34" charset="0"/>
                <a:cs typeface="Times New Roman" panose="02020603050405020304" pitchFamily="18" charset="0"/>
              </a:rPr>
              <a:t>What was her agenda?</a:t>
            </a:r>
          </a:p>
          <a:p>
            <a:pPr algn="ctr" defTabSz="806867">
              <a:defRPr/>
            </a:pPr>
            <a:endParaRPr lang="en-US" sz="1147" dirty="0">
              <a:latin typeface="Helvetica" pitchFamily="34" charset="0"/>
              <a:cs typeface="Times New Roman" panose="02020603050405020304" pitchFamily="18" charset="0"/>
            </a:endParaRPr>
          </a:p>
          <a:p>
            <a:pPr algn="ctr" defTabSz="806867">
              <a:defRPr/>
            </a:pPr>
            <a:r>
              <a:rPr lang="en-US" sz="1147" dirty="0">
                <a:latin typeface="Helvetica" pitchFamily="34" charset="0"/>
                <a:cs typeface="Times New Roman" panose="02020603050405020304" pitchFamily="18" charset="0"/>
              </a:rPr>
              <a:t>What was the 1986 "National Crusade for a Drug Free America" bill?</a:t>
            </a:r>
          </a:p>
          <a:p>
            <a:pPr algn="ctr" defTabSz="806867">
              <a:defRPr/>
            </a:pPr>
            <a:endParaRPr lang="en-US" sz="1147" dirty="0">
              <a:latin typeface="Helvetica" pitchFamily="34" charset="0"/>
              <a:cs typeface="Times New Roman" panose="02020603050405020304" pitchFamily="18" charset="0"/>
            </a:endParaRPr>
          </a:p>
          <a:p>
            <a:pPr algn="ctr" defTabSz="806867">
              <a:defRPr/>
            </a:pPr>
            <a:endParaRPr lang="en-US" sz="1147" dirty="0">
              <a:latin typeface="Helvetica" pitchFamily="34" charset="0"/>
              <a:cs typeface="Times New Roman" panose="02020603050405020304" pitchFamily="18" charset="0"/>
            </a:endParaRPr>
          </a:p>
          <a:p>
            <a:pPr algn="ctr" defTabSz="806867">
              <a:defRPr/>
            </a:pPr>
            <a:endParaRPr lang="en-US" sz="1147" dirty="0">
              <a:latin typeface="Helvetica" pitchFamily="34" charset="0"/>
              <a:cs typeface="Times New Roman" panose="02020603050405020304" pitchFamily="18" charset="0"/>
            </a:endParaRPr>
          </a:p>
          <a:p>
            <a:pPr algn="ctr" defTabSz="806867">
              <a:defRPr/>
            </a:pPr>
            <a:endParaRPr lang="en-US" sz="1147" dirty="0">
              <a:latin typeface="Helvetica" pitchFamily="34" charset="0"/>
              <a:cs typeface="Times New Roman" panose="02020603050405020304" pitchFamily="18" charset="0"/>
            </a:endParaRPr>
          </a:p>
          <a:p>
            <a:pPr algn="ctr" defTabSz="806867">
              <a:defRPr/>
            </a:pPr>
            <a:endParaRPr lang="en-US" sz="1147" dirty="0">
              <a:latin typeface="Helvetica" pitchFamily="34" charset="0"/>
              <a:cs typeface="Times New Roman" panose="02020603050405020304" pitchFamily="18" charset="0"/>
            </a:endParaRPr>
          </a:p>
        </p:txBody>
      </p:sp>
      <p:sp>
        <p:nvSpPr>
          <p:cNvPr id="2" name="TextBox 1"/>
          <p:cNvSpPr txBox="1"/>
          <p:nvPr/>
        </p:nvSpPr>
        <p:spPr>
          <a:xfrm>
            <a:off x="84924" y="641909"/>
            <a:ext cx="6688497" cy="1559273"/>
          </a:xfrm>
          <a:prstGeom prst="rect">
            <a:avLst/>
          </a:prstGeom>
          <a:noFill/>
        </p:spPr>
        <p:txBody>
          <a:bodyPr wrap="square" rtlCol="0">
            <a:spAutoFit/>
          </a:bodyPr>
          <a:lstStyle/>
          <a:p>
            <a:pPr algn="ctr" defTabSz="806867"/>
            <a:r>
              <a:rPr lang="en-US" sz="1059" dirty="0">
                <a:latin typeface="Helvetica" pitchFamily="34" charset="0"/>
                <a:cs typeface="Times New Roman" panose="02020603050405020304" pitchFamily="18" charset="0"/>
              </a:rPr>
              <a:t>Nancy Reagan was an American film actress and the wife of Ronald Reagan, the 40th President of the United States. She was the First Lady of the United States from 1981 to 1989. Her husband’s decision to appoint the first woman justice to the Supreme Court as well as her own contributions as First Lady played a significant part involving the impact of gender roles on social, political, and economic life in the U.S. </a:t>
            </a:r>
          </a:p>
          <a:p>
            <a:pPr algn="ctr" defTabSz="806867">
              <a:defRPr/>
            </a:pPr>
            <a:endParaRPr lang="en-US" sz="1059" b="1" dirty="0">
              <a:latin typeface="Helvetica" pitchFamily="34" charset="0"/>
              <a:cs typeface="Times New Roman" panose="02020603050405020304" pitchFamily="18" charset="0"/>
            </a:endParaRPr>
          </a:p>
          <a:p>
            <a:pPr algn="ctr" defTabSz="806867"/>
            <a:r>
              <a:rPr lang="en-US" sz="1059" b="1" dirty="0">
                <a:latin typeface="Helvetica" pitchFamily="34" charset="0"/>
                <a:cs typeface="Times New Roman" panose="02020603050405020304" pitchFamily="18" charset="0"/>
              </a:rPr>
              <a:t>Directions:</a:t>
            </a:r>
            <a:r>
              <a:rPr lang="en-US" sz="1059" dirty="0">
                <a:latin typeface="Helvetica" pitchFamily="34" charset="0"/>
                <a:cs typeface="Times New Roman" panose="02020603050405020304" pitchFamily="18" charset="0"/>
              </a:rPr>
              <a:t>Continue reading in History Alive! Chapter 55 as well as following these links </a:t>
            </a:r>
          </a:p>
          <a:p>
            <a:pPr algn="ctr" defTabSz="806867">
              <a:defRPr/>
            </a:pPr>
            <a:r>
              <a:rPr lang="en-US" sz="1059" b="1" dirty="0">
                <a:latin typeface="Helvetica" pitchFamily="34" charset="0"/>
                <a:cs typeface="Times New Roman" panose="02020603050405020304" pitchFamily="18" charset="0"/>
                <a:hlinkClick r:id="rId3"/>
              </a:rPr>
              <a:t>https://tinyurl.com/26dwrwt</a:t>
            </a:r>
            <a:r>
              <a:rPr lang="en-US" sz="1059" b="1" dirty="0">
                <a:latin typeface="Helvetica" pitchFamily="34" charset="0"/>
                <a:cs typeface="Times New Roman" panose="02020603050405020304" pitchFamily="18" charset="0"/>
              </a:rPr>
              <a:t> and </a:t>
            </a:r>
            <a:r>
              <a:rPr lang="en-US" sz="1059" dirty="0">
                <a:latin typeface="Helvetica" pitchFamily="34" charset="0"/>
                <a:cs typeface="Times New Roman" panose="02020603050405020304" pitchFamily="18" charset="0"/>
                <a:hlinkClick r:id="rId4"/>
              </a:rPr>
              <a:t>https://tinyurl.com/ybaxecsw</a:t>
            </a:r>
            <a:r>
              <a:rPr lang="en-US" sz="1059" dirty="0">
                <a:latin typeface="Helvetica" pitchFamily="34" charset="0"/>
                <a:cs typeface="Times New Roman" panose="02020603050405020304" pitchFamily="18" charset="0"/>
              </a:rPr>
              <a:t> </a:t>
            </a:r>
            <a:endParaRPr lang="en-US" sz="1059" b="1" dirty="0">
              <a:latin typeface="Helvetica" pitchFamily="34" charset="0"/>
              <a:cs typeface="Times New Roman" panose="02020603050405020304" pitchFamily="18" charset="0"/>
            </a:endParaRPr>
          </a:p>
          <a:p>
            <a:pPr algn="ctr" defTabSz="806867"/>
            <a:r>
              <a:rPr lang="en-US" sz="1059" b="1" dirty="0">
                <a:latin typeface="Helvetica" pitchFamily="34" charset="0"/>
                <a:cs typeface="Times New Roman" panose="02020603050405020304" pitchFamily="18" charset="0"/>
                <a:hlinkClick r:id="rId5"/>
              </a:rPr>
              <a:t>https://www.britannica.com/biography/Nancy-Reagan</a:t>
            </a:r>
            <a:endParaRPr lang="en-US" sz="1059" dirty="0">
              <a:latin typeface="Helvetica" pitchFamily="34" charset="0"/>
              <a:cs typeface="Times New Roman" panose="02020603050405020304" pitchFamily="18" charset="0"/>
              <a:hlinkClick r:id="rId4"/>
            </a:endParaRPr>
          </a:p>
          <a:p>
            <a:pPr algn="ctr" defTabSz="806867">
              <a:defRPr/>
            </a:pPr>
            <a:r>
              <a:rPr lang="en-US" sz="1059" dirty="0">
                <a:latin typeface="Helvetica" pitchFamily="34" charset="0"/>
                <a:cs typeface="Times New Roman" panose="02020603050405020304" pitchFamily="18" charset="0"/>
              </a:rPr>
              <a:t>in order to respond to the prompts below. </a:t>
            </a:r>
          </a:p>
        </p:txBody>
      </p:sp>
      <p:pic>
        <p:nvPicPr>
          <p:cNvPr id="3" name="Picture 2"/>
          <p:cNvPicPr>
            <a:picLocks noChangeAspect="1"/>
          </p:cNvPicPr>
          <p:nvPr/>
        </p:nvPicPr>
        <p:blipFill>
          <a:blip r:embed="rId6"/>
          <a:stretch>
            <a:fillRect/>
          </a:stretch>
        </p:blipFill>
        <p:spPr>
          <a:xfrm>
            <a:off x="3443758" y="2371681"/>
            <a:ext cx="3329663" cy="4162079"/>
          </a:xfrm>
          <a:prstGeom prst="rect">
            <a:avLst/>
          </a:prstGeom>
        </p:spPr>
      </p:pic>
      <p:pic>
        <p:nvPicPr>
          <p:cNvPr id="4" name="Picture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4924" y="2371681"/>
            <a:ext cx="3542153" cy="4162079"/>
          </a:xfrm>
          <a:prstGeom prst="rect">
            <a:avLst/>
          </a:prstGeom>
        </p:spPr>
      </p:pic>
    </p:spTree>
    <p:extLst>
      <p:ext uri="{BB962C8B-B14F-4D97-AF65-F5344CB8AC3E}">
        <p14:creationId xmlns:p14="http://schemas.microsoft.com/office/powerpoint/2010/main" val="3940256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p:nvPr/>
        </p:nvSpPr>
        <p:spPr>
          <a:xfrm>
            <a:off x="0" y="160627"/>
            <a:ext cx="6858000" cy="5232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44546A"/>
                </a:solidFill>
                <a:effectLst/>
                <a:uLnTx/>
                <a:uFillTx/>
                <a:latin typeface="Impact"/>
                <a:ea typeface="Impact"/>
                <a:cs typeface="Impact"/>
                <a:sym typeface="Impact"/>
              </a:rPr>
              <a:t>The Jungle - Upton Sinclair</a:t>
            </a:r>
          </a:p>
        </p:txBody>
      </p:sp>
      <p:sp>
        <p:nvSpPr>
          <p:cNvPr id="281" name="Shape 281"/>
          <p:cNvSpPr txBox="1"/>
          <p:nvPr/>
        </p:nvSpPr>
        <p:spPr>
          <a:xfrm>
            <a:off x="114300" y="558442"/>
            <a:ext cx="6629400" cy="648585"/>
          </a:xfrm>
          <a:prstGeom prst="rect">
            <a:avLst/>
          </a:prstGeom>
          <a:noFill/>
          <a:ln>
            <a:noFill/>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Directions: Read the introduction to the novel “The Jungle” for the DBQ on the following pages.</a:t>
            </a:r>
          </a:p>
        </p:txBody>
      </p:sp>
      <p:sp>
        <p:nvSpPr>
          <p:cNvPr id="18" name="Shape 404"/>
          <p:cNvSpPr txBox="1"/>
          <p:nvPr/>
        </p:nvSpPr>
        <p:spPr>
          <a:xfrm>
            <a:off x="0" y="5064652"/>
            <a:ext cx="6858000" cy="4079348"/>
          </a:xfrm>
          <a:prstGeom prst="rect">
            <a:avLst/>
          </a:prstGeom>
          <a:solidFill>
            <a:srgbClr val="FCE5CD"/>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Sinclair began writing dime store novels at age 15. Born in Baltimore, Maryland in 1878. By his death in 1968 he had written more than 80 books. He said in 1962”You don’t have to be satisfied with America as you find it. You can change it.” Change it he did! Upton Sinclair is best remembered for his novel The Jungle published in 1906. He wrote it to expose his research of the Chicago meatpacking industry. His novel directly led to the passage of the Pure Food and Drug Act of 1906.</a:t>
            </a:r>
          </a:p>
        </p:txBody>
      </p:sp>
      <p:sp>
        <p:nvSpPr>
          <p:cNvPr id="7" name="Rectangle 6"/>
          <p:cNvSpPr/>
          <p:nvPr/>
        </p:nvSpPr>
        <p:spPr>
          <a:xfrm>
            <a:off x="7823470" y="797278"/>
            <a:ext cx="3429000" cy="30777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7C31B844-4711-40DC-BFFB-B894B8B563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81642"/>
            <a:ext cx="6858000" cy="3857625"/>
          </a:xfrm>
          <a:prstGeom prst="rect">
            <a:avLst/>
          </a:prstGeom>
        </p:spPr>
      </p:pic>
    </p:spTree>
    <p:extLst>
      <p:ext uri="{BB962C8B-B14F-4D97-AF65-F5344CB8AC3E}">
        <p14:creationId xmlns:p14="http://schemas.microsoft.com/office/powerpoint/2010/main" val="259900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5681EF-5EA6-43D1-81B9-A1A57033838B}"/>
              </a:ext>
            </a:extLst>
          </p:cNvPr>
          <p:cNvPicPr>
            <a:picLocks noChangeAspect="1"/>
          </p:cNvPicPr>
          <p:nvPr/>
        </p:nvPicPr>
        <p:blipFill>
          <a:blip r:embed="rId2"/>
          <a:stretch>
            <a:fillRect/>
          </a:stretch>
        </p:blipFill>
        <p:spPr>
          <a:xfrm>
            <a:off x="264420" y="597876"/>
            <a:ext cx="6315156" cy="7930661"/>
          </a:xfrm>
          <a:prstGeom prst="rect">
            <a:avLst/>
          </a:prstGeom>
        </p:spPr>
      </p:pic>
    </p:spTree>
    <p:extLst>
      <p:ext uri="{BB962C8B-B14F-4D97-AF65-F5344CB8AC3E}">
        <p14:creationId xmlns:p14="http://schemas.microsoft.com/office/powerpoint/2010/main" val="3588454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0D7BF-8441-4881-82DA-314C50C2C0B1}"/>
              </a:ext>
            </a:extLst>
          </p:cNvPr>
          <p:cNvPicPr>
            <a:picLocks noChangeAspect="1"/>
          </p:cNvPicPr>
          <p:nvPr/>
        </p:nvPicPr>
        <p:blipFill>
          <a:blip r:embed="rId2"/>
          <a:stretch>
            <a:fillRect/>
          </a:stretch>
        </p:blipFill>
        <p:spPr>
          <a:xfrm>
            <a:off x="-21835" y="316523"/>
            <a:ext cx="6801853" cy="8387862"/>
          </a:xfrm>
          <a:prstGeom prst="rect">
            <a:avLst/>
          </a:prstGeom>
        </p:spPr>
      </p:pic>
    </p:spTree>
    <p:extLst>
      <p:ext uri="{BB962C8B-B14F-4D97-AF65-F5344CB8AC3E}">
        <p14:creationId xmlns:p14="http://schemas.microsoft.com/office/powerpoint/2010/main" val="364874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E43240-3E3D-42DF-A070-47E713B1AE57}"/>
              </a:ext>
            </a:extLst>
          </p:cNvPr>
          <p:cNvPicPr>
            <a:picLocks noChangeAspect="1"/>
          </p:cNvPicPr>
          <p:nvPr/>
        </p:nvPicPr>
        <p:blipFill>
          <a:blip r:embed="rId2"/>
          <a:stretch>
            <a:fillRect/>
          </a:stretch>
        </p:blipFill>
        <p:spPr>
          <a:xfrm>
            <a:off x="367308" y="545123"/>
            <a:ext cx="6163494" cy="8106508"/>
          </a:xfrm>
          <a:prstGeom prst="rect">
            <a:avLst/>
          </a:prstGeom>
        </p:spPr>
      </p:pic>
    </p:spTree>
    <p:extLst>
      <p:ext uri="{BB962C8B-B14F-4D97-AF65-F5344CB8AC3E}">
        <p14:creationId xmlns:p14="http://schemas.microsoft.com/office/powerpoint/2010/main" val="2209813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4BC256-AA16-4A74-B523-D2CD7F75D991}"/>
              </a:ext>
            </a:extLst>
          </p:cNvPr>
          <p:cNvPicPr>
            <a:picLocks noChangeAspect="1"/>
          </p:cNvPicPr>
          <p:nvPr/>
        </p:nvPicPr>
        <p:blipFill>
          <a:blip r:embed="rId2"/>
          <a:stretch>
            <a:fillRect/>
          </a:stretch>
        </p:blipFill>
        <p:spPr>
          <a:xfrm>
            <a:off x="390998" y="457199"/>
            <a:ext cx="6227023" cy="7561385"/>
          </a:xfrm>
          <a:prstGeom prst="rect">
            <a:avLst/>
          </a:prstGeom>
        </p:spPr>
      </p:pic>
    </p:spTree>
    <p:extLst>
      <p:ext uri="{BB962C8B-B14F-4D97-AF65-F5344CB8AC3E}">
        <p14:creationId xmlns:p14="http://schemas.microsoft.com/office/powerpoint/2010/main" val="90851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D5AD5-343C-455F-90B5-C8AF5CA328AD}"/>
              </a:ext>
            </a:extLst>
          </p:cNvPr>
          <p:cNvPicPr>
            <a:picLocks noChangeAspect="1"/>
          </p:cNvPicPr>
          <p:nvPr/>
        </p:nvPicPr>
        <p:blipFill>
          <a:blip r:embed="rId2"/>
          <a:stretch>
            <a:fillRect/>
          </a:stretch>
        </p:blipFill>
        <p:spPr>
          <a:xfrm>
            <a:off x="261425" y="386862"/>
            <a:ext cx="6215368" cy="8212015"/>
          </a:xfrm>
          <a:prstGeom prst="rect">
            <a:avLst/>
          </a:prstGeom>
        </p:spPr>
      </p:pic>
    </p:spTree>
    <p:extLst>
      <p:ext uri="{BB962C8B-B14F-4D97-AF65-F5344CB8AC3E}">
        <p14:creationId xmlns:p14="http://schemas.microsoft.com/office/powerpoint/2010/main" val="425113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Shape 297"/>
          <p:cNvSpPr txBox="1"/>
          <p:nvPr/>
        </p:nvSpPr>
        <p:spPr>
          <a:xfrm>
            <a:off x="299393" y="275930"/>
            <a:ext cx="6129866" cy="741919"/>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400" b="1" i="0" u="none" strike="noStrike" kern="0" cap="none" spc="0" normalizeH="0" baseline="0" noProof="0" dirty="0">
                <a:ln>
                  <a:noFill/>
                </a:ln>
                <a:solidFill>
                  <a:srgbClr val="002060"/>
                </a:solidFill>
                <a:effectLst/>
                <a:uLnTx/>
                <a:uFillTx/>
                <a:latin typeface="Baskerville Old Face" panose="02020602080505020303" pitchFamily="18" charset="0"/>
                <a:ea typeface="Impact"/>
                <a:cs typeface="Impact"/>
                <a:sym typeface="Impact"/>
              </a:rPr>
              <a:t>Innovations</a:t>
            </a:r>
          </a:p>
        </p:txBody>
      </p:sp>
      <p:sp>
        <p:nvSpPr>
          <p:cNvPr id="298" name="Shape 298"/>
          <p:cNvSpPr txBox="1"/>
          <p:nvPr/>
        </p:nvSpPr>
        <p:spPr>
          <a:xfrm>
            <a:off x="203676" y="909952"/>
            <a:ext cx="6321300" cy="1021099"/>
          </a:xfrm>
          <a:prstGeom prst="rect">
            <a:avLst/>
          </a:prstGeom>
          <a:noFill/>
          <a:ln>
            <a:noFill/>
          </a:ln>
        </p:spPr>
        <p:txBody>
          <a:bodyPr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Directions: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Art, literature, music, dance, and movies all helped shape the culture of the nation,  mass media and mass production emerged to tell the world. Research the radio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3"/>
              </a:rPr>
              <a:t>http://ow.ly/zxah30fvyq5</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and the automobile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4"/>
              </a:rPr>
              <a:t>http://ow.ly/1wvv30fvyuN</a:t>
            </a: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In order to complete the graphic organizer below. Also </a:t>
            </a:r>
            <a:r>
              <a:rPr kumimoji="0" lang="en-US" sz="1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History Alive! Chapter 28</a:t>
            </a:r>
          </a:p>
        </p:txBody>
      </p:sp>
      <p:pic>
        <p:nvPicPr>
          <p:cNvPr id="2" name="Picture 1"/>
          <p:cNvPicPr>
            <a:picLocks noChangeAspect="1"/>
          </p:cNvPicPr>
          <p:nvPr/>
        </p:nvPicPr>
        <p:blipFill>
          <a:blip r:embed="rId5"/>
          <a:stretch>
            <a:fillRect/>
          </a:stretch>
        </p:blipFill>
        <p:spPr>
          <a:xfrm>
            <a:off x="209629" y="2837192"/>
            <a:ext cx="3146556" cy="3481756"/>
          </a:xfrm>
          <a:prstGeom prst="rect">
            <a:avLst/>
          </a:prstGeom>
        </p:spPr>
      </p:pic>
      <p:sp>
        <p:nvSpPr>
          <p:cNvPr id="305" name="Shape 305"/>
          <p:cNvSpPr/>
          <p:nvPr/>
        </p:nvSpPr>
        <p:spPr>
          <a:xfrm>
            <a:off x="221521" y="6437098"/>
            <a:ext cx="3142805" cy="869677"/>
          </a:xfrm>
          <a:prstGeom prst="wedgeRectCallout">
            <a:avLst>
              <a:gd name="adj1" fmla="val 14919"/>
              <a:gd name="adj2" fmla="val -112305"/>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rPr>
            </a:br>
            <a:r>
              <a:rPr kumimoji="0" lang="en-US" sz="12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rPr>
              <a:t>The radio was the innovation that contributed most to the development of a national popular culture in the 1920’s. Why?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endParaRPr>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84558" y="2866881"/>
            <a:ext cx="3133415" cy="3452067"/>
          </a:xfrm>
          <a:prstGeom prst="rect">
            <a:avLst/>
          </a:prstGeom>
        </p:spPr>
      </p:pic>
      <p:sp>
        <p:nvSpPr>
          <p:cNvPr id="304" name="Shape 304"/>
          <p:cNvSpPr/>
          <p:nvPr/>
        </p:nvSpPr>
        <p:spPr>
          <a:xfrm>
            <a:off x="3567074" y="6426068"/>
            <a:ext cx="3150900" cy="888749"/>
          </a:xfrm>
          <a:prstGeom prst="wedgeRectCallout">
            <a:avLst>
              <a:gd name="adj1" fmla="val 13067"/>
              <a:gd name="adj2" fmla="val -118200"/>
            </a:avLst>
          </a:prstGeom>
          <a:solidFill>
            <a:srgbClr val="C9DAF8"/>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rPr>
              <a:t>Henry Ford was responsible for the assembly line. Summarize the impact that had on society and also include how the radio fit into mass production.</a:t>
            </a:r>
          </a:p>
        </p:txBody>
      </p:sp>
      <p:sp>
        <p:nvSpPr>
          <p:cNvPr id="15" name="Shape 346"/>
          <p:cNvSpPr txBox="1"/>
          <p:nvPr/>
        </p:nvSpPr>
        <p:spPr>
          <a:xfrm>
            <a:off x="221521" y="7477547"/>
            <a:ext cx="6496452" cy="622572"/>
          </a:xfrm>
          <a:prstGeom prst="rect">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Baskerville Old Face" panose="02020602080505020303" pitchFamily="18" charset="0"/>
                <a:cs typeface="Times New Roman" panose="02020603050405020304" pitchFamily="18" charset="0"/>
                <a:sym typeface="Arial"/>
              </a:rPr>
              <a:t>What is another significant invention from the 1920’s? How did it help shape society?</a:t>
            </a:r>
          </a:p>
        </p:txBody>
      </p:sp>
      <p:sp>
        <p:nvSpPr>
          <p:cNvPr id="303" name="Shape 303"/>
          <p:cNvSpPr/>
          <p:nvPr/>
        </p:nvSpPr>
        <p:spPr>
          <a:xfrm>
            <a:off x="221521" y="2015353"/>
            <a:ext cx="3190630" cy="737537"/>
          </a:xfrm>
          <a:prstGeom prst="wedgeRectCallout">
            <a:avLst>
              <a:gd name="adj1" fmla="val -12203"/>
              <a:gd name="adj2" fmla="val 130375"/>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rPr>
              <a:t>Mass </a:t>
            </a:r>
            <a:r>
              <a:rPr kumimoji="0" lang="en-US" sz="28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rPr>
              <a:t>media</a:t>
            </a:r>
            <a:endParaRPr kumimoji="0" lang="en-US" sz="32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endParaRPr>
          </a:p>
        </p:txBody>
      </p:sp>
      <p:sp>
        <p:nvSpPr>
          <p:cNvPr id="302" name="Shape 302"/>
          <p:cNvSpPr/>
          <p:nvPr/>
        </p:nvSpPr>
        <p:spPr>
          <a:xfrm>
            <a:off x="3501957" y="2029317"/>
            <a:ext cx="3216017" cy="709610"/>
          </a:xfrm>
          <a:prstGeom prst="wedgeRectCallout">
            <a:avLst>
              <a:gd name="adj1" fmla="val -10227"/>
              <a:gd name="adj2" fmla="val 125844"/>
            </a:avLst>
          </a:prstGeom>
          <a:solidFill>
            <a:srgbClr val="C9DAF8"/>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rPr>
              <a:t>Mass</a:t>
            </a:r>
            <a:r>
              <a:rPr kumimoji="0" lang="en-US" sz="32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rPr>
              <a:t> production</a:t>
            </a:r>
          </a:p>
        </p:txBody>
      </p:sp>
      <p:sp>
        <p:nvSpPr>
          <p:cNvPr id="16" name="Shape 418"/>
          <p:cNvSpPr txBox="1"/>
          <p:nvPr/>
        </p:nvSpPr>
        <p:spPr>
          <a:xfrm>
            <a:off x="221521" y="8268662"/>
            <a:ext cx="6496451" cy="651404"/>
          </a:xfrm>
          <a:prstGeom prst="rect">
            <a:avLst/>
          </a:prstGeom>
          <a:solidFill>
            <a:srgbClr val="EAD1DC"/>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rPr>
              <a:t>Thinking ahead (World War II): </a:t>
            </a:r>
            <a:br>
              <a:rPr kumimoji="0" lang="en-US" sz="12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rPr>
            </a:br>
            <a:r>
              <a:rPr kumimoji="0" lang="en-US" sz="12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rPr>
              <a:t>How do you think these innovations impacted society during times of war?</a:t>
            </a:r>
          </a:p>
        </p:txBody>
      </p:sp>
    </p:spTree>
    <p:extLst>
      <p:ext uri="{BB962C8B-B14F-4D97-AF65-F5344CB8AC3E}">
        <p14:creationId xmlns:p14="http://schemas.microsoft.com/office/powerpoint/2010/main" val="4177464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71" name="Shape 3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30663" y="5837944"/>
            <a:ext cx="4364400" cy="2799600"/>
          </a:xfrm>
          <a:prstGeom prst="rect">
            <a:avLst/>
          </a:prstGeom>
          <a:noFill/>
          <a:ln w="9525" cap="flat" cmpd="sng">
            <a:solidFill>
              <a:schemeClr val="dk1"/>
            </a:solidFill>
            <a:prstDash val="solid"/>
            <a:round/>
            <a:headEnd type="none" w="med" len="med"/>
            <a:tailEnd type="none" w="med" len="med"/>
          </a:ln>
        </p:spPr>
      </p:pic>
      <p:sp>
        <p:nvSpPr>
          <p:cNvPr id="372" name="Shape 372"/>
          <p:cNvSpPr txBox="1"/>
          <p:nvPr/>
        </p:nvSpPr>
        <p:spPr>
          <a:xfrm>
            <a:off x="489931" y="162965"/>
            <a:ext cx="6129899" cy="5232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400" b="1" i="0" u="none" strike="noStrike" kern="0" cap="none" spc="0" normalizeH="0" baseline="0" noProof="0" dirty="0">
                <a:ln>
                  <a:noFill/>
                </a:ln>
                <a:solidFill>
                  <a:srgbClr val="00B050"/>
                </a:solidFill>
                <a:effectLst/>
                <a:uLnTx/>
                <a:uFillTx/>
                <a:latin typeface="Baskerville Old Face" panose="02020602080505020303" pitchFamily="18" charset="0"/>
                <a:ea typeface="Impact"/>
                <a:cs typeface="Impact"/>
                <a:sym typeface="Impact"/>
              </a:rPr>
              <a:t>Depressing 30’s</a:t>
            </a:r>
          </a:p>
        </p:txBody>
      </p:sp>
      <p:sp>
        <p:nvSpPr>
          <p:cNvPr id="373" name="Shape 373"/>
          <p:cNvSpPr txBox="1"/>
          <p:nvPr/>
        </p:nvSpPr>
        <p:spPr>
          <a:xfrm>
            <a:off x="1843863" y="6630013"/>
            <a:ext cx="3738000" cy="1666912"/>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0" i="0" u="none" strike="noStrike" kern="0" cap="none" spc="0" normalizeH="0" baseline="0" noProof="0" dirty="0">
                <a:ln>
                  <a:noFill/>
                </a:ln>
                <a:solidFill>
                  <a:srgbClr val="000000"/>
                </a:solidFill>
                <a:effectLst/>
                <a:uLnTx/>
                <a:uFillTx/>
                <a:latin typeface="Baskerville Old Face" panose="02020602080505020303" pitchFamily="18" charset="0"/>
                <a:ea typeface="Anton"/>
                <a:cs typeface="Anton"/>
                <a:sym typeface="Anton"/>
              </a:rPr>
              <a:t>Buying on Margin</a:t>
            </a: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2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rPr>
              <a:t>Overproduction</a:t>
            </a: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2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0" i="0" u="none" strike="noStrike" kern="0" cap="none" spc="0" normalizeH="0" baseline="0" noProof="0" dirty="0" err="1">
                <a:ln>
                  <a:noFill/>
                </a:ln>
                <a:solidFill>
                  <a:srgbClr val="000000"/>
                </a:solidFill>
                <a:effectLst/>
                <a:uLnTx/>
                <a:uFillTx/>
                <a:latin typeface="Baskerville Old Face" panose="02020602080505020303" pitchFamily="18" charset="0"/>
                <a:cs typeface="Arial"/>
                <a:sym typeface="Arial"/>
              </a:rPr>
              <a:t>Underconsumption</a:t>
            </a:r>
            <a:endParaRPr kumimoji="0" lang="en-US" sz="1200" b="0" i="0" u="none" strike="noStrike" kern="0" cap="none" spc="0" normalizeH="0" baseline="0" noProof="0" dirty="0">
              <a:ln>
                <a:noFill/>
              </a:ln>
              <a:solidFill>
                <a:srgbClr val="000000"/>
              </a:solidFill>
              <a:effectLst/>
              <a:uLnTx/>
              <a:uFillTx/>
              <a:latin typeface="Baskerville Old Face" panose="02020602080505020303"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200" b="0" i="0" u="none" strike="noStrike" kern="0" cap="none" spc="0" normalizeH="0" baseline="0" noProof="0" dirty="0">
              <a:ln>
                <a:noFill/>
              </a:ln>
              <a:solidFill>
                <a:srgbClr val="000000"/>
              </a:solidFill>
              <a:effectLst/>
              <a:uLnTx/>
              <a:uFillTx/>
              <a:latin typeface="Baskerville Old Face" panose="02020602080505020303" pitchFamily="18" charset="0"/>
              <a:ea typeface="Anton"/>
              <a:cs typeface="Anton"/>
              <a:sym typeface="Anton"/>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0" i="0" u="none" strike="noStrike" kern="0" cap="none" spc="0" normalizeH="0" baseline="0" noProof="0" dirty="0">
                <a:ln>
                  <a:noFill/>
                </a:ln>
                <a:solidFill>
                  <a:srgbClr val="000000"/>
                </a:solidFill>
                <a:effectLst/>
                <a:uLnTx/>
                <a:uFillTx/>
                <a:latin typeface="Baskerville Old Face" panose="02020602080505020303" pitchFamily="18" charset="0"/>
                <a:ea typeface="Anton"/>
                <a:cs typeface="Anton"/>
                <a:sym typeface="Anton"/>
              </a:rPr>
              <a:t>Hawley-Smoot Tariff Act</a:t>
            </a:r>
          </a:p>
        </p:txBody>
      </p:sp>
      <p:sp>
        <p:nvSpPr>
          <p:cNvPr id="376" name="Shape 376"/>
          <p:cNvSpPr txBox="1"/>
          <p:nvPr/>
        </p:nvSpPr>
        <p:spPr>
          <a:xfrm>
            <a:off x="203550" y="818158"/>
            <a:ext cx="6486499" cy="3324634"/>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671" y="6820779"/>
            <a:ext cx="2584928" cy="1816765"/>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0913" y="5917564"/>
            <a:ext cx="2219136" cy="1828959"/>
          </a:xfrm>
          <a:prstGeom prst="rect">
            <a:avLst/>
          </a:prstGeom>
        </p:spPr>
      </p:pic>
      <p:sp>
        <p:nvSpPr>
          <p:cNvPr id="17" name="Shape 314"/>
          <p:cNvSpPr/>
          <p:nvPr/>
        </p:nvSpPr>
        <p:spPr>
          <a:xfrm>
            <a:off x="203550" y="1003281"/>
            <a:ext cx="6416280" cy="4643897"/>
          </a:xfrm>
          <a:prstGeom prst="rect">
            <a:avLst/>
          </a:prstGeom>
          <a:solidFill>
            <a:srgbClr val="D9D9D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400" b="0" i="0" u="none" strike="noStrike" kern="0" cap="none" spc="0" normalizeH="0" baseline="0" noProof="0" dirty="0">
                <a:ln>
                  <a:noFill/>
                </a:ln>
                <a:solidFill>
                  <a:srgbClr val="000000"/>
                </a:solidFill>
                <a:effectLst/>
                <a:uLnTx/>
                <a:uFillTx/>
                <a:latin typeface="Arial"/>
                <a:cs typeface="Arial"/>
                <a:sym typeface="Arial"/>
              </a:rPr>
              <a:t>: The rise in modernity, roar of the 20’s, new innovations, and the continued post-war sentiment changed society, industry, and the way that supply and demand worked within each.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Industry had thrived in the 1920’s because manufacturers were able to make a lot of merchandise very quickly. The ability to mass-produce a wide range of consumer goods started the stock boom. However , for mass production to succeed, people had to buy the goods being churned out of factories. By the late 1920s, demand for consumer goods could not keep up with production. People simply could not afford to buy all that was being produced. The resulting glut of goods in the market, combined with the stock market crash and the bank crisis, caused the economy to collapse.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The </a:t>
            </a:r>
            <a:r>
              <a:rPr kumimoji="0" lang="en-US" sz="1400" b="1" i="0" u="sng" strike="noStrike" kern="0" cap="none" spc="0" normalizeH="0" baseline="0" noProof="0" dirty="0">
                <a:ln>
                  <a:noFill/>
                </a:ln>
                <a:solidFill>
                  <a:srgbClr val="0563C1"/>
                </a:solidFill>
                <a:effectLst/>
                <a:uLnTx/>
                <a:uFillTx/>
                <a:latin typeface="Arial"/>
                <a:cs typeface="Arial"/>
                <a:sym typeface="Arial"/>
                <a:hlinkClick r:id="rId6"/>
              </a:rPr>
              <a:t>Wall Street Crash of 1929</a:t>
            </a:r>
            <a:r>
              <a:rPr kumimoji="0" lang="en-US" sz="1400" b="0" i="0" u="none" strike="noStrike" kern="0" cap="none" spc="0" normalizeH="0" baseline="0" noProof="0" dirty="0">
                <a:ln>
                  <a:noFill/>
                </a:ln>
                <a:solidFill>
                  <a:srgbClr val="000000"/>
                </a:solidFill>
                <a:effectLst/>
                <a:uLnTx/>
                <a:uFillTx/>
                <a:latin typeface="Arial"/>
                <a:cs typeface="Arial"/>
                <a:sym typeface="Arial"/>
              </a:rPr>
              <a:t>, also known as Black Tuesday, was the most devastating stock market crash in America’s history and marked the beginning of the Great Depression.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Research the following page, as well as continuing reading in Chapter 30 of </a:t>
            </a:r>
            <a:r>
              <a:rPr kumimoji="0" lang="en-US" sz="1400" b="0" i="1" u="none" strike="noStrike" kern="0" cap="none" spc="0" normalizeH="0" baseline="0" noProof="0" dirty="0">
                <a:ln>
                  <a:noFill/>
                </a:ln>
                <a:solidFill>
                  <a:srgbClr val="000000"/>
                </a:solidFill>
                <a:effectLst/>
                <a:uLnTx/>
                <a:uFillTx/>
                <a:latin typeface="Arial"/>
                <a:cs typeface="Arial"/>
                <a:sym typeface="Arial"/>
              </a:rPr>
              <a:t>History Alive! </a:t>
            </a:r>
            <a:r>
              <a:rPr kumimoji="0" lang="en-US" sz="1400" b="0" i="0" u="none" strike="noStrike" kern="0" cap="none" spc="0" normalizeH="0" baseline="0" noProof="0" dirty="0">
                <a:ln>
                  <a:noFill/>
                </a:ln>
                <a:solidFill>
                  <a:srgbClr val="000000"/>
                </a:solidFill>
                <a:effectLst/>
                <a:uLnTx/>
                <a:uFillTx/>
                <a:latin typeface="Arial"/>
                <a:cs typeface="Arial"/>
                <a:sym typeface="Arial"/>
              </a:rPr>
              <a:t>To explain how each of the causes listed on the stock certificate below led to the crash.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p:nvPr/>
        </p:nvSpPr>
        <p:spPr>
          <a:xfrm>
            <a:off x="195600" y="130500"/>
            <a:ext cx="6430199" cy="5232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FF0000"/>
                </a:solidFill>
                <a:effectLst/>
                <a:uLnTx/>
                <a:uFillTx/>
                <a:latin typeface="Impact"/>
                <a:ea typeface="Impact"/>
                <a:cs typeface="Impact"/>
                <a:sym typeface="Impact"/>
              </a:rPr>
              <a:t>Great Depression Timeline Sort</a:t>
            </a:r>
          </a:p>
        </p:txBody>
      </p:sp>
      <p:sp>
        <p:nvSpPr>
          <p:cNvPr id="449" name="Shape 449"/>
          <p:cNvSpPr txBox="1"/>
          <p:nvPr/>
        </p:nvSpPr>
        <p:spPr>
          <a:xfrm>
            <a:off x="119400" y="642200"/>
            <a:ext cx="6629400" cy="756899"/>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Directions</a:t>
            </a:r>
            <a:r>
              <a:rPr kumimoji="0" lang="en-US" sz="1200" b="0" i="0" u="none" strike="noStrike" kern="0" cap="none" spc="0" normalizeH="0" baseline="0" noProof="0">
                <a:ln>
                  <a:noFill/>
                </a:ln>
                <a:solidFill>
                  <a:srgbClr val="000000"/>
                </a:solidFill>
                <a:effectLst/>
                <a:uLnTx/>
                <a:uFillTx/>
                <a:latin typeface="Arial"/>
                <a:cs typeface="Arial"/>
                <a:sym typeface="Arial"/>
              </a:rPr>
              <a:t>: The Great Depression began suddenly, but dragged on for a decade. Rearrange the boxes below by dragging and dropping them so that they are in the correct order and match the correct year.    </a:t>
            </a:r>
          </a:p>
        </p:txBody>
      </p:sp>
      <p:sp>
        <p:nvSpPr>
          <p:cNvPr id="450" name="Shape 450"/>
          <p:cNvSpPr txBox="1"/>
          <p:nvPr/>
        </p:nvSpPr>
        <p:spPr>
          <a:xfrm>
            <a:off x="0" y="1734850"/>
            <a:ext cx="1938000" cy="670499"/>
          </a:xfrm>
          <a:prstGeom prst="rect">
            <a:avLst/>
          </a:prstGeom>
          <a:no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073763"/>
                </a:solidFill>
                <a:effectLst/>
                <a:uLnTx/>
                <a:uFillTx/>
                <a:latin typeface="Impact"/>
                <a:ea typeface="Impact"/>
                <a:cs typeface="Impact"/>
                <a:sym typeface="Impact"/>
              </a:rPr>
              <a:t>1929</a:t>
            </a:r>
          </a:p>
        </p:txBody>
      </p:sp>
      <p:sp>
        <p:nvSpPr>
          <p:cNvPr id="451" name="Shape 451"/>
          <p:cNvSpPr txBox="1"/>
          <p:nvPr/>
        </p:nvSpPr>
        <p:spPr>
          <a:xfrm>
            <a:off x="2090375" y="4224062"/>
            <a:ext cx="4125300" cy="670499"/>
          </a:xfrm>
          <a:prstGeom prst="rect">
            <a:avLst/>
          </a:prstGeom>
          <a:solidFill>
            <a:srgbClr val="B6D7A8"/>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The stock market crashes and over $30 billion in stock value eventually disappears.</a:t>
            </a:r>
          </a:p>
        </p:txBody>
      </p:sp>
      <p:sp>
        <p:nvSpPr>
          <p:cNvPr id="452" name="Shape 452"/>
          <p:cNvSpPr txBox="1"/>
          <p:nvPr/>
        </p:nvSpPr>
        <p:spPr>
          <a:xfrm>
            <a:off x="2090375" y="6722600"/>
            <a:ext cx="4125300" cy="670499"/>
          </a:xfrm>
          <a:prstGeom prst="rect">
            <a:avLst/>
          </a:prstGeom>
          <a:solidFill>
            <a:srgbClr val="D5A6BD"/>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Banks failures become frequent and many Americans lose all they had deposited. </a:t>
            </a:r>
          </a:p>
        </p:txBody>
      </p:sp>
      <p:sp>
        <p:nvSpPr>
          <p:cNvPr id="453" name="Shape 453"/>
          <p:cNvSpPr txBox="1"/>
          <p:nvPr/>
        </p:nvSpPr>
        <p:spPr>
          <a:xfrm>
            <a:off x="2090375" y="1490325"/>
            <a:ext cx="4125300" cy="905699"/>
          </a:xfrm>
          <a:prstGeom prst="rect">
            <a:avLst/>
          </a:prstGeom>
          <a:solidFill>
            <a:srgbClr val="FFF2CC"/>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WWI veterans march on Washington DC demanding the bonuses they were promised for their service. </a:t>
            </a:r>
          </a:p>
        </p:txBody>
      </p:sp>
      <p:sp>
        <p:nvSpPr>
          <p:cNvPr id="454" name="Shape 454"/>
          <p:cNvSpPr txBox="1"/>
          <p:nvPr/>
        </p:nvSpPr>
        <p:spPr>
          <a:xfrm>
            <a:off x="2090375" y="5034050"/>
            <a:ext cx="4125300" cy="670499"/>
          </a:xfrm>
          <a:prstGeom prst="rect">
            <a:avLst/>
          </a:prstGeom>
          <a:solidFill>
            <a:srgbClr val="FCE5CD"/>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FDR takes office after winning a landslide election in November and replaced Hoover as president. </a:t>
            </a:r>
          </a:p>
        </p:txBody>
      </p:sp>
      <p:sp>
        <p:nvSpPr>
          <p:cNvPr id="455" name="Shape 455"/>
          <p:cNvSpPr txBox="1"/>
          <p:nvPr/>
        </p:nvSpPr>
        <p:spPr>
          <a:xfrm>
            <a:off x="-75225" y="2465700"/>
            <a:ext cx="2013000" cy="670499"/>
          </a:xfrm>
          <a:prstGeom prst="rect">
            <a:avLst/>
          </a:prstGeom>
          <a:no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073763"/>
                </a:solidFill>
                <a:effectLst/>
                <a:uLnTx/>
                <a:uFillTx/>
                <a:latin typeface="Impact"/>
                <a:ea typeface="Impact"/>
                <a:cs typeface="Impact"/>
                <a:sym typeface="Impact"/>
              </a:rPr>
              <a:t>1931</a:t>
            </a:r>
          </a:p>
        </p:txBody>
      </p:sp>
      <p:sp>
        <p:nvSpPr>
          <p:cNvPr id="456" name="Shape 456"/>
          <p:cNvSpPr txBox="1"/>
          <p:nvPr/>
        </p:nvSpPr>
        <p:spPr>
          <a:xfrm>
            <a:off x="45450" y="3242475"/>
            <a:ext cx="1892400" cy="670499"/>
          </a:xfrm>
          <a:prstGeom prst="rect">
            <a:avLst/>
          </a:prstGeom>
          <a:no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073763"/>
                </a:solidFill>
                <a:effectLst/>
                <a:uLnTx/>
                <a:uFillTx/>
                <a:latin typeface="Impact"/>
                <a:ea typeface="Impact"/>
                <a:cs typeface="Impact"/>
                <a:sym typeface="Impact"/>
              </a:rPr>
              <a:t>1932</a:t>
            </a:r>
          </a:p>
        </p:txBody>
      </p:sp>
      <p:sp>
        <p:nvSpPr>
          <p:cNvPr id="457" name="Shape 457"/>
          <p:cNvSpPr txBox="1"/>
          <p:nvPr/>
        </p:nvSpPr>
        <p:spPr>
          <a:xfrm>
            <a:off x="2090375" y="2487250"/>
            <a:ext cx="4125300" cy="670499"/>
          </a:xfrm>
          <a:prstGeom prst="rect">
            <a:avLst/>
          </a:prstGeom>
          <a:solidFill>
            <a:srgbClr val="D9D2E9"/>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FDR announces a 4-day “bank holiday” while working on a plan to prevent bank failures.</a:t>
            </a:r>
          </a:p>
        </p:txBody>
      </p:sp>
      <p:sp>
        <p:nvSpPr>
          <p:cNvPr id="458" name="Shape 458"/>
          <p:cNvSpPr txBox="1"/>
          <p:nvPr/>
        </p:nvSpPr>
        <p:spPr>
          <a:xfrm>
            <a:off x="2090375" y="7468450"/>
            <a:ext cx="4125300" cy="670499"/>
          </a:xfrm>
          <a:prstGeom prst="rect">
            <a:avLst/>
          </a:prstGeom>
          <a:solidFill>
            <a:srgbClr val="EAD1DC"/>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Dust storms blanket the midwest and send deposits as far east and NY and Boston.</a:t>
            </a:r>
          </a:p>
        </p:txBody>
      </p:sp>
      <p:sp>
        <p:nvSpPr>
          <p:cNvPr id="459" name="Shape 459"/>
          <p:cNvSpPr txBox="1"/>
          <p:nvPr/>
        </p:nvSpPr>
        <p:spPr>
          <a:xfrm>
            <a:off x="0" y="6646400"/>
            <a:ext cx="1938000" cy="670499"/>
          </a:xfrm>
          <a:prstGeom prst="rect">
            <a:avLst/>
          </a:prstGeom>
          <a:no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073763"/>
                </a:solidFill>
                <a:effectLst/>
                <a:uLnTx/>
                <a:uFillTx/>
                <a:latin typeface="Impact"/>
                <a:ea typeface="Impact"/>
                <a:cs typeface="Impact"/>
                <a:sym typeface="Impact"/>
              </a:rPr>
              <a:t>1935</a:t>
            </a:r>
          </a:p>
        </p:txBody>
      </p:sp>
      <p:sp>
        <p:nvSpPr>
          <p:cNvPr id="460" name="Shape 460"/>
          <p:cNvSpPr txBox="1"/>
          <p:nvPr/>
        </p:nvSpPr>
        <p:spPr>
          <a:xfrm>
            <a:off x="0" y="8290500"/>
            <a:ext cx="1938000" cy="670499"/>
          </a:xfrm>
          <a:prstGeom prst="rect">
            <a:avLst/>
          </a:prstGeom>
          <a:no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073763"/>
                </a:solidFill>
                <a:effectLst/>
                <a:uLnTx/>
                <a:uFillTx/>
                <a:latin typeface="Impact"/>
                <a:ea typeface="Impact"/>
                <a:cs typeface="Impact"/>
                <a:sym typeface="Impact"/>
              </a:rPr>
              <a:t>1940</a:t>
            </a:r>
          </a:p>
        </p:txBody>
      </p:sp>
      <p:sp>
        <p:nvSpPr>
          <p:cNvPr id="461" name="Shape 461"/>
          <p:cNvSpPr txBox="1"/>
          <p:nvPr/>
        </p:nvSpPr>
        <p:spPr>
          <a:xfrm>
            <a:off x="2090375" y="5835125"/>
            <a:ext cx="4125300" cy="756899"/>
          </a:xfrm>
          <a:prstGeom prst="rect">
            <a:avLst/>
          </a:prstGeom>
          <a:solidFill>
            <a:srgbClr val="E6B8A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FDR is elected to his 2nd term, winning every state except Maine &amp; Vermont.</a:t>
            </a:r>
          </a:p>
        </p:txBody>
      </p:sp>
      <p:sp>
        <p:nvSpPr>
          <p:cNvPr id="462" name="Shape 462"/>
          <p:cNvSpPr txBox="1"/>
          <p:nvPr/>
        </p:nvSpPr>
        <p:spPr>
          <a:xfrm>
            <a:off x="2090375" y="3414100"/>
            <a:ext cx="4125300" cy="670499"/>
          </a:xfrm>
          <a:prstGeom prst="rect">
            <a:avLst/>
          </a:prstGeom>
          <a:solidFill>
            <a:srgbClr val="D0E0E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FDR is elected to an unprecedented 3rd term as president as threat of a world war looms.</a:t>
            </a:r>
          </a:p>
        </p:txBody>
      </p:sp>
      <p:sp>
        <p:nvSpPr>
          <p:cNvPr id="463" name="Shape 463"/>
          <p:cNvSpPr txBox="1"/>
          <p:nvPr/>
        </p:nvSpPr>
        <p:spPr>
          <a:xfrm>
            <a:off x="2090375" y="8290500"/>
            <a:ext cx="4125300" cy="670499"/>
          </a:xfrm>
          <a:prstGeom prst="rect">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The Social Security Act is signed into law to provide benefits for retirees and the unemployed.</a:t>
            </a:r>
          </a:p>
        </p:txBody>
      </p:sp>
      <p:sp>
        <p:nvSpPr>
          <p:cNvPr id="464" name="Shape 464"/>
          <p:cNvSpPr txBox="1"/>
          <p:nvPr/>
        </p:nvSpPr>
        <p:spPr>
          <a:xfrm>
            <a:off x="45450" y="7526200"/>
            <a:ext cx="1837199" cy="670499"/>
          </a:xfrm>
          <a:prstGeom prst="rect">
            <a:avLst/>
          </a:prstGeom>
          <a:no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073763"/>
                </a:solidFill>
                <a:effectLst/>
                <a:uLnTx/>
                <a:uFillTx/>
                <a:latin typeface="Impact"/>
                <a:ea typeface="Impact"/>
                <a:cs typeface="Impact"/>
                <a:sym typeface="Impact"/>
              </a:rPr>
              <a:t>1936</a:t>
            </a:r>
          </a:p>
        </p:txBody>
      </p:sp>
      <p:sp>
        <p:nvSpPr>
          <p:cNvPr id="465" name="Shape 465"/>
          <p:cNvSpPr txBox="1"/>
          <p:nvPr/>
        </p:nvSpPr>
        <p:spPr>
          <a:xfrm>
            <a:off x="0" y="5852225"/>
            <a:ext cx="1938000" cy="670499"/>
          </a:xfrm>
          <a:prstGeom prst="rect">
            <a:avLst/>
          </a:prstGeom>
          <a:no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073763"/>
                </a:solidFill>
                <a:effectLst/>
                <a:uLnTx/>
                <a:uFillTx/>
                <a:latin typeface="Impact"/>
                <a:ea typeface="Impact"/>
                <a:cs typeface="Impact"/>
                <a:sym typeface="Impact"/>
              </a:rPr>
              <a:t>1934</a:t>
            </a:r>
          </a:p>
        </p:txBody>
      </p:sp>
      <p:sp>
        <p:nvSpPr>
          <p:cNvPr id="466" name="Shape 466"/>
          <p:cNvSpPr txBox="1"/>
          <p:nvPr/>
        </p:nvSpPr>
        <p:spPr>
          <a:xfrm>
            <a:off x="0" y="5034050"/>
            <a:ext cx="1938000" cy="670499"/>
          </a:xfrm>
          <a:prstGeom prst="rect">
            <a:avLst/>
          </a:prstGeom>
          <a:no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073763"/>
                </a:solidFill>
                <a:effectLst/>
                <a:uLnTx/>
                <a:uFillTx/>
                <a:latin typeface="Impact"/>
                <a:ea typeface="Impact"/>
                <a:cs typeface="Impact"/>
                <a:sym typeface="Impact"/>
              </a:rPr>
              <a:t>1933</a:t>
            </a:r>
          </a:p>
        </p:txBody>
      </p:sp>
      <p:sp>
        <p:nvSpPr>
          <p:cNvPr id="467" name="Shape 467"/>
          <p:cNvSpPr txBox="1"/>
          <p:nvPr/>
        </p:nvSpPr>
        <p:spPr>
          <a:xfrm>
            <a:off x="0" y="4120875"/>
            <a:ext cx="1892400" cy="670499"/>
          </a:xfrm>
          <a:prstGeom prst="rect">
            <a:avLst/>
          </a:prstGeom>
          <a:noFill/>
          <a:ln>
            <a:noFill/>
          </a:ln>
        </p:spPr>
        <p:txBody>
          <a:bodyPr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073763"/>
                </a:solidFill>
                <a:effectLst/>
                <a:uLnTx/>
                <a:uFillTx/>
                <a:latin typeface="Impact"/>
                <a:ea typeface="Impact"/>
                <a:cs typeface="Impact"/>
                <a:sym typeface="Impact"/>
              </a:rPr>
              <a:t>1933</a:t>
            </a:r>
          </a:p>
        </p:txBody>
      </p:sp>
      <p:sp>
        <p:nvSpPr>
          <p:cNvPr id="468" name="Shape 468"/>
          <p:cNvSpPr/>
          <p:nvPr/>
        </p:nvSpPr>
        <p:spPr>
          <a:xfrm>
            <a:off x="1385975" y="1825450"/>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Shape 469"/>
          <p:cNvSpPr/>
          <p:nvPr/>
        </p:nvSpPr>
        <p:spPr>
          <a:xfrm>
            <a:off x="1385975" y="2603712"/>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Shape 470"/>
          <p:cNvSpPr/>
          <p:nvPr/>
        </p:nvSpPr>
        <p:spPr>
          <a:xfrm>
            <a:off x="1385975" y="3362300"/>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Shape 471"/>
          <p:cNvSpPr/>
          <p:nvPr/>
        </p:nvSpPr>
        <p:spPr>
          <a:xfrm>
            <a:off x="1385975" y="4253312"/>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Shape 472"/>
          <p:cNvSpPr/>
          <p:nvPr/>
        </p:nvSpPr>
        <p:spPr>
          <a:xfrm>
            <a:off x="1385975" y="5144350"/>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Shape 473"/>
          <p:cNvSpPr/>
          <p:nvPr/>
        </p:nvSpPr>
        <p:spPr>
          <a:xfrm>
            <a:off x="1385975" y="5955275"/>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Shape 474"/>
          <p:cNvSpPr/>
          <p:nvPr/>
        </p:nvSpPr>
        <p:spPr>
          <a:xfrm>
            <a:off x="1385975" y="6740737"/>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Shape 475"/>
          <p:cNvSpPr/>
          <p:nvPr/>
        </p:nvSpPr>
        <p:spPr>
          <a:xfrm>
            <a:off x="1385975" y="7583500"/>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Shape 476"/>
          <p:cNvSpPr/>
          <p:nvPr/>
        </p:nvSpPr>
        <p:spPr>
          <a:xfrm>
            <a:off x="1385975" y="8406000"/>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256824" y="-18063"/>
            <a:ext cx="6430199" cy="5232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0" i="0" u="none" strike="noStrike" kern="0" cap="none" spc="0" normalizeH="0" baseline="0" noProof="0" dirty="0">
                <a:ln>
                  <a:noFill/>
                </a:ln>
                <a:solidFill>
                  <a:srgbClr val="FF0000"/>
                </a:solidFill>
                <a:effectLst/>
                <a:uLnTx/>
                <a:uFillTx/>
                <a:latin typeface="Impact"/>
                <a:ea typeface="Impact"/>
                <a:cs typeface="Impact"/>
                <a:sym typeface="Impact"/>
              </a:rPr>
              <a:t>FDR’s New Deal</a:t>
            </a:r>
          </a:p>
        </p:txBody>
      </p:sp>
      <p:sp>
        <p:nvSpPr>
          <p:cNvPr id="402" name="Shape 402"/>
          <p:cNvSpPr txBox="1"/>
          <p:nvPr/>
        </p:nvSpPr>
        <p:spPr>
          <a:xfrm>
            <a:off x="195598" y="756300"/>
            <a:ext cx="6491425" cy="722899"/>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President Roosevelt’s New Deal created dozens of federal agencies designed to help ease the Depression. Since most had abbreviated nicknames, it became known as an “Alphabet Soup”.  Match the definition of each agency to its abbreviation arrow also giving the full name of the agency and if each reform was able to help Americans’ living conditions. </a:t>
            </a:r>
          </a:p>
        </p:txBody>
      </p:sp>
      <p:sp>
        <p:nvSpPr>
          <p:cNvPr id="404" name="Shape 404"/>
          <p:cNvSpPr txBox="1"/>
          <p:nvPr/>
        </p:nvSpPr>
        <p:spPr>
          <a:xfrm>
            <a:off x="3757225" y="7780289"/>
            <a:ext cx="2929799" cy="999899"/>
          </a:xfrm>
          <a:prstGeom prst="rect">
            <a:avLst/>
          </a:prstGeom>
          <a:solidFill>
            <a:srgbClr val="FCE5CD"/>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Paid farmers subsidies not to plant on part of their land and to kill off excess livestock in order to raise the value of crops.</a:t>
            </a:r>
          </a:p>
        </p:txBody>
      </p:sp>
      <p:pic>
        <p:nvPicPr>
          <p:cNvPr id="405" name="Shape 40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87750" y="8048918"/>
            <a:ext cx="2689500" cy="978831"/>
          </a:xfrm>
          <a:prstGeom prst="rect">
            <a:avLst/>
          </a:prstGeom>
          <a:noFill/>
          <a:ln>
            <a:noFill/>
          </a:ln>
        </p:spPr>
      </p:pic>
      <p:pic>
        <p:nvPicPr>
          <p:cNvPr id="406" name="Shape 40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975" y="6914925"/>
            <a:ext cx="1993728" cy="999900"/>
          </a:xfrm>
          <a:prstGeom prst="rect">
            <a:avLst/>
          </a:prstGeom>
          <a:noFill/>
          <a:ln>
            <a:noFill/>
          </a:ln>
        </p:spPr>
      </p:pic>
      <p:pic>
        <p:nvPicPr>
          <p:cNvPr id="407" name="Shape 40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95599" y="4430600"/>
            <a:ext cx="2786486" cy="999875"/>
          </a:xfrm>
          <a:prstGeom prst="rect">
            <a:avLst/>
          </a:prstGeom>
          <a:noFill/>
          <a:ln>
            <a:noFill/>
          </a:ln>
        </p:spPr>
      </p:pic>
      <p:pic>
        <p:nvPicPr>
          <p:cNvPr id="408" name="Shape 40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78325" y="1616000"/>
            <a:ext cx="2929799" cy="1066298"/>
          </a:xfrm>
          <a:prstGeom prst="rect">
            <a:avLst/>
          </a:prstGeom>
          <a:noFill/>
          <a:ln>
            <a:noFill/>
          </a:ln>
        </p:spPr>
      </p:pic>
      <p:pic>
        <p:nvPicPr>
          <p:cNvPr id="409" name="Shape 40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78587" y="3042931"/>
            <a:ext cx="3110322" cy="1132003"/>
          </a:xfrm>
          <a:prstGeom prst="rect">
            <a:avLst/>
          </a:prstGeom>
          <a:noFill/>
          <a:ln>
            <a:noFill/>
          </a:ln>
        </p:spPr>
      </p:pic>
      <p:pic>
        <p:nvPicPr>
          <p:cNvPr id="410" name="Shape 410"/>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762350" y="5677224"/>
            <a:ext cx="2929799" cy="1058785"/>
          </a:xfrm>
          <a:prstGeom prst="rect">
            <a:avLst/>
          </a:prstGeom>
          <a:noFill/>
          <a:ln>
            <a:noFill/>
          </a:ln>
        </p:spPr>
      </p:pic>
      <p:sp>
        <p:nvSpPr>
          <p:cNvPr id="411" name="Shape 411"/>
          <p:cNvSpPr/>
          <p:nvPr/>
        </p:nvSpPr>
        <p:spPr>
          <a:xfrm>
            <a:off x="415850" y="1536999"/>
            <a:ext cx="3276300" cy="1256700"/>
          </a:xfrm>
          <a:prstGeom prst="rightArrowCallout">
            <a:avLst>
              <a:gd name="adj1" fmla="val 25000"/>
              <a:gd name="adj2" fmla="val 25000"/>
              <a:gd name="adj3" fmla="val 25000"/>
              <a:gd name="adj4" fmla="val 85896"/>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Shape 412"/>
          <p:cNvSpPr/>
          <p:nvPr/>
        </p:nvSpPr>
        <p:spPr>
          <a:xfrm>
            <a:off x="553250" y="2975975"/>
            <a:ext cx="3001499" cy="1256700"/>
          </a:xfrm>
          <a:prstGeom prst="rightArrowCallout">
            <a:avLst>
              <a:gd name="adj1" fmla="val 25000"/>
              <a:gd name="adj2" fmla="val 25000"/>
              <a:gd name="adj3" fmla="val 25000"/>
              <a:gd name="adj4" fmla="val 85896"/>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Shape 413"/>
          <p:cNvSpPr/>
          <p:nvPr/>
        </p:nvSpPr>
        <p:spPr>
          <a:xfrm>
            <a:off x="333000" y="4358550"/>
            <a:ext cx="3001499" cy="1148400"/>
          </a:xfrm>
          <a:prstGeom prst="rightArrowCallout">
            <a:avLst>
              <a:gd name="adj1" fmla="val 25000"/>
              <a:gd name="adj2" fmla="val 25000"/>
              <a:gd name="adj3" fmla="val 25000"/>
              <a:gd name="adj4" fmla="val 85896"/>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Shape 414"/>
          <p:cNvSpPr/>
          <p:nvPr/>
        </p:nvSpPr>
        <p:spPr>
          <a:xfrm>
            <a:off x="762350" y="5632425"/>
            <a:ext cx="3500700" cy="1148400"/>
          </a:xfrm>
          <a:prstGeom prst="rightArrowCallout">
            <a:avLst>
              <a:gd name="adj1" fmla="val 25000"/>
              <a:gd name="adj2" fmla="val 25000"/>
              <a:gd name="adj3" fmla="val 25000"/>
              <a:gd name="adj4" fmla="val 85896"/>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Shape 415"/>
          <p:cNvSpPr/>
          <p:nvPr/>
        </p:nvSpPr>
        <p:spPr>
          <a:xfrm>
            <a:off x="333000" y="6859362"/>
            <a:ext cx="2689499" cy="1066199"/>
          </a:xfrm>
          <a:prstGeom prst="rightArrowCallout">
            <a:avLst>
              <a:gd name="adj1" fmla="val 25000"/>
              <a:gd name="adj2" fmla="val 25000"/>
              <a:gd name="adj3" fmla="val 25000"/>
              <a:gd name="adj4" fmla="val 85896"/>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Shape 416"/>
          <p:cNvSpPr/>
          <p:nvPr/>
        </p:nvSpPr>
        <p:spPr>
          <a:xfrm>
            <a:off x="1002650" y="8004125"/>
            <a:ext cx="2689499" cy="1058699"/>
          </a:xfrm>
          <a:prstGeom prst="rightArrowCallout">
            <a:avLst>
              <a:gd name="adj1" fmla="val 25000"/>
              <a:gd name="adj2" fmla="val 25000"/>
              <a:gd name="adj3" fmla="val 25000"/>
              <a:gd name="adj4" fmla="val 85896"/>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Shape 417"/>
          <p:cNvSpPr txBox="1"/>
          <p:nvPr/>
        </p:nvSpPr>
        <p:spPr>
          <a:xfrm>
            <a:off x="3812300" y="1748450"/>
            <a:ext cx="2689499" cy="1066199"/>
          </a:xfrm>
          <a:prstGeom prst="rect">
            <a:avLst/>
          </a:prstGeom>
          <a:solidFill>
            <a:srgbClr val="FFF2CC"/>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Provided deposit insurance to depositors in US banks in order to restore trust in the American banking system.</a:t>
            </a:r>
          </a:p>
        </p:txBody>
      </p:sp>
      <p:sp>
        <p:nvSpPr>
          <p:cNvPr id="418" name="Shape 418"/>
          <p:cNvSpPr txBox="1"/>
          <p:nvPr/>
        </p:nvSpPr>
        <p:spPr>
          <a:xfrm>
            <a:off x="4431925" y="5455650"/>
            <a:ext cx="2255099" cy="1066199"/>
          </a:xfrm>
          <a:prstGeom prst="rect">
            <a:avLst/>
          </a:prstGeom>
          <a:solidFill>
            <a:srgbClr val="EAD1DC"/>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Provided flood control, electricity generation, and economic development in the Tennessee Valley.</a:t>
            </a:r>
          </a:p>
        </p:txBody>
      </p:sp>
      <p:sp>
        <p:nvSpPr>
          <p:cNvPr id="419" name="Shape 419"/>
          <p:cNvSpPr txBox="1"/>
          <p:nvPr/>
        </p:nvSpPr>
        <p:spPr>
          <a:xfrm>
            <a:off x="3936650" y="6661625"/>
            <a:ext cx="2870100" cy="978899"/>
          </a:xfrm>
          <a:prstGeom prst="rect">
            <a:avLst/>
          </a:prstGeom>
          <a:solidFill>
            <a:srgbClr val="A2C4C9"/>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Provided unskilled manual labor jobs related to the conservation and development of natural resources in rural lands.</a:t>
            </a:r>
          </a:p>
        </p:txBody>
      </p:sp>
      <p:sp>
        <p:nvSpPr>
          <p:cNvPr id="420" name="Shape 420"/>
          <p:cNvSpPr txBox="1"/>
          <p:nvPr/>
        </p:nvSpPr>
        <p:spPr>
          <a:xfrm>
            <a:off x="3692150" y="2991114"/>
            <a:ext cx="2313000" cy="999899"/>
          </a:xfrm>
          <a:prstGeom prst="rect">
            <a:avLst/>
          </a:prstGeom>
          <a:solidFill>
            <a:srgbClr val="E6B8A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Used bonds to issue new mortgages to families currently in default and to prevent foreclosure.</a:t>
            </a:r>
          </a:p>
        </p:txBody>
      </p:sp>
      <p:sp>
        <p:nvSpPr>
          <p:cNvPr id="421" name="Shape 421"/>
          <p:cNvSpPr txBox="1"/>
          <p:nvPr/>
        </p:nvSpPr>
        <p:spPr>
          <a:xfrm>
            <a:off x="3554750" y="4167475"/>
            <a:ext cx="2459699" cy="1148400"/>
          </a:xfrm>
          <a:prstGeom prst="rect">
            <a:avLst/>
          </a:prstGeom>
          <a:solidFill>
            <a:srgbClr val="B6D7A8"/>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Gave jobs to millions of unemployed people to carry out public works projects, including the construction of public buildings and roads.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Shape 267"/>
          <p:cNvSpPr txBox="1"/>
          <p:nvPr/>
        </p:nvSpPr>
        <p:spPr>
          <a:xfrm>
            <a:off x="195600" y="130500"/>
            <a:ext cx="6430199" cy="5232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44546A"/>
                </a:solidFill>
                <a:effectLst/>
                <a:uLnTx/>
                <a:uFillTx/>
                <a:latin typeface="Impact"/>
                <a:ea typeface="Impact"/>
                <a:cs typeface="Impact"/>
                <a:sym typeface="Impact"/>
              </a:rPr>
              <a:t>Baby Boom</a:t>
            </a:r>
          </a:p>
        </p:txBody>
      </p:sp>
      <p:sp>
        <p:nvSpPr>
          <p:cNvPr id="271" name="Shape 271"/>
          <p:cNvSpPr txBox="1"/>
          <p:nvPr/>
        </p:nvSpPr>
        <p:spPr>
          <a:xfrm>
            <a:off x="287490" y="1188450"/>
            <a:ext cx="6283020" cy="1518822"/>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was the Baby Boom and when did it happen?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How did this help the US economy?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historical events led to the Baby Boom?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How did the Baby Boom relate to the Great Depression and World War II</a:t>
            </a:r>
          </a:p>
        </p:txBody>
      </p:sp>
      <p:sp>
        <p:nvSpPr>
          <p:cNvPr id="9" name="Shape 268">
            <a:extLst>
              <a:ext uri="{FF2B5EF4-FFF2-40B4-BE49-F238E27FC236}">
                <a16:creationId xmlns:a16="http://schemas.microsoft.com/office/drawing/2014/main" id="{5A1D151E-D8DF-4628-8730-AFEE7BA64D0C}"/>
              </a:ext>
            </a:extLst>
          </p:cNvPr>
          <p:cNvSpPr txBox="1"/>
          <p:nvPr/>
        </p:nvSpPr>
        <p:spPr>
          <a:xfrm>
            <a:off x="145948" y="653700"/>
            <a:ext cx="6382323" cy="523199"/>
          </a:xfrm>
          <a:prstGeom prst="rect">
            <a:avLst/>
          </a:prstGeom>
          <a:noFill/>
          <a:ln>
            <a:noFill/>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Directions:</a:t>
            </a: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Follow the link in order to answer the questions in the organizer.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3"/>
              </a:rPr>
              <a:t>https://www.khanacademy.org/humanities/us-history/postwarera/postwar-era/a/the-baby-boom</a:t>
            </a:r>
            <a:endPar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23A9D359-CFB4-4DB2-938D-01D37183B1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728" y="5771080"/>
            <a:ext cx="6139543" cy="3242420"/>
          </a:xfrm>
          <a:prstGeom prst="rect">
            <a:avLst/>
          </a:prstGeom>
        </p:spPr>
      </p:pic>
      <p:pic>
        <p:nvPicPr>
          <p:cNvPr id="4" name="Picture 3">
            <a:extLst>
              <a:ext uri="{FF2B5EF4-FFF2-40B4-BE49-F238E27FC236}">
                <a16:creationId xmlns:a16="http://schemas.microsoft.com/office/drawing/2014/main" id="{ED5ABC36-8125-42F1-AB96-20E07026E3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9189" y="2905224"/>
            <a:ext cx="6283020" cy="2667904"/>
          </a:xfrm>
          <a:prstGeom prst="rect">
            <a:avLst/>
          </a:prstGeom>
        </p:spPr>
      </p:pic>
    </p:spTree>
    <p:extLst>
      <p:ext uri="{BB962C8B-B14F-4D97-AF65-F5344CB8AC3E}">
        <p14:creationId xmlns:p14="http://schemas.microsoft.com/office/powerpoint/2010/main" val="46247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Shape 267"/>
          <p:cNvSpPr txBox="1"/>
          <p:nvPr/>
        </p:nvSpPr>
        <p:spPr>
          <a:xfrm>
            <a:off x="195600" y="130500"/>
            <a:ext cx="6430199" cy="5232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44546A"/>
                </a:solidFill>
                <a:effectLst/>
                <a:uLnTx/>
                <a:uFillTx/>
                <a:latin typeface="Impact"/>
                <a:ea typeface="Impact"/>
                <a:cs typeface="Impact"/>
                <a:sym typeface="Impact"/>
              </a:rPr>
              <a:t>Food Stamps</a:t>
            </a:r>
          </a:p>
        </p:txBody>
      </p:sp>
      <p:sp>
        <p:nvSpPr>
          <p:cNvPr id="271" name="Shape 271"/>
          <p:cNvSpPr txBox="1"/>
          <p:nvPr/>
        </p:nvSpPr>
        <p:spPr>
          <a:xfrm>
            <a:off x="316989" y="1078202"/>
            <a:ext cx="6283020" cy="1518822"/>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What year were food stamps implemented?</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By 1943 how many people were on food stamps?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What event caused the food stamp era to die out?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Why did president Kennedy reintroduce foodstamps in the 1960s?</a:t>
            </a: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9" name="Shape 268">
            <a:extLst>
              <a:ext uri="{FF2B5EF4-FFF2-40B4-BE49-F238E27FC236}">
                <a16:creationId xmlns:a16="http://schemas.microsoft.com/office/drawing/2014/main" id="{5A1D151E-D8DF-4628-8730-AFEE7BA64D0C}"/>
              </a:ext>
            </a:extLst>
          </p:cNvPr>
          <p:cNvSpPr txBox="1"/>
          <p:nvPr/>
        </p:nvSpPr>
        <p:spPr>
          <a:xfrm>
            <a:off x="145948" y="555003"/>
            <a:ext cx="6382323" cy="523199"/>
          </a:xfrm>
          <a:prstGeom prst="rect">
            <a:avLst/>
          </a:prstGeom>
          <a:noFill/>
          <a:ln>
            <a:noFill/>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Directions:</a:t>
            </a: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Follow the link in order to answer the questions in the organizer.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hlinkClick r:id="rId3"/>
              </a:rPr>
              <a:t>https://time.com/4711668/history-food-stamp-fraud/</a:t>
            </a:r>
            <a:endPar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5" name="Picture 4">
            <a:extLst>
              <a:ext uri="{FF2B5EF4-FFF2-40B4-BE49-F238E27FC236}">
                <a16:creationId xmlns:a16="http://schemas.microsoft.com/office/drawing/2014/main" id="{2AA43D52-BFB4-4FD7-8075-C8782A4549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201" y="2743103"/>
            <a:ext cx="4012407" cy="3209925"/>
          </a:xfrm>
          <a:prstGeom prst="rect">
            <a:avLst/>
          </a:prstGeom>
        </p:spPr>
      </p:pic>
      <p:pic>
        <p:nvPicPr>
          <p:cNvPr id="3" name="Picture 2">
            <a:extLst>
              <a:ext uri="{FF2B5EF4-FFF2-40B4-BE49-F238E27FC236}">
                <a16:creationId xmlns:a16="http://schemas.microsoft.com/office/drawing/2014/main" id="{BE1D3F74-737C-49EA-9BDD-2830C8B9EEAA}"/>
              </a:ext>
            </a:extLst>
          </p:cNvPr>
          <p:cNvPicPr>
            <a:picLocks noChangeAspect="1"/>
          </p:cNvPicPr>
          <p:nvPr/>
        </p:nvPicPr>
        <p:blipFill>
          <a:blip r:embed="rId5"/>
          <a:stretch>
            <a:fillRect/>
          </a:stretch>
        </p:blipFill>
        <p:spPr>
          <a:xfrm>
            <a:off x="3053924" y="2743103"/>
            <a:ext cx="3571875" cy="3209925"/>
          </a:xfrm>
          <a:prstGeom prst="rect">
            <a:avLst/>
          </a:prstGeom>
        </p:spPr>
      </p:pic>
      <p:pic>
        <p:nvPicPr>
          <p:cNvPr id="6" name="Picture 5">
            <a:extLst>
              <a:ext uri="{FF2B5EF4-FFF2-40B4-BE49-F238E27FC236}">
                <a16:creationId xmlns:a16="http://schemas.microsoft.com/office/drawing/2014/main" id="{AB1D9B38-4161-499E-A093-7C7930904D14}"/>
              </a:ext>
            </a:extLst>
          </p:cNvPr>
          <p:cNvPicPr>
            <a:picLocks noChangeAspect="1"/>
          </p:cNvPicPr>
          <p:nvPr/>
        </p:nvPicPr>
        <p:blipFill>
          <a:blip r:embed="rId6"/>
          <a:stretch>
            <a:fillRect/>
          </a:stretch>
        </p:blipFill>
        <p:spPr>
          <a:xfrm>
            <a:off x="232201" y="6058088"/>
            <a:ext cx="4512416" cy="2892048"/>
          </a:xfrm>
          <a:prstGeom prst="rect">
            <a:avLst/>
          </a:prstGeom>
        </p:spPr>
      </p:pic>
      <p:pic>
        <p:nvPicPr>
          <p:cNvPr id="7" name="Picture 6">
            <a:extLst>
              <a:ext uri="{FF2B5EF4-FFF2-40B4-BE49-F238E27FC236}">
                <a16:creationId xmlns:a16="http://schemas.microsoft.com/office/drawing/2014/main" id="{D1FD244A-0990-43F0-BCA0-C56E143EC395}"/>
              </a:ext>
            </a:extLst>
          </p:cNvPr>
          <p:cNvPicPr>
            <a:picLocks noChangeAspect="1"/>
          </p:cNvPicPr>
          <p:nvPr/>
        </p:nvPicPr>
        <p:blipFill>
          <a:blip r:embed="rId7"/>
          <a:stretch>
            <a:fillRect/>
          </a:stretch>
        </p:blipFill>
        <p:spPr>
          <a:xfrm>
            <a:off x="2113384" y="6058088"/>
            <a:ext cx="4512415" cy="2892048"/>
          </a:xfrm>
          <a:prstGeom prst="rect">
            <a:avLst/>
          </a:prstGeom>
        </p:spPr>
      </p:pic>
    </p:spTree>
    <p:extLst>
      <p:ext uri="{BB962C8B-B14F-4D97-AF65-F5344CB8AC3E}">
        <p14:creationId xmlns:p14="http://schemas.microsoft.com/office/powerpoint/2010/main" val="2866493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Shape 267"/>
          <p:cNvSpPr txBox="1"/>
          <p:nvPr/>
        </p:nvSpPr>
        <p:spPr>
          <a:xfrm>
            <a:off x="195600" y="130500"/>
            <a:ext cx="6430199" cy="523200"/>
          </a:xfrm>
          <a:prstGeom prst="rect">
            <a:avLst/>
          </a:prstGeom>
          <a:noFill/>
          <a:ln>
            <a:noFill/>
          </a:ln>
        </p:spPr>
        <p:txBody>
          <a:bodyPr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44546A"/>
                </a:solidFill>
                <a:effectLst/>
                <a:uLnTx/>
                <a:uFillTx/>
                <a:latin typeface="Impact"/>
                <a:ea typeface="Impact"/>
                <a:cs typeface="Impact"/>
                <a:sym typeface="Impact"/>
              </a:rPr>
              <a:t>Suburbanization</a:t>
            </a:r>
          </a:p>
        </p:txBody>
      </p:sp>
      <p:sp>
        <p:nvSpPr>
          <p:cNvPr id="271" name="Shape 271"/>
          <p:cNvSpPr txBox="1"/>
          <p:nvPr/>
        </p:nvSpPr>
        <p:spPr>
          <a:xfrm>
            <a:off x="195600" y="1502705"/>
            <a:ext cx="6430199" cy="1518822"/>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After WWII, Americans left the city and migration to where?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What percentage of Americans lived in the suburbs before WWII?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What habits were formed by Americans as a result of suburbanization?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What consequences did suburbanization have on racial issues in post WWII America?</a:t>
            </a: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9" name="Shape 268">
            <a:extLst>
              <a:ext uri="{FF2B5EF4-FFF2-40B4-BE49-F238E27FC236}">
                <a16:creationId xmlns:a16="http://schemas.microsoft.com/office/drawing/2014/main" id="{5A1D151E-D8DF-4628-8730-AFEE7BA64D0C}"/>
              </a:ext>
            </a:extLst>
          </p:cNvPr>
          <p:cNvSpPr txBox="1"/>
          <p:nvPr/>
        </p:nvSpPr>
        <p:spPr>
          <a:xfrm>
            <a:off x="0" y="816603"/>
            <a:ext cx="6858000" cy="523199"/>
          </a:xfrm>
          <a:prstGeom prst="rect">
            <a:avLst/>
          </a:prstGeom>
          <a:noFill/>
          <a:ln>
            <a:noFill/>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Directions:</a:t>
            </a: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Follow the link in order to answer the questions in the organizer.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3"/>
              </a:rPr>
              <a:t>https://oxfordre.com/americanhistory/view/10.1093/acrefore/9780199329175.001.0001/acrefore-9780199329175-e-64</a:t>
            </a:r>
            <a:endPar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923675C9-288B-4CE4-AB47-3FD796ADDD70}"/>
              </a:ext>
            </a:extLst>
          </p:cNvPr>
          <p:cNvPicPr>
            <a:picLocks noChangeAspect="1"/>
          </p:cNvPicPr>
          <p:nvPr/>
        </p:nvPicPr>
        <p:blipFill>
          <a:blip r:embed="rId4"/>
          <a:stretch>
            <a:fillRect/>
          </a:stretch>
        </p:blipFill>
        <p:spPr>
          <a:xfrm>
            <a:off x="2809237" y="3179643"/>
            <a:ext cx="3816562" cy="1677486"/>
          </a:xfrm>
          <a:prstGeom prst="rect">
            <a:avLst/>
          </a:prstGeom>
        </p:spPr>
      </p:pic>
      <p:pic>
        <p:nvPicPr>
          <p:cNvPr id="4" name="Picture 3">
            <a:extLst>
              <a:ext uri="{FF2B5EF4-FFF2-40B4-BE49-F238E27FC236}">
                <a16:creationId xmlns:a16="http://schemas.microsoft.com/office/drawing/2014/main" id="{92A759F1-D31A-4EB3-9A56-312E0A5E65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600" y="5068386"/>
            <a:ext cx="3196799" cy="4038062"/>
          </a:xfrm>
          <a:prstGeom prst="rect">
            <a:avLst/>
          </a:prstGeom>
        </p:spPr>
      </p:pic>
      <p:pic>
        <p:nvPicPr>
          <p:cNvPr id="8" name="Picture 7">
            <a:extLst>
              <a:ext uri="{FF2B5EF4-FFF2-40B4-BE49-F238E27FC236}">
                <a16:creationId xmlns:a16="http://schemas.microsoft.com/office/drawing/2014/main" id="{64C5104A-1598-46D7-85B7-6222FF1FD6CD}"/>
              </a:ext>
            </a:extLst>
          </p:cNvPr>
          <p:cNvPicPr>
            <a:picLocks noChangeAspect="1"/>
          </p:cNvPicPr>
          <p:nvPr/>
        </p:nvPicPr>
        <p:blipFill>
          <a:blip r:embed="rId6"/>
          <a:stretch>
            <a:fillRect/>
          </a:stretch>
        </p:blipFill>
        <p:spPr>
          <a:xfrm>
            <a:off x="195600" y="3179643"/>
            <a:ext cx="2543175" cy="1800225"/>
          </a:xfrm>
          <a:prstGeom prst="rect">
            <a:avLst/>
          </a:prstGeom>
        </p:spPr>
      </p:pic>
      <p:pic>
        <p:nvPicPr>
          <p:cNvPr id="10" name="Picture 9">
            <a:extLst>
              <a:ext uri="{FF2B5EF4-FFF2-40B4-BE49-F238E27FC236}">
                <a16:creationId xmlns:a16="http://schemas.microsoft.com/office/drawing/2014/main" id="{0EAD8FE9-3712-43FD-AF01-E9721F6F8DCF}"/>
              </a:ext>
            </a:extLst>
          </p:cNvPr>
          <p:cNvPicPr>
            <a:picLocks noChangeAspect="1"/>
          </p:cNvPicPr>
          <p:nvPr/>
        </p:nvPicPr>
        <p:blipFill>
          <a:blip r:embed="rId7"/>
          <a:stretch>
            <a:fillRect/>
          </a:stretch>
        </p:blipFill>
        <p:spPr>
          <a:xfrm>
            <a:off x="3375225" y="6297724"/>
            <a:ext cx="3250574" cy="2687141"/>
          </a:xfrm>
          <a:prstGeom prst="rect">
            <a:avLst/>
          </a:prstGeom>
        </p:spPr>
      </p:pic>
      <p:pic>
        <p:nvPicPr>
          <p:cNvPr id="11" name="Picture 10">
            <a:extLst>
              <a:ext uri="{FF2B5EF4-FFF2-40B4-BE49-F238E27FC236}">
                <a16:creationId xmlns:a16="http://schemas.microsoft.com/office/drawing/2014/main" id="{C6833828-5AD1-439F-BF3B-49D4712E03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65603" y="4970059"/>
            <a:ext cx="3250575" cy="1143059"/>
          </a:xfrm>
          <a:prstGeom prst="rect">
            <a:avLst/>
          </a:prstGeom>
        </p:spPr>
      </p:pic>
    </p:spTree>
    <p:extLst>
      <p:ext uri="{BB962C8B-B14F-4D97-AF65-F5344CB8AC3E}">
        <p14:creationId xmlns:p14="http://schemas.microsoft.com/office/powerpoint/2010/main" val="80982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9618" y="2043690"/>
            <a:ext cx="3528382" cy="4412316"/>
          </a:xfrm>
          <a:prstGeom prst="rect">
            <a:avLst/>
          </a:prstGeom>
        </p:spPr>
      </p:pic>
      <p:sp>
        <p:nvSpPr>
          <p:cNvPr id="379" name="Shape 379"/>
          <p:cNvSpPr txBox="1"/>
          <p:nvPr/>
        </p:nvSpPr>
        <p:spPr>
          <a:xfrm>
            <a:off x="309535" y="195968"/>
            <a:ext cx="6129794" cy="507706"/>
          </a:xfrm>
          <a:prstGeom prst="rect">
            <a:avLst/>
          </a:prstGeom>
          <a:noFill/>
          <a:ln>
            <a:noFill/>
          </a:ln>
        </p:spPr>
        <p:txBody>
          <a:bodyPr lIns="90529" tIns="45243" rIns="90529" bIns="45243" anchor="t" anchorCtr="0">
            <a:noAutofit/>
          </a:bodyPr>
          <a:lstStyle/>
          <a:p>
            <a:pPr algn="ctr" defTabSz="806867">
              <a:buSzPct val="25000"/>
              <a:defRPr/>
            </a:pPr>
            <a:r>
              <a:rPr lang="en-US" sz="2735" dirty="0">
                <a:solidFill>
                  <a:srgbClr val="0070C0"/>
                </a:solidFill>
                <a:latin typeface="Impact"/>
                <a:ea typeface="Impact"/>
                <a:cs typeface="Impact"/>
                <a:sym typeface="Impact"/>
              </a:rPr>
              <a:t>The Reagan Years</a:t>
            </a:r>
          </a:p>
        </p:txBody>
      </p:sp>
      <p:sp>
        <p:nvSpPr>
          <p:cNvPr id="380" name="Shape 380"/>
          <p:cNvSpPr/>
          <p:nvPr/>
        </p:nvSpPr>
        <p:spPr>
          <a:xfrm>
            <a:off x="84924" y="543961"/>
            <a:ext cx="6538534" cy="1151735"/>
          </a:xfrm>
          <a:prstGeom prst="rect">
            <a:avLst/>
          </a:prstGeom>
          <a:noFill/>
          <a:ln>
            <a:noFill/>
          </a:ln>
        </p:spPr>
        <p:txBody>
          <a:bodyPr lIns="90529" tIns="45243" rIns="90529" bIns="45243" anchor="ctr" anchorCtr="0">
            <a:noAutofit/>
          </a:bodyPr>
          <a:lstStyle/>
          <a:p>
            <a:pPr algn="ctr" defTabSz="806867">
              <a:buClr>
                <a:srgbClr val="000000"/>
              </a:buClr>
              <a:buSzPct val="25000"/>
              <a:defRPr/>
            </a:pPr>
            <a:endParaRPr lang="en-US" sz="1147" dirty="0"/>
          </a:p>
        </p:txBody>
      </p:sp>
      <p:sp>
        <p:nvSpPr>
          <p:cNvPr id="18" name="Shape 390"/>
          <p:cNvSpPr txBox="1"/>
          <p:nvPr/>
        </p:nvSpPr>
        <p:spPr>
          <a:xfrm>
            <a:off x="0" y="6589059"/>
            <a:ext cx="6858000" cy="2286000"/>
          </a:xfrm>
          <a:prstGeom prst="rect">
            <a:avLst/>
          </a:prstGeom>
          <a:solidFill>
            <a:srgbClr val="FCE5CD"/>
          </a:solidFill>
          <a:ln w="9525" cap="flat" cmpd="sng">
            <a:solidFill>
              <a:srgbClr val="000000"/>
            </a:solidFill>
            <a:prstDash val="solid"/>
            <a:round/>
            <a:headEnd type="none" w="med" len="med"/>
            <a:tailEnd type="none" w="med" len="med"/>
          </a:ln>
        </p:spPr>
        <p:txBody>
          <a:bodyPr lIns="90529" tIns="90529" rIns="90529" bIns="90529" anchor="t" anchorCtr="0">
            <a:noAutofit/>
          </a:bodyPr>
          <a:lstStyle/>
          <a:p>
            <a:pPr algn="ctr" defTabSz="806867">
              <a:defRPr/>
            </a:pPr>
            <a:br>
              <a:rPr lang="en-US" sz="1147" dirty="0">
                <a:latin typeface="Helvetica" pitchFamily="34" charset="0"/>
                <a:cs typeface="Times New Roman" panose="02020603050405020304" pitchFamily="18" charset="0"/>
              </a:rPr>
            </a:br>
            <a:r>
              <a:rPr lang="en-US" sz="1147" dirty="0">
                <a:latin typeface="Helvetica" pitchFamily="34" charset="0"/>
                <a:cs typeface="Times New Roman" panose="02020603050405020304" pitchFamily="18" charset="0"/>
              </a:rPr>
              <a:t>What was the Tax Reform Law of 1986?</a:t>
            </a:r>
          </a:p>
          <a:p>
            <a:pPr algn="ctr" defTabSz="806867">
              <a:defRPr/>
            </a:pPr>
            <a:endParaRPr lang="en-US" sz="1147" dirty="0">
              <a:latin typeface="Helvetica" pitchFamily="34" charset="0"/>
              <a:cs typeface="Times New Roman" panose="02020603050405020304" pitchFamily="18" charset="0"/>
            </a:endParaRPr>
          </a:p>
          <a:p>
            <a:pPr algn="ctr" defTabSz="806867"/>
            <a:r>
              <a:rPr lang="en-US" sz="1147" dirty="0">
                <a:latin typeface="Helvetica" pitchFamily="34" charset="0"/>
                <a:cs typeface="Times New Roman" panose="02020603050405020304" pitchFamily="18" charset="0"/>
              </a:rPr>
              <a:t>What was the  Intermediate Nuclear Force Treaty at the Washington Summit in December, 1987?</a:t>
            </a:r>
          </a:p>
          <a:p>
            <a:pPr algn="ctr" defTabSz="806867">
              <a:defRPr/>
            </a:pPr>
            <a:endParaRPr lang="en-US" sz="1147" dirty="0">
              <a:latin typeface="Helvetica" pitchFamily="34" charset="0"/>
              <a:cs typeface="Times New Roman" panose="02020603050405020304" pitchFamily="18" charset="0"/>
            </a:endParaRPr>
          </a:p>
          <a:p>
            <a:pPr algn="ctr" defTabSz="806867">
              <a:defRPr/>
            </a:pPr>
            <a:r>
              <a:rPr lang="en-US" sz="1147" dirty="0">
                <a:latin typeface="Helvetica" pitchFamily="34" charset="0"/>
                <a:cs typeface="Times New Roman" panose="02020603050405020304" pitchFamily="18" charset="0"/>
              </a:rPr>
              <a:t>Who was Sandra Day O’Connor? Why is she significant?</a:t>
            </a:r>
          </a:p>
          <a:p>
            <a:pPr algn="ctr" defTabSz="806867">
              <a:defRPr/>
            </a:pPr>
            <a:endParaRPr lang="en-US" sz="1147" dirty="0">
              <a:latin typeface="Helvetica" pitchFamily="34" charset="0"/>
              <a:cs typeface="Times New Roman" panose="02020603050405020304" pitchFamily="18" charset="0"/>
            </a:endParaRPr>
          </a:p>
          <a:p>
            <a:pPr algn="ctr" defTabSz="806867">
              <a:defRPr/>
            </a:pPr>
            <a:r>
              <a:rPr lang="en-US" sz="1147" dirty="0">
                <a:latin typeface="Helvetica" pitchFamily="34" charset="0"/>
                <a:cs typeface="Times New Roman" panose="02020603050405020304" pitchFamily="18" charset="0"/>
              </a:rPr>
              <a:t>What was President Reagan’s quote in regards to the Berlin Wall? What happened?</a:t>
            </a:r>
          </a:p>
          <a:p>
            <a:pPr algn="ctr" defTabSz="806867">
              <a:defRPr/>
            </a:pPr>
            <a:endParaRPr lang="en-US" sz="1147" dirty="0">
              <a:latin typeface="Helvetica" pitchFamily="34" charset="0"/>
              <a:cs typeface="Times New Roman" panose="02020603050405020304" pitchFamily="18" charset="0"/>
            </a:endParaRPr>
          </a:p>
          <a:p>
            <a:pPr algn="ctr" defTabSz="806867">
              <a:defRPr/>
            </a:pPr>
            <a:r>
              <a:rPr lang="en-US" sz="1147" dirty="0">
                <a:latin typeface="Helvetica" pitchFamily="34" charset="0"/>
                <a:cs typeface="Times New Roman" panose="02020603050405020304" pitchFamily="18" charset="0"/>
              </a:rPr>
              <a:t>What was the Iran-Contra Affair? What did it mean for the Reagan Legacy?</a:t>
            </a:r>
          </a:p>
        </p:txBody>
      </p:sp>
      <p:sp>
        <p:nvSpPr>
          <p:cNvPr id="2" name="TextBox 1"/>
          <p:cNvSpPr txBox="1"/>
          <p:nvPr/>
        </p:nvSpPr>
        <p:spPr>
          <a:xfrm>
            <a:off x="0" y="641908"/>
            <a:ext cx="6858000" cy="1396280"/>
          </a:xfrm>
          <a:prstGeom prst="rect">
            <a:avLst/>
          </a:prstGeom>
          <a:noFill/>
        </p:spPr>
        <p:txBody>
          <a:bodyPr wrap="square" rtlCol="0">
            <a:spAutoFit/>
          </a:bodyPr>
          <a:lstStyle/>
          <a:p>
            <a:pPr algn="ctr" defTabSz="806867"/>
            <a:r>
              <a:rPr lang="en-US" sz="1059" dirty="0">
                <a:solidFill>
                  <a:srgbClr val="333333"/>
                </a:solidFill>
                <a:latin typeface="Helvetica" pitchFamily="34" charset="0"/>
              </a:rPr>
              <a:t>Ronald Reagan, a former movie actor and Republican governor of California, made an appealing presidential candidate. His friendly manner and positive, “can-do” attitude won the support of voters across the country.</a:t>
            </a:r>
          </a:p>
          <a:p>
            <a:pPr algn="ctr" defTabSz="806867"/>
            <a:endParaRPr lang="en-US" sz="1059" b="1" dirty="0">
              <a:solidFill>
                <a:srgbClr val="333333"/>
              </a:solidFill>
              <a:latin typeface="Helvetica" pitchFamily="34" charset="0"/>
              <a:cs typeface="Times New Roman" panose="02020603050405020304" pitchFamily="18" charset="0"/>
            </a:endParaRPr>
          </a:p>
          <a:p>
            <a:pPr algn="ctr" defTabSz="806867"/>
            <a:r>
              <a:rPr lang="en-US" sz="1059" b="1" dirty="0">
                <a:latin typeface="Helvetica" pitchFamily="34" charset="0"/>
                <a:cs typeface="Times New Roman" panose="02020603050405020304" pitchFamily="18" charset="0"/>
              </a:rPr>
              <a:t>Directions: </a:t>
            </a:r>
            <a:r>
              <a:rPr lang="en-US" sz="1059" dirty="0">
                <a:latin typeface="Helvetica" pitchFamily="34" charset="0"/>
                <a:cs typeface="Times New Roman" panose="02020603050405020304" pitchFamily="18" charset="0"/>
              </a:rPr>
              <a:t>Continue reading in History Alive! Chapter 55 as well as following these links</a:t>
            </a:r>
          </a:p>
          <a:p>
            <a:pPr algn="ctr" defTabSz="806867"/>
            <a:r>
              <a:rPr lang="en-US" sz="1059" b="1" dirty="0">
                <a:latin typeface="Helvetica" pitchFamily="34" charset="0"/>
                <a:cs typeface="Times New Roman" panose="02020603050405020304" pitchFamily="18" charset="0"/>
                <a:hlinkClick r:id="rId4"/>
              </a:rPr>
              <a:t>https://www.reaganlibrary.gov/sreference/the-reagan-presidency</a:t>
            </a:r>
            <a:endParaRPr lang="en-US" sz="1059" b="1" dirty="0">
              <a:latin typeface="Helvetica" pitchFamily="34" charset="0"/>
              <a:cs typeface="Times New Roman" panose="02020603050405020304" pitchFamily="18" charset="0"/>
            </a:endParaRPr>
          </a:p>
          <a:p>
            <a:pPr algn="ctr" defTabSz="806867">
              <a:defRPr/>
            </a:pPr>
            <a:r>
              <a:rPr lang="en-US" sz="1059" dirty="0">
                <a:latin typeface="Helvetica" pitchFamily="34" charset="0"/>
                <a:cs typeface="Times New Roman" panose="02020603050405020304" pitchFamily="18" charset="0"/>
                <a:hlinkClick r:id="rId5"/>
              </a:rPr>
              <a:t>  https://tinyurl.com/yahpua5z</a:t>
            </a:r>
            <a:endParaRPr lang="en-US" sz="1059" dirty="0">
              <a:latin typeface="Helvetica" pitchFamily="34" charset="0"/>
              <a:cs typeface="Times New Roman" panose="02020603050405020304" pitchFamily="18" charset="0"/>
            </a:endParaRPr>
          </a:p>
          <a:p>
            <a:pPr algn="ctr" defTabSz="806867">
              <a:defRPr/>
            </a:pPr>
            <a:r>
              <a:rPr lang="en-US" sz="1059" dirty="0">
                <a:latin typeface="Helvetica" pitchFamily="34" charset="0"/>
                <a:cs typeface="Times New Roman" panose="02020603050405020304" pitchFamily="18" charset="0"/>
                <a:hlinkClick r:id="rId6"/>
              </a:rPr>
              <a:t>https://www.history.com/topics/us-presidents/ronald-reagan</a:t>
            </a:r>
            <a:endParaRPr lang="en-US" sz="1059" dirty="0">
              <a:latin typeface="Helvetica" pitchFamily="34" charset="0"/>
              <a:cs typeface="Times New Roman" panose="02020603050405020304" pitchFamily="18" charset="0"/>
            </a:endParaRPr>
          </a:p>
          <a:p>
            <a:pPr algn="ctr" defTabSz="806867">
              <a:defRPr/>
            </a:pPr>
            <a:r>
              <a:rPr lang="en-US" sz="1059" dirty="0">
                <a:latin typeface="Helvetica" pitchFamily="34" charset="0"/>
                <a:cs typeface="Times New Roman" panose="02020603050405020304" pitchFamily="18" charset="0"/>
              </a:rPr>
              <a:t>In order to respond to the prompts below. </a:t>
            </a:r>
          </a:p>
        </p:txBody>
      </p:sp>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667" y="2043690"/>
            <a:ext cx="3361765" cy="4412316"/>
          </a:xfrm>
          <a:prstGeom prst="rect">
            <a:avLst/>
          </a:prstGeom>
        </p:spPr>
      </p:pic>
    </p:spTree>
    <p:extLst>
      <p:ext uri="{BB962C8B-B14F-4D97-AF65-F5344CB8AC3E}">
        <p14:creationId xmlns:p14="http://schemas.microsoft.com/office/powerpoint/2010/main" val="1659270413"/>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800</TotalTime>
  <Words>1487</Words>
  <Application>Microsoft Office PowerPoint</Application>
  <PresentationFormat>On-screen Show (4:3)</PresentationFormat>
  <Paragraphs>125</Paragraphs>
  <Slides>16</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Calibri</vt:lpstr>
      <vt:lpstr>Baskerville Old Face</vt:lpstr>
      <vt:lpstr>Impact</vt:lpstr>
      <vt:lpstr>Times New Roman</vt:lpstr>
      <vt:lpstr>Helvetica</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Shafer, Amy</dc:creator>
  <cp:lastModifiedBy>Greif, Madison</cp:lastModifiedBy>
  <cp:revision>87</cp:revision>
  <cp:lastPrinted>2018-08-15T18:04:35Z</cp:lastPrinted>
  <dcterms:modified xsi:type="dcterms:W3CDTF">2019-08-30T15:23:19Z</dcterms:modified>
</cp:coreProperties>
</file>