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7"/>
  </p:notesMasterIdLst>
  <p:handoutMasterIdLst>
    <p:handoutMasterId r:id="rId18"/>
  </p:handoutMasterIdLst>
  <p:sldIdLst>
    <p:sldId id="290" r:id="rId2"/>
    <p:sldId id="272" r:id="rId3"/>
    <p:sldId id="288" r:id="rId4"/>
    <p:sldId id="286" r:id="rId5"/>
    <p:sldId id="292" r:id="rId6"/>
    <p:sldId id="287" r:id="rId7"/>
    <p:sldId id="294" r:id="rId8"/>
    <p:sldId id="276" r:id="rId9"/>
    <p:sldId id="274" r:id="rId10"/>
    <p:sldId id="295" r:id="rId11"/>
    <p:sldId id="296" r:id="rId12"/>
    <p:sldId id="289" r:id="rId13"/>
    <p:sldId id="278" r:id="rId14"/>
    <p:sldId id="280" r:id="rId15"/>
    <p:sldId id="282" r:id="rId16"/>
  </p:sldIdLst>
  <p:sldSz cx="6858000" cy="9144000" type="screen4x3"/>
  <p:notesSz cx="9388475" cy="7102475"/>
  <p:embeddedFontLst>
    <p:embeddedFont>
      <p:font typeface="Baskerville Old Face" panose="02020602080505020303" pitchFamily="18" charset="0"/>
      <p:regular r:id="rId19"/>
    </p:embeddedFont>
    <p:embeddedFont>
      <p:font typeface="Calibri" panose="020F0502020204030204" pitchFamily="34" charset="0"/>
      <p:regular r:id="rId20"/>
      <p:bold r:id="rId21"/>
      <p:italic r:id="rId22"/>
      <p:boldItalic r:id="rId23"/>
    </p:embeddedFont>
    <p:embeddedFont>
      <p:font typeface="Impact" panose="020B0806030902050204" pitchFamily="34" charset="0"/>
      <p:regular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B7E7"/>
    <a:srgbClr val="F9F7D1"/>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4B12CD-6568-4497-A8F5-5C549870700B}">
  <a:tblStyle styleId="{324B12CD-6568-4497-A8F5-5C549870700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Style>
        <a:tcBdr/>
        <a:fill>
          <a:solidFill>
            <a:srgbClr val="D0DEEF"/>
          </a:solidFill>
        </a:fill>
      </a:tcStyle>
    </a:band1H>
    <a:band1V>
      <a:tcStyle>
        <a:tcBdr/>
        <a:fill>
          <a:solidFill>
            <a:srgbClr val="D0DEEF"/>
          </a:solidFill>
        </a:fill>
      </a:tcStyle>
    </a:band1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015" autoAdjust="0"/>
  </p:normalViewPr>
  <p:slideViewPr>
    <p:cSldViewPr snapToGrid="0">
      <p:cViewPr varScale="1">
        <p:scale>
          <a:sx n="34" d="100"/>
          <a:sy n="34" d="100"/>
        </p:scale>
        <p:origin x="954"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4068899" cy="35556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317480" y="2"/>
            <a:ext cx="4068899" cy="355561"/>
          </a:xfrm>
          <a:prstGeom prst="rect">
            <a:avLst/>
          </a:prstGeom>
        </p:spPr>
        <p:txBody>
          <a:bodyPr vert="horz" lIns="91440" tIns="45720" rIns="91440" bIns="45720" rtlCol="0"/>
          <a:lstStyle>
            <a:lvl1pPr algn="r">
              <a:defRPr sz="1200"/>
            </a:lvl1pPr>
          </a:lstStyle>
          <a:p>
            <a:fld id="{64C32DA2-595D-42C2-A9B9-41B169DC4EBC}" type="datetimeFigureOut">
              <a:rPr lang="en-US" smtClean="0"/>
              <a:t>9/3/2019</a:t>
            </a:fld>
            <a:endParaRPr lang="en-US"/>
          </a:p>
        </p:txBody>
      </p:sp>
      <p:sp>
        <p:nvSpPr>
          <p:cNvPr id="4" name="Footer Placeholder 3"/>
          <p:cNvSpPr>
            <a:spLocks noGrp="1"/>
          </p:cNvSpPr>
          <p:nvPr>
            <p:ph type="ftr" sz="quarter" idx="2"/>
          </p:nvPr>
        </p:nvSpPr>
        <p:spPr>
          <a:xfrm>
            <a:off x="4" y="6746915"/>
            <a:ext cx="4068899" cy="35556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317480" y="6746915"/>
            <a:ext cx="4068899" cy="355561"/>
          </a:xfrm>
          <a:prstGeom prst="rect">
            <a:avLst/>
          </a:prstGeom>
        </p:spPr>
        <p:txBody>
          <a:bodyPr vert="horz" lIns="91440" tIns="45720" rIns="91440" bIns="45720" rtlCol="0" anchor="b"/>
          <a:lstStyle>
            <a:lvl1pPr algn="r">
              <a:defRPr sz="1200"/>
            </a:lvl1pPr>
          </a:lstStyle>
          <a:p>
            <a:fld id="{E9237584-9D13-413F-AB84-418035C5BD9C}" type="slidenum">
              <a:rPr lang="en-US" smtClean="0"/>
              <a:t>‹#›</a:t>
            </a:fld>
            <a:endParaRPr lang="en-US"/>
          </a:p>
        </p:txBody>
      </p:sp>
    </p:spTree>
    <p:extLst>
      <p:ext uri="{BB962C8B-B14F-4D97-AF65-F5344CB8AC3E}">
        <p14:creationId xmlns:p14="http://schemas.microsoft.com/office/powerpoint/2010/main" val="614976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698875" y="533400"/>
            <a:ext cx="1995488" cy="26622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9" name="Shape 399"/>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88312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229123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1679019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Shape 277"/>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8" name="Shape 278"/>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84232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3" name="Shape 323"/>
          <p:cNvSpPr txBox="1">
            <a:spLocks noGrp="1"/>
          </p:cNvSpPr>
          <p:nvPr>
            <p:ph type="body" idx="1"/>
          </p:nvPr>
        </p:nvSpPr>
        <p:spPr>
          <a:xfrm>
            <a:off x="938850" y="3373676"/>
            <a:ext cx="7510779" cy="3196114"/>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ctr" anchorCtr="0">
            <a:noAutofit/>
          </a:bodyPr>
          <a:lstStyle/>
          <a:p>
            <a:pPr lvl="0">
              <a:spcBef>
                <a:spcPts val="0"/>
              </a:spcBef>
              <a:buNone/>
            </a:pPr>
            <a:endParaRPr/>
          </a:p>
        </p:txBody>
      </p:sp>
      <p:sp>
        <p:nvSpPr>
          <p:cNvPr id="294" name="Shape 294"/>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2137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Shape 365"/>
          <p:cNvSpPr txBox="1">
            <a:spLocks noGrp="1"/>
          </p:cNvSpPr>
          <p:nvPr>
            <p:ph type="body" idx="1"/>
          </p:nvPr>
        </p:nvSpPr>
        <p:spPr>
          <a:xfrm>
            <a:off x="938850" y="3373676"/>
            <a:ext cx="7510779" cy="3196114"/>
          </a:xfrm>
          <a:prstGeom prst="rect">
            <a:avLst/>
          </a:prstGeom>
          <a:noFill/>
          <a:ln>
            <a:noFill/>
          </a:ln>
        </p:spPr>
        <p:txBody>
          <a:bodyPr wrap="square" lIns="91425" tIns="91425" rIns="91425" bIns="91425" anchor="ctr" anchorCtr="0">
            <a:noAutofit/>
          </a:bodyPr>
          <a:lstStyle/>
          <a:p>
            <a:pPr lvl="0" rtl="0">
              <a:spcBef>
                <a:spcPts val="0"/>
              </a:spcBef>
              <a:buNone/>
            </a:pPr>
            <a:endParaRPr/>
          </a:p>
        </p:txBody>
      </p:sp>
      <p:sp>
        <p:nvSpPr>
          <p:cNvPr id="366" name="Shape 366"/>
          <p:cNvSpPr>
            <a:spLocks noGrp="1" noRot="1" noChangeAspect="1"/>
          </p:cNvSpPr>
          <p:nvPr>
            <p:ph type="sldImg" idx="2"/>
          </p:nvPr>
        </p:nvSpPr>
        <p:spPr>
          <a:xfrm>
            <a:off x="3695700" y="533400"/>
            <a:ext cx="1997075" cy="2662238"/>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ow.ly/zxah30fvyq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png"/><Relationship Id="rId4" Type="http://schemas.openxmlformats.org/officeDocument/2006/relationships/hyperlink" Target="http://ow.ly/1wvv30fvyu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pbs.org/fmc/timeline/estockmktcrash.htm" TargetMode="Externa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s://www.history.com/topics/jim-crow-laws" TargetMode="External"/><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http://www.pbs.org/wgbh/americanexperience/films/freedomriders/" TargetMode="External"/><Relationship Id="rId4" Type="http://schemas.openxmlformats.org/officeDocument/2006/relationships/hyperlink" Target="http://www.pbs.org/wgbh/americanexperience/features/freedom-riders-jim-crow-laws/"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hyperlink" Target="http://www.ushistory.org/us/47c.asp" TargetMode="External"/><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s://www.history.com/topics/black-history/great-migration" TargetMode="External"/><Relationship Id="rId4" Type="http://schemas.openxmlformats.org/officeDocument/2006/relationships/hyperlink" Target="http://www.history.com/topics/ku-klux-kla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ow.ly/oLDv30fomw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hyperlink" Target="http://ow.ly/f1Pw30foj6v"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hyperlink" Target="https://prohibition.osu.edu/" TargetMode="External"/><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hyperlink" Target="http://ow.ly/vk7030foiTl" TargetMode="External"/><Relationship Id="rId4" Type="http://schemas.openxmlformats.org/officeDocument/2006/relationships/hyperlink" Target="http://www.pbs.org/kenburns/prohibition/about/"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ushistory.org/us/47b.asp" TargetMode="External"/><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hyperlink" Target="http://ow.ly/rEpr30fon7P"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www.loc.gov/rr/program/bib/harlem/harlem.html" TargetMode="External"/><Relationship Id="rId7" Type="http://schemas.openxmlformats.org/officeDocument/2006/relationships/image" Target="../media/image25.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jpeg"/><Relationship Id="rId4" Type="http://schemas.openxmlformats.org/officeDocument/2006/relationships/hyperlink" Target="http://ow.ly/YkK630fjtW0" TargetMode="External"/><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hyperlink" Target="http://www.1920-30.com/movies/" TargetMode="External"/><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ow.ly/NnjA30fjshi"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0580" y="280532"/>
            <a:ext cx="5944872" cy="446642"/>
          </a:xfrm>
          <a:prstGeom prst="rect">
            <a:avLst/>
          </a:prstGeom>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996" y="725333"/>
            <a:ext cx="6364039" cy="579572"/>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0580" y="1464829"/>
            <a:ext cx="5944872" cy="7504717"/>
          </a:xfrm>
          <a:prstGeom prst="rect">
            <a:avLst/>
          </a:prstGeom>
        </p:spPr>
      </p:pic>
    </p:spTree>
    <p:extLst>
      <p:ext uri="{BB962C8B-B14F-4D97-AF65-F5344CB8AC3E}">
        <p14:creationId xmlns:p14="http://schemas.microsoft.com/office/powerpoint/2010/main" val="340411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6334" y="195950"/>
            <a:ext cx="6381077" cy="8725993"/>
          </a:xfrm>
          <a:prstGeom prst="rect">
            <a:avLst/>
          </a:prstGeom>
        </p:spPr>
      </p:pic>
    </p:spTree>
    <p:extLst>
      <p:ext uri="{BB962C8B-B14F-4D97-AF65-F5344CB8AC3E}">
        <p14:creationId xmlns:p14="http://schemas.microsoft.com/office/powerpoint/2010/main" val="5235024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564" y="549174"/>
            <a:ext cx="5944872" cy="8045652"/>
          </a:xfrm>
          <a:prstGeom prst="rect">
            <a:avLst/>
          </a:prstGeom>
        </p:spPr>
      </p:pic>
    </p:spTree>
    <p:extLst>
      <p:ext uri="{BB962C8B-B14F-4D97-AF65-F5344CB8AC3E}">
        <p14:creationId xmlns:p14="http://schemas.microsoft.com/office/powerpoint/2010/main" val="3365198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7" name="Shape 297"/>
          <p:cNvSpPr txBox="1"/>
          <p:nvPr/>
        </p:nvSpPr>
        <p:spPr>
          <a:xfrm>
            <a:off x="299393" y="275930"/>
            <a:ext cx="6129866" cy="74191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400" b="1" dirty="0">
                <a:solidFill>
                  <a:srgbClr val="002060"/>
                </a:solidFill>
                <a:latin typeface="Baskerville Old Face" panose="02020602080505020303" pitchFamily="18" charset="0"/>
                <a:ea typeface="Impact"/>
                <a:cs typeface="Impact"/>
                <a:sym typeface="Impact"/>
              </a:rPr>
              <a:t>Innovations</a:t>
            </a:r>
          </a:p>
        </p:txBody>
      </p:sp>
      <p:sp>
        <p:nvSpPr>
          <p:cNvPr id="298" name="Shape 298"/>
          <p:cNvSpPr txBox="1"/>
          <p:nvPr/>
        </p:nvSpPr>
        <p:spPr>
          <a:xfrm>
            <a:off x="203676" y="909952"/>
            <a:ext cx="6321300" cy="1021099"/>
          </a:xfrm>
          <a:prstGeom prst="rect">
            <a:avLst/>
          </a:prstGeom>
          <a:noFill/>
          <a:ln>
            <a:noFill/>
          </a:ln>
        </p:spPr>
        <p:txBody>
          <a:bodyPr wrap="square" lIns="91425" tIns="91425" rIns="91425" bIns="91425" anchor="t" anchorCtr="0">
            <a:noAutofit/>
          </a:bodyPr>
          <a:lstStyle/>
          <a:p>
            <a:pPr lvl="0" algn="ctr"/>
            <a:r>
              <a:rPr lang="en-US" sz="1200" b="1" dirty="0">
                <a:latin typeface="Times New Roman" panose="02020603050405020304" pitchFamily="18" charset="0"/>
                <a:cs typeface="Times New Roman" panose="02020603050405020304" pitchFamily="18" charset="0"/>
              </a:rPr>
              <a:t>Directions: </a:t>
            </a:r>
            <a:r>
              <a:rPr lang="en-US" sz="1200" dirty="0">
                <a:latin typeface="Times New Roman" panose="02020603050405020304" pitchFamily="18" charset="0"/>
                <a:cs typeface="Times New Roman" panose="02020603050405020304" pitchFamily="18" charset="0"/>
              </a:rPr>
              <a:t>Art, literature, music, dance, and movies all helped shape the culture of the nation,  mass media and mass production emerged to tell the world. Research the radio </a:t>
            </a:r>
            <a:r>
              <a:rPr lang="en-US" sz="1200" dirty="0">
                <a:latin typeface="Times New Roman" panose="02020603050405020304" pitchFamily="18" charset="0"/>
                <a:cs typeface="Times New Roman" panose="02020603050405020304" pitchFamily="18" charset="0"/>
                <a:hlinkClick r:id="rId3"/>
              </a:rPr>
              <a:t>http://ow.ly/zxah30fvyq5</a:t>
            </a:r>
            <a:r>
              <a:rPr lang="en-US" sz="1200" dirty="0">
                <a:latin typeface="Times New Roman" panose="02020603050405020304" pitchFamily="18" charset="0"/>
                <a:cs typeface="Times New Roman" panose="02020603050405020304" pitchFamily="18" charset="0"/>
              </a:rPr>
              <a:t>  and the automobile </a:t>
            </a:r>
            <a:r>
              <a:rPr lang="en-US" sz="1200" dirty="0">
                <a:latin typeface="Times New Roman" panose="02020603050405020304" pitchFamily="18" charset="0"/>
                <a:cs typeface="Times New Roman" panose="02020603050405020304" pitchFamily="18" charset="0"/>
                <a:hlinkClick r:id="rId4"/>
              </a:rPr>
              <a:t>http://ow.ly/1wvv30fvyuN</a:t>
            </a:r>
            <a:endParaRPr lang="en-US" sz="1200" dirty="0">
              <a:latin typeface="Times New Roman" panose="02020603050405020304" pitchFamily="18" charset="0"/>
              <a:cs typeface="Times New Roman" panose="02020603050405020304" pitchFamily="18" charset="0"/>
            </a:endParaRPr>
          </a:p>
          <a:p>
            <a:pPr lvl="0" algn="ctr"/>
            <a:r>
              <a:rPr lang="en-US" sz="1200" dirty="0">
                <a:latin typeface="Times New Roman" panose="02020603050405020304" pitchFamily="18" charset="0"/>
                <a:cs typeface="Times New Roman" panose="02020603050405020304" pitchFamily="18" charset="0"/>
              </a:rPr>
              <a:t>In order to complete the graphic organizer below. Also </a:t>
            </a:r>
            <a:r>
              <a:rPr lang="en-US" sz="1200" i="1" dirty="0">
                <a:latin typeface="Times New Roman" panose="02020603050405020304" pitchFamily="18" charset="0"/>
                <a:cs typeface="Times New Roman" panose="02020603050405020304" pitchFamily="18" charset="0"/>
              </a:rPr>
              <a:t>History Alive! Chapter 28</a:t>
            </a:r>
          </a:p>
        </p:txBody>
      </p:sp>
      <p:pic>
        <p:nvPicPr>
          <p:cNvPr id="2" name="Picture 1"/>
          <p:cNvPicPr>
            <a:picLocks noChangeAspect="1"/>
          </p:cNvPicPr>
          <p:nvPr/>
        </p:nvPicPr>
        <p:blipFill>
          <a:blip r:embed="rId5"/>
          <a:stretch>
            <a:fillRect/>
          </a:stretch>
        </p:blipFill>
        <p:spPr>
          <a:xfrm>
            <a:off x="209629" y="2837192"/>
            <a:ext cx="3146556" cy="3481756"/>
          </a:xfrm>
          <a:prstGeom prst="rect">
            <a:avLst/>
          </a:prstGeom>
        </p:spPr>
      </p:pic>
      <p:sp>
        <p:nvSpPr>
          <p:cNvPr id="305" name="Shape 305"/>
          <p:cNvSpPr/>
          <p:nvPr/>
        </p:nvSpPr>
        <p:spPr>
          <a:xfrm>
            <a:off x="221521" y="6437098"/>
            <a:ext cx="3142805" cy="869677"/>
          </a:xfrm>
          <a:prstGeom prst="wedgeRectCallout">
            <a:avLst>
              <a:gd name="adj1" fmla="val 14919"/>
              <a:gd name="adj2" fmla="val -112305"/>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br>
              <a:rPr lang="en-US" sz="1200" dirty="0">
                <a:solidFill>
                  <a:schemeClr val="dk1"/>
                </a:solidFill>
                <a:latin typeface="Baskerville Old Face" panose="02020602080505020303" pitchFamily="18" charset="0"/>
              </a:rPr>
            </a:br>
            <a:r>
              <a:rPr lang="en-US" sz="1200" dirty="0">
                <a:solidFill>
                  <a:schemeClr val="dk1"/>
                </a:solidFill>
                <a:latin typeface="Baskerville Old Face" panose="02020602080505020303" pitchFamily="18" charset="0"/>
              </a:rPr>
              <a:t>The radio was the innovation that contributed most to the development of a national popular culture in the 1920’s. Why?</a:t>
            </a:r>
          </a:p>
          <a:p>
            <a:pPr lvl="0"/>
            <a:endParaRPr lang="en-US" sz="1200" dirty="0">
              <a:solidFill>
                <a:schemeClr val="dk1"/>
              </a:solidFill>
              <a:latin typeface="Baskerville Old Face" panose="02020602080505020303" pitchFamily="18" charset="0"/>
            </a:endParaRPr>
          </a:p>
          <a:p>
            <a:pPr lvl="0"/>
            <a:endParaRPr lang="en-US" sz="1200" dirty="0">
              <a:solidFill>
                <a:schemeClr val="dk1"/>
              </a:solidFill>
              <a:latin typeface="Baskerville Old Face" panose="02020602080505020303" pitchFamily="18" charset="0"/>
            </a:endParaRPr>
          </a:p>
        </p:txBody>
      </p:sp>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84558" y="2866881"/>
            <a:ext cx="3133415" cy="3452067"/>
          </a:xfrm>
          <a:prstGeom prst="rect">
            <a:avLst/>
          </a:prstGeom>
        </p:spPr>
      </p:pic>
      <p:sp>
        <p:nvSpPr>
          <p:cNvPr id="304" name="Shape 304"/>
          <p:cNvSpPr/>
          <p:nvPr/>
        </p:nvSpPr>
        <p:spPr>
          <a:xfrm>
            <a:off x="3567074" y="6426068"/>
            <a:ext cx="3150900" cy="888749"/>
          </a:xfrm>
          <a:prstGeom prst="wedgeRectCallout">
            <a:avLst>
              <a:gd name="adj1" fmla="val 13067"/>
              <a:gd name="adj2" fmla="val -118200"/>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r>
              <a:rPr lang="en-US" sz="1200" dirty="0">
                <a:solidFill>
                  <a:schemeClr val="dk1"/>
                </a:solidFill>
                <a:latin typeface="Baskerville Old Face" panose="02020602080505020303" pitchFamily="18" charset="0"/>
              </a:rPr>
              <a:t>Henry Ford was responsible for the assembly line. Summarize the impact that had on society and also include how the radio fit into mass production.</a:t>
            </a:r>
          </a:p>
        </p:txBody>
      </p:sp>
      <p:sp>
        <p:nvSpPr>
          <p:cNvPr id="15" name="Shape 346"/>
          <p:cNvSpPr txBox="1"/>
          <p:nvPr/>
        </p:nvSpPr>
        <p:spPr>
          <a:xfrm>
            <a:off x="221521" y="7477547"/>
            <a:ext cx="6496452" cy="622572"/>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1200" dirty="0">
                <a:latin typeface="Baskerville Old Face" panose="02020602080505020303" pitchFamily="18" charset="0"/>
                <a:cs typeface="Times New Roman" panose="02020603050405020304" pitchFamily="18" charset="0"/>
              </a:rPr>
              <a:t>What is another significant invention from the 1920’s? How did it help shape society?</a:t>
            </a:r>
          </a:p>
        </p:txBody>
      </p:sp>
      <p:sp>
        <p:nvSpPr>
          <p:cNvPr id="303" name="Shape 303"/>
          <p:cNvSpPr/>
          <p:nvPr/>
        </p:nvSpPr>
        <p:spPr>
          <a:xfrm>
            <a:off x="221521" y="2015353"/>
            <a:ext cx="3190630" cy="737537"/>
          </a:xfrm>
          <a:prstGeom prst="wedgeRectCallout">
            <a:avLst>
              <a:gd name="adj1" fmla="val -12203"/>
              <a:gd name="adj2" fmla="val 130375"/>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3200" dirty="0">
                <a:solidFill>
                  <a:schemeClr val="dk1"/>
                </a:solidFill>
                <a:latin typeface="Baskerville Old Face" panose="02020602080505020303" pitchFamily="18" charset="0"/>
              </a:rPr>
              <a:t>Mass </a:t>
            </a:r>
            <a:r>
              <a:rPr lang="en-US" sz="2800" dirty="0">
                <a:solidFill>
                  <a:schemeClr val="dk1"/>
                </a:solidFill>
                <a:latin typeface="Baskerville Old Face" panose="02020602080505020303" pitchFamily="18" charset="0"/>
              </a:rPr>
              <a:t>media</a:t>
            </a:r>
            <a:endParaRPr lang="en-US" sz="3200" dirty="0">
              <a:solidFill>
                <a:schemeClr val="dk1"/>
              </a:solidFill>
              <a:latin typeface="Baskerville Old Face" panose="02020602080505020303" pitchFamily="18" charset="0"/>
            </a:endParaRPr>
          </a:p>
        </p:txBody>
      </p:sp>
      <p:sp>
        <p:nvSpPr>
          <p:cNvPr id="302" name="Shape 302"/>
          <p:cNvSpPr/>
          <p:nvPr/>
        </p:nvSpPr>
        <p:spPr>
          <a:xfrm>
            <a:off x="3501957" y="2029317"/>
            <a:ext cx="3216017" cy="709610"/>
          </a:xfrm>
          <a:prstGeom prst="wedgeRectCallout">
            <a:avLst>
              <a:gd name="adj1" fmla="val -10227"/>
              <a:gd name="adj2" fmla="val 125844"/>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r>
              <a:rPr lang="en-US" sz="2800" dirty="0">
                <a:latin typeface="Baskerville Old Face" panose="02020602080505020303" pitchFamily="18" charset="0"/>
              </a:rPr>
              <a:t>Mass</a:t>
            </a:r>
            <a:r>
              <a:rPr lang="en-US" sz="3200" dirty="0">
                <a:latin typeface="Baskerville Old Face" panose="02020602080505020303" pitchFamily="18" charset="0"/>
              </a:rPr>
              <a:t> production</a:t>
            </a:r>
          </a:p>
        </p:txBody>
      </p:sp>
      <p:sp>
        <p:nvSpPr>
          <p:cNvPr id="16" name="Shape 418"/>
          <p:cNvSpPr txBox="1"/>
          <p:nvPr/>
        </p:nvSpPr>
        <p:spPr>
          <a:xfrm>
            <a:off x="221521" y="8268662"/>
            <a:ext cx="6496451" cy="651404"/>
          </a:xfrm>
          <a:prstGeom prst="rect">
            <a:avLst/>
          </a:prstGeom>
          <a:solidFill>
            <a:srgbClr val="EAD1D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200" dirty="0">
                <a:latin typeface="Baskerville Old Face" panose="02020602080505020303" pitchFamily="18" charset="0"/>
              </a:rPr>
              <a:t>Thinking ahead (World War II): </a:t>
            </a:r>
            <a:br>
              <a:rPr lang="en-US" sz="1200" dirty="0">
                <a:latin typeface="Baskerville Old Face" panose="02020602080505020303" pitchFamily="18" charset="0"/>
              </a:rPr>
            </a:br>
            <a:r>
              <a:rPr lang="en-US" sz="1200" dirty="0">
                <a:latin typeface="Baskerville Old Face" panose="02020602080505020303" pitchFamily="18" charset="0"/>
              </a:rPr>
              <a:t>How do you think these innovations impacted society during times of war?</a:t>
            </a:r>
          </a:p>
        </p:txBody>
      </p:sp>
    </p:spTree>
    <p:extLst>
      <p:ext uri="{BB962C8B-B14F-4D97-AF65-F5344CB8AC3E}">
        <p14:creationId xmlns:p14="http://schemas.microsoft.com/office/powerpoint/2010/main" val="41774645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71" name="Shape 37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30663" y="5837944"/>
            <a:ext cx="4364400" cy="2799600"/>
          </a:xfrm>
          <a:prstGeom prst="rect">
            <a:avLst/>
          </a:prstGeom>
          <a:noFill/>
          <a:ln w="9525" cap="flat" cmpd="sng">
            <a:solidFill>
              <a:schemeClr val="dk1"/>
            </a:solidFill>
            <a:prstDash val="solid"/>
            <a:round/>
            <a:headEnd type="none" w="med" len="med"/>
            <a:tailEnd type="none" w="med" len="med"/>
          </a:ln>
        </p:spPr>
      </p:pic>
      <p:sp>
        <p:nvSpPr>
          <p:cNvPr id="372" name="Shape 372"/>
          <p:cNvSpPr txBox="1"/>
          <p:nvPr/>
        </p:nvSpPr>
        <p:spPr>
          <a:xfrm>
            <a:off x="489931" y="162965"/>
            <a:ext cx="61298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400" b="1" i="0" u="none" strike="noStrike" cap="none" dirty="0">
                <a:solidFill>
                  <a:srgbClr val="00B050"/>
                </a:solidFill>
                <a:latin typeface="Baskerville Old Face" panose="02020602080505020303" pitchFamily="18" charset="0"/>
                <a:ea typeface="Impact"/>
                <a:cs typeface="Impact"/>
                <a:sym typeface="Impact"/>
              </a:rPr>
              <a:t>Depressing 30’s</a:t>
            </a:r>
          </a:p>
        </p:txBody>
      </p:sp>
      <p:sp>
        <p:nvSpPr>
          <p:cNvPr id="373" name="Shape 373"/>
          <p:cNvSpPr txBox="1"/>
          <p:nvPr/>
        </p:nvSpPr>
        <p:spPr>
          <a:xfrm>
            <a:off x="1843863" y="6630013"/>
            <a:ext cx="3738000" cy="1666912"/>
          </a:xfrm>
          <a:prstGeom prst="rect">
            <a:avLst/>
          </a:prstGeom>
          <a:noFill/>
          <a:ln>
            <a:noFill/>
          </a:ln>
        </p:spPr>
        <p:txBody>
          <a:bodyPr wrap="square" lIns="91425" tIns="45700" rIns="91425" bIns="45700" anchor="t" anchorCtr="0">
            <a:noAutofit/>
          </a:bodyPr>
          <a:lstStyle/>
          <a:p>
            <a:pPr lvl="0" algn="ctr">
              <a:buSzPct val="25000"/>
            </a:pPr>
            <a:r>
              <a:rPr lang="en-US" sz="1200" dirty="0">
                <a:solidFill>
                  <a:schemeClr val="dk1"/>
                </a:solidFill>
                <a:latin typeface="Baskerville Old Face" panose="02020602080505020303" pitchFamily="18" charset="0"/>
                <a:ea typeface="Anton"/>
                <a:cs typeface="Anton"/>
                <a:sym typeface="Anton"/>
              </a:rPr>
              <a:t>Buying on Margin</a:t>
            </a:r>
          </a:p>
          <a:p>
            <a:pPr algn="ctr">
              <a:buSzPct val="25000"/>
            </a:pPr>
            <a:endParaRPr lang="en-US" sz="1200" dirty="0">
              <a:solidFill>
                <a:schemeClr val="dk1"/>
              </a:solidFill>
              <a:latin typeface="Baskerville Old Face" panose="02020602080505020303" pitchFamily="18" charset="0"/>
            </a:endParaRPr>
          </a:p>
          <a:p>
            <a:pPr algn="ctr">
              <a:buSzPct val="25000"/>
            </a:pPr>
            <a:r>
              <a:rPr lang="en-US" sz="1200" dirty="0">
                <a:solidFill>
                  <a:schemeClr val="dk1"/>
                </a:solidFill>
                <a:latin typeface="Baskerville Old Face" panose="02020602080505020303" pitchFamily="18" charset="0"/>
              </a:rPr>
              <a:t>Overproduction</a:t>
            </a:r>
          </a:p>
          <a:p>
            <a:pPr algn="ctr">
              <a:buSzPct val="25000"/>
            </a:pPr>
            <a:endParaRPr lang="en-US" sz="1200" dirty="0">
              <a:solidFill>
                <a:schemeClr val="dk1"/>
              </a:solidFill>
              <a:latin typeface="Baskerville Old Face" panose="02020602080505020303" pitchFamily="18" charset="0"/>
            </a:endParaRPr>
          </a:p>
          <a:p>
            <a:pPr algn="ctr">
              <a:buSzPct val="25000"/>
            </a:pPr>
            <a:r>
              <a:rPr lang="en-US" sz="1200" dirty="0" err="1">
                <a:solidFill>
                  <a:schemeClr val="dk1"/>
                </a:solidFill>
                <a:latin typeface="Baskerville Old Face" panose="02020602080505020303" pitchFamily="18" charset="0"/>
              </a:rPr>
              <a:t>Underconsumption</a:t>
            </a:r>
            <a:endParaRPr lang="en-US" sz="1200" dirty="0">
              <a:solidFill>
                <a:schemeClr val="dk1"/>
              </a:solidFill>
              <a:latin typeface="Baskerville Old Face" panose="02020602080505020303" pitchFamily="18" charset="0"/>
            </a:endParaRPr>
          </a:p>
          <a:p>
            <a:pPr algn="ctr">
              <a:buSzPct val="25000"/>
            </a:pPr>
            <a:endParaRPr lang="en-US" sz="1200" dirty="0">
              <a:solidFill>
                <a:schemeClr val="dk1"/>
              </a:solidFill>
              <a:latin typeface="Baskerville Old Face" panose="02020602080505020303" pitchFamily="18" charset="0"/>
              <a:ea typeface="Anton"/>
              <a:cs typeface="Anton"/>
              <a:sym typeface="Anton"/>
            </a:endParaRPr>
          </a:p>
          <a:p>
            <a:pPr algn="ctr">
              <a:buSzPct val="25000"/>
            </a:pPr>
            <a:r>
              <a:rPr lang="en-US" sz="1200" dirty="0">
                <a:solidFill>
                  <a:schemeClr val="dk1"/>
                </a:solidFill>
                <a:latin typeface="Baskerville Old Face" panose="02020602080505020303" pitchFamily="18" charset="0"/>
                <a:ea typeface="Anton"/>
                <a:cs typeface="Anton"/>
                <a:sym typeface="Anton"/>
              </a:rPr>
              <a:t>Hawley-Smoot Tariff Act</a:t>
            </a:r>
          </a:p>
        </p:txBody>
      </p:sp>
      <p:sp>
        <p:nvSpPr>
          <p:cNvPr id="376" name="Shape 376"/>
          <p:cNvSpPr txBox="1"/>
          <p:nvPr/>
        </p:nvSpPr>
        <p:spPr>
          <a:xfrm>
            <a:off x="203550" y="818158"/>
            <a:ext cx="6486499" cy="3324634"/>
          </a:xfrm>
          <a:prstGeom prst="rect">
            <a:avLst/>
          </a:prstGeom>
          <a:noFill/>
          <a:ln>
            <a:noFill/>
          </a:ln>
        </p:spPr>
        <p:txBody>
          <a:bodyPr wrap="square" lIns="91425" tIns="91425" rIns="91425" bIns="91425" anchor="t" anchorCtr="0">
            <a:noAutofit/>
          </a:bodyPr>
          <a:lstStyle/>
          <a:p>
            <a:pPr lvl="0" rtl="0">
              <a:spcBef>
                <a:spcPts val="0"/>
              </a:spcBef>
              <a:buNone/>
            </a:pPr>
            <a:endParaRPr lang="en-US" sz="1200"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6671" y="6820779"/>
            <a:ext cx="2584928" cy="1816765"/>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70913" y="5917564"/>
            <a:ext cx="2219136" cy="1828959"/>
          </a:xfrm>
          <a:prstGeom prst="rect">
            <a:avLst/>
          </a:prstGeom>
        </p:spPr>
      </p:pic>
      <p:sp>
        <p:nvSpPr>
          <p:cNvPr id="17" name="Shape 314"/>
          <p:cNvSpPr/>
          <p:nvPr/>
        </p:nvSpPr>
        <p:spPr>
          <a:xfrm>
            <a:off x="203550" y="1003281"/>
            <a:ext cx="6416280" cy="4643897"/>
          </a:xfrm>
          <a:prstGeom prst="rect">
            <a:avLst/>
          </a:prstGeom>
          <a:solidFill>
            <a:srgbClr val="D9D9D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r>
              <a:rPr lang="en-US" b="1" dirty="0"/>
              <a:t>Directions</a:t>
            </a:r>
            <a:r>
              <a:rPr lang="en-US" dirty="0"/>
              <a:t>: The rise in modernity, roar of the 20’s, new innovations, and the continued post-war sentiment changed society, industry, and the way that supply and demand worked within each.</a:t>
            </a:r>
          </a:p>
          <a:p>
            <a:pPr lvl="0"/>
            <a:endParaRPr lang="en-US" dirty="0"/>
          </a:p>
          <a:p>
            <a:pPr lvl="0"/>
            <a:r>
              <a:rPr lang="en-US" dirty="0"/>
              <a:t>Industry had thrived in the 1920’s because manufacturers were able to make a lot of merchandise very quickly. The ability to mass-produce a wide range of consumer goods started the stock boom. However , for mass production to succeed, people had to buy the goods being churned out of factories. By the late 1920s, demand for consumer goods could not keep up with production. People simply could not afford to buy all that was being produced. The resulting glut of goods in the market, combined with the stock market crash and the bank crisis, caused the economy to collapse. </a:t>
            </a:r>
          </a:p>
          <a:p>
            <a:pPr lvl="0"/>
            <a:endParaRPr lang="en-US" dirty="0"/>
          </a:p>
          <a:p>
            <a:pPr lvl="0"/>
            <a:r>
              <a:rPr lang="en-US" dirty="0"/>
              <a:t>The </a:t>
            </a:r>
            <a:r>
              <a:rPr lang="en-US" b="1" u="sng" dirty="0">
                <a:solidFill>
                  <a:schemeClr val="hlink"/>
                </a:solidFill>
                <a:hlinkClick r:id="rId6"/>
              </a:rPr>
              <a:t>Wall Street Crash of 1929</a:t>
            </a:r>
            <a:r>
              <a:rPr lang="en-US" dirty="0"/>
              <a:t>, also known as Black Tuesday, was the most devastating stock market crash in America’s history and marked the beginning of the Great Depression. </a:t>
            </a:r>
          </a:p>
          <a:p>
            <a:pPr lvl="0"/>
            <a:r>
              <a:rPr lang="en-US" dirty="0"/>
              <a:t> </a:t>
            </a:r>
          </a:p>
          <a:p>
            <a:pPr lvl="0"/>
            <a:r>
              <a:rPr lang="en-US" dirty="0"/>
              <a:t>Research the following page, as well as continuing reading in Chapter 30 of </a:t>
            </a:r>
            <a:r>
              <a:rPr lang="en-US" i="1" dirty="0"/>
              <a:t>History Alive! </a:t>
            </a:r>
            <a:r>
              <a:rPr lang="en-US" dirty="0"/>
              <a:t>To explain how each of the causes listed on the stock certificate below led to the crash.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Shape 401"/>
          <p:cNvSpPr txBox="1"/>
          <p:nvPr/>
        </p:nvSpPr>
        <p:spPr>
          <a:xfrm>
            <a:off x="256824" y="-18063"/>
            <a:ext cx="64301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800" dirty="0">
                <a:solidFill>
                  <a:srgbClr val="FF0000"/>
                </a:solidFill>
                <a:latin typeface="Impact"/>
                <a:ea typeface="Impact"/>
                <a:cs typeface="Impact"/>
                <a:sym typeface="Impact"/>
              </a:rPr>
              <a:t>FDR’s New Deal</a:t>
            </a:r>
          </a:p>
        </p:txBody>
      </p:sp>
      <p:sp>
        <p:nvSpPr>
          <p:cNvPr id="402" name="Shape 402"/>
          <p:cNvSpPr txBox="1"/>
          <p:nvPr/>
        </p:nvSpPr>
        <p:spPr>
          <a:xfrm>
            <a:off x="195598" y="756300"/>
            <a:ext cx="6491425" cy="722899"/>
          </a:xfrm>
          <a:prstGeom prst="rect">
            <a:avLst/>
          </a:prstGeom>
          <a:noFill/>
          <a:ln>
            <a:noFill/>
          </a:ln>
        </p:spPr>
        <p:txBody>
          <a:bodyPr wrap="square" lIns="91425" tIns="91425" rIns="91425" bIns="91425" anchor="ctr" anchorCtr="0">
            <a:noAutofit/>
          </a:bodyPr>
          <a:lstStyle/>
          <a:p>
            <a:pPr lvl="0" rtl="0">
              <a:spcBef>
                <a:spcPts val="0"/>
              </a:spcBef>
              <a:buNone/>
            </a:pPr>
            <a:r>
              <a:rPr lang="en-US" sz="1200" b="1" dirty="0"/>
              <a:t>Directions</a:t>
            </a:r>
            <a:r>
              <a:rPr lang="en-US" sz="1200" dirty="0"/>
              <a:t>: President Roosevelt’s New Deal created dozens of federal agencies designed to help ease the Depression. Since most had abbreviated nicknames, it became known as an “Alphabet Soup”.  Match the definition of each agency to its abbreviation arrow also giving the full name of the agency and if each reform was able to help Americans’ living conditions. </a:t>
            </a:r>
          </a:p>
        </p:txBody>
      </p:sp>
      <p:sp>
        <p:nvSpPr>
          <p:cNvPr id="404" name="Shape 404"/>
          <p:cNvSpPr txBox="1"/>
          <p:nvPr/>
        </p:nvSpPr>
        <p:spPr>
          <a:xfrm>
            <a:off x="3757225" y="7780289"/>
            <a:ext cx="2929799" cy="999899"/>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dirty="0"/>
              <a:t>Paid farmers subsidies not to plant on part of their land and to kill off excess livestock in order to raise the value of crops.</a:t>
            </a:r>
          </a:p>
        </p:txBody>
      </p:sp>
      <p:pic>
        <p:nvPicPr>
          <p:cNvPr id="405" name="Shape 405"/>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887750" y="8048918"/>
            <a:ext cx="2689500" cy="978831"/>
          </a:xfrm>
          <a:prstGeom prst="rect">
            <a:avLst/>
          </a:prstGeom>
          <a:noFill/>
          <a:ln>
            <a:noFill/>
          </a:ln>
        </p:spPr>
      </p:pic>
      <p:pic>
        <p:nvPicPr>
          <p:cNvPr id="406" name="Shape 40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91975" y="6914925"/>
            <a:ext cx="1993728" cy="999900"/>
          </a:xfrm>
          <a:prstGeom prst="rect">
            <a:avLst/>
          </a:prstGeom>
          <a:noFill/>
          <a:ln>
            <a:noFill/>
          </a:ln>
        </p:spPr>
      </p:pic>
      <p:pic>
        <p:nvPicPr>
          <p:cNvPr id="407" name="Shape 40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95599" y="4430600"/>
            <a:ext cx="2786486" cy="999875"/>
          </a:xfrm>
          <a:prstGeom prst="rect">
            <a:avLst/>
          </a:prstGeom>
          <a:noFill/>
          <a:ln>
            <a:noFill/>
          </a:ln>
        </p:spPr>
      </p:pic>
      <p:pic>
        <p:nvPicPr>
          <p:cNvPr id="408" name="Shape 408"/>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78325" y="1616000"/>
            <a:ext cx="2929799" cy="1066298"/>
          </a:xfrm>
          <a:prstGeom prst="rect">
            <a:avLst/>
          </a:prstGeom>
          <a:noFill/>
          <a:ln>
            <a:noFill/>
          </a:ln>
        </p:spPr>
      </p:pic>
      <p:pic>
        <p:nvPicPr>
          <p:cNvPr id="409" name="Shape 409"/>
          <p:cNvPicPr preferRelativeResize="0"/>
          <p:nvPr/>
        </p:nvPicPr>
        <p:blipFill>
          <a:blip r:embed="rId7" cstate="email">
            <a:alphaModFix/>
            <a:extLst>
              <a:ext uri="{28A0092B-C50C-407E-A947-70E740481C1C}">
                <a14:useLocalDpi xmlns:a14="http://schemas.microsoft.com/office/drawing/2010/main"/>
              </a:ext>
            </a:extLst>
          </a:blip>
          <a:stretch>
            <a:fillRect/>
          </a:stretch>
        </p:blipFill>
        <p:spPr>
          <a:xfrm>
            <a:off x="278587" y="3042931"/>
            <a:ext cx="3110322" cy="1132003"/>
          </a:xfrm>
          <a:prstGeom prst="rect">
            <a:avLst/>
          </a:prstGeom>
          <a:noFill/>
          <a:ln>
            <a:noFill/>
          </a:ln>
        </p:spPr>
      </p:pic>
      <p:pic>
        <p:nvPicPr>
          <p:cNvPr id="410" name="Shape 410"/>
          <p:cNvPicPr preferRelativeResize="0"/>
          <p:nvPr/>
        </p:nvPicPr>
        <p:blipFill>
          <a:blip r:embed="rId8" cstate="email">
            <a:alphaModFix/>
            <a:extLst>
              <a:ext uri="{28A0092B-C50C-407E-A947-70E740481C1C}">
                <a14:useLocalDpi xmlns:a14="http://schemas.microsoft.com/office/drawing/2010/main"/>
              </a:ext>
            </a:extLst>
          </a:blip>
          <a:stretch>
            <a:fillRect/>
          </a:stretch>
        </p:blipFill>
        <p:spPr>
          <a:xfrm>
            <a:off x="762350" y="5677224"/>
            <a:ext cx="2929799" cy="1058785"/>
          </a:xfrm>
          <a:prstGeom prst="rect">
            <a:avLst/>
          </a:prstGeom>
          <a:noFill/>
          <a:ln>
            <a:noFill/>
          </a:ln>
        </p:spPr>
      </p:pic>
      <p:sp>
        <p:nvSpPr>
          <p:cNvPr id="411" name="Shape 411"/>
          <p:cNvSpPr/>
          <p:nvPr/>
        </p:nvSpPr>
        <p:spPr>
          <a:xfrm>
            <a:off x="415850" y="1536999"/>
            <a:ext cx="3276300" cy="1256700"/>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2" name="Shape 412"/>
          <p:cNvSpPr/>
          <p:nvPr/>
        </p:nvSpPr>
        <p:spPr>
          <a:xfrm>
            <a:off x="553250" y="2975975"/>
            <a:ext cx="3001499" cy="1256700"/>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3" name="Shape 413"/>
          <p:cNvSpPr/>
          <p:nvPr/>
        </p:nvSpPr>
        <p:spPr>
          <a:xfrm>
            <a:off x="333000" y="4358550"/>
            <a:ext cx="3001499" cy="1148400"/>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4" name="Shape 414"/>
          <p:cNvSpPr/>
          <p:nvPr/>
        </p:nvSpPr>
        <p:spPr>
          <a:xfrm>
            <a:off x="762350" y="5632425"/>
            <a:ext cx="3500700" cy="1148400"/>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5" name="Shape 415"/>
          <p:cNvSpPr/>
          <p:nvPr/>
        </p:nvSpPr>
        <p:spPr>
          <a:xfrm>
            <a:off x="333000" y="6859362"/>
            <a:ext cx="2689499" cy="1066199"/>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6" name="Shape 416"/>
          <p:cNvSpPr/>
          <p:nvPr/>
        </p:nvSpPr>
        <p:spPr>
          <a:xfrm>
            <a:off x="1002650" y="8004125"/>
            <a:ext cx="2689499" cy="1058699"/>
          </a:xfrm>
          <a:prstGeom prst="rightArrowCallout">
            <a:avLst>
              <a:gd name="adj1" fmla="val 25000"/>
              <a:gd name="adj2" fmla="val 25000"/>
              <a:gd name="adj3" fmla="val 25000"/>
              <a:gd name="adj4" fmla="val 85896"/>
            </a:avLst>
          </a:prstGeom>
          <a:noFill/>
          <a:ln w="28575" cap="flat" cmpd="sng">
            <a:solidFill>
              <a:srgbClr val="0000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17" name="Shape 417"/>
          <p:cNvSpPr txBox="1"/>
          <p:nvPr/>
        </p:nvSpPr>
        <p:spPr>
          <a:xfrm>
            <a:off x="3812300" y="1748450"/>
            <a:ext cx="2689499" cy="1066199"/>
          </a:xfrm>
          <a:prstGeom prst="rect">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Provided deposit insurance to depositors in US banks in order to restore trust in the American banking system.</a:t>
            </a:r>
          </a:p>
        </p:txBody>
      </p:sp>
      <p:sp>
        <p:nvSpPr>
          <p:cNvPr id="418" name="Shape 418"/>
          <p:cNvSpPr txBox="1"/>
          <p:nvPr/>
        </p:nvSpPr>
        <p:spPr>
          <a:xfrm>
            <a:off x="4431925" y="5455650"/>
            <a:ext cx="2255099" cy="1066199"/>
          </a:xfrm>
          <a:prstGeom prst="rect">
            <a:avLst/>
          </a:prstGeom>
          <a:solidFill>
            <a:srgbClr val="EAD1D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dirty="0"/>
              <a:t>Provided flood control, electricity generation, and economic development in the Tennessee Valley.</a:t>
            </a:r>
          </a:p>
        </p:txBody>
      </p:sp>
      <p:sp>
        <p:nvSpPr>
          <p:cNvPr id="419" name="Shape 419"/>
          <p:cNvSpPr txBox="1"/>
          <p:nvPr/>
        </p:nvSpPr>
        <p:spPr>
          <a:xfrm>
            <a:off x="3936650" y="6661625"/>
            <a:ext cx="2870100" cy="978899"/>
          </a:xfrm>
          <a:prstGeom prst="rect">
            <a:avLst/>
          </a:prstGeom>
          <a:solidFill>
            <a:srgbClr val="A2C4C9"/>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Provided unskilled manual labor jobs related to the conservation and development of natural resources in rural lands.</a:t>
            </a:r>
          </a:p>
        </p:txBody>
      </p:sp>
      <p:sp>
        <p:nvSpPr>
          <p:cNvPr id="420" name="Shape 420"/>
          <p:cNvSpPr txBox="1"/>
          <p:nvPr/>
        </p:nvSpPr>
        <p:spPr>
          <a:xfrm>
            <a:off x="3692150" y="2991114"/>
            <a:ext cx="2313000" cy="999899"/>
          </a:xfrm>
          <a:prstGeom prst="rect">
            <a:avLst/>
          </a:prstGeom>
          <a:solidFill>
            <a:srgbClr val="E6B8A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Used bonds to issue new mortgages to families currently in default and to prevent foreclosure.</a:t>
            </a:r>
          </a:p>
        </p:txBody>
      </p:sp>
      <p:sp>
        <p:nvSpPr>
          <p:cNvPr id="421" name="Shape 421"/>
          <p:cNvSpPr txBox="1"/>
          <p:nvPr/>
        </p:nvSpPr>
        <p:spPr>
          <a:xfrm>
            <a:off x="3554750" y="4167475"/>
            <a:ext cx="2459699" cy="1148400"/>
          </a:xfrm>
          <a:prstGeom prst="rect">
            <a:avLst/>
          </a:prstGeom>
          <a:solidFill>
            <a:srgbClr val="B6D7A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Gave jobs to millions of unemployed people to carry out public works projects, including the construction of public buildings and roads.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Shape 448"/>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Great Depression Timeline Sort</a:t>
            </a:r>
          </a:p>
        </p:txBody>
      </p:sp>
      <p:sp>
        <p:nvSpPr>
          <p:cNvPr id="449" name="Shape 449"/>
          <p:cNvSpPr txBox="1"/>
          <p:nvPr/>
        </p:nvSpPr>
        <p:spPr>
          <a:xfrm>
            <a:off x="119400" y="642200"/>
            <a:ext cx="6629400" cy="756899"/>
          </a:xfrm>
          <a:prstGeom prst="rect">
            <a:avLst/>
          </a:prstGeom>
          <a:noFill/>
          <a:ln>
            <a:noFill/>
          </a:ln>
        </p:spPr>
        <p:txBody>
          <a:bodyPr wrap="square" lIns="91425" tIns="91425" rIns="91425" bIns="91425" anchor="ctr" anchorCtr="0">
            <a:noAutofit/>
          </a:bodyPr>
          <a:lstStyle/>
          <a:p>
            <a:pPr lvl="0" rtl="0">
              <a:spcBef>
                <a:spcPts val="0"/>
              </a:spcBef>
              <a:buNone/>
            </a:pPr>
            <a:r>
              <a:rPr lang="en-US" sz="1200" b="1"/>
              <a:t>Directions</a:t>
            </a:r>
            <a:r>
              <a:rPr lang="en-US" sz="1200"/>
              <a:t>: The Great Depression began suddenly, but dragged on for a decade. Rearrange the boxes below by dragging and dropping them so that they are in the correct order and match the correct year.    </a:t>
            </a:r>
          </a:p>
        </p:txBody>
      </p:sp>
      <p:sp>
        <p:nvSpPr>
          <p:cNvPr id="450" name="Shape 450"/>
          <p:cNvSpPr txBox="1"/>
          <p:nvPr/>
        </p:nvSpPr>
        <p:spPr>
          <a:xfrm>
            <a:off x="0" y="1734850"/>
            <a:ext cx="1938000" cy="67049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1929</a:t>
            </a:r>
          </a:p>
        </p:txBody>
      </p:sp>
      <p:sp>
        <p:nvSpPr>
          <p:cNvPr id="451" name="Shape 451"/>
          <p:cNvSpPr txBox="1"/>
          <p:nvPr/>
        </p:nvSpPr>
        <p:spPr>
          <a:xfrm>
            <a:off x="2090375" y="4224062"/>
            <a:ext cx="4125300" cy="670499"/>
          </a:xfrm>
          <a:prstGeom prst="rect">
            <a:avLst/>
          </a:prstGeom>
          <a:solidFill>
            <a:srgbClr val="B6D7A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The stock market crashes and over $30 billion in stock value eventually disappears.</a:t>
            </a:r>
          </a:p>
        </p:txBody>
      </p:sp>
      <p:sp>
        <p:nvSpPr>
          <p:cNvPr id="452" name="Shape 452"/>
          <p:cNvSpPr txBox="1"/>
          <p:nvPr/>
        </p:nvSpPr>
        <p:spPr>
          <a:xfrm>
            <a:off x="2090375" y="6722600"/>
            <a:ext cx="4125300" cy="670499"/>
          </a:xfrm>
          <a:prstGeom prst="rect">
            <a:avLst/>
          </a:prstGeom>
          <a:solidFill>
            <a:srgbClr val="D5A6B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Banks failures become frequent and many Americans lose all they had deposited. </a:t>
            </a:r>
          </a:p>
        </p:txBody>
      </p:sp>
      <p:sp>
        <p:nvSpPr>
          <p:cNvPr id="453" name="Shape 453"/>
          <p:cNvSpPr txBox="1"/>
          <p:nvPr/>
        </p:nvSpPr>
        <p:spPr>
          <a:xfrm>
            <a:off x="2090375" y="1490325"/>
            <a:ext cx="4125300" cy="905699"/>
          </a:xfrm>
          <a:prstGeom prst="rect">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WWI veterans march on Washington DC demanding the bonuses they were promised for their service. </a:t>
            </a:r>
          </a:p>
        </p:txBody>
      </p:sp>
      <p:sp>
        <p:nvSpPr>
          <p:cNvPr id="454" name="Shape 454"/>
          <p:cNvSpPr txBox="1"/>
          <p:nvPr/>
        </p:nvSpPr>
        <p:spPr>
          <a:xfrm>
            <a:off x="2090375" y="5034050"/>
            <a:ext cx="4125300" cy="670499"/>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FDR takes office after winning a landslide election in November and replaced Hoover as president. </a:t>
            </a:r>
          </a:p>
        </p:txBody>
      </p:sp>
      <p:sp>
        <p:nvSpPr>
          <p:cNvPr id="455" name="Shape 455"/>
          <p:cNvSpPr txBox="1"/>
          <p:nvPr/>
        </p:nvSpPr>
        <p:spPr>
          <a:xfrm>
            <a:off x="-75225" y="2465700"/>
            <a:ext cx="2013000" cy="67049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1931</a:t>
            </a:r>
          </a:p>
        </p:txBody>
      </p:sp>
      <p:sp>
        <p:nvSpPr>
          <p:cNvPr id="456" name="Shape 456"/>
          <p:cNvSpPr txBox="1"/>
          <p:nvPr/>
        </p:nvSpPr>
        <p:spPr>
          <a:xfrm>
            <a:off x="45450" y="3242475"/>
            <a:ext cx="1892400" cy="67049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1932</a:t>
            </a:r>
          </a:p>
        </p:txBody>
      </p:sp>
      <p:sp>
        <p:nvSpPr>
          <p:cNvPr id="457" name="Shape 457"/>
          <p:cNvSpPr txBox="1"/>
          <p:nvPr/>
        </p:nvSpPr>
        <p:spPr>
          <a:xfrm>
            <a:off x="2090375" y="2487250"/>
            <a:ext cx="4125300" cy="670499"/>
          </a:xfrm>
          <a:prstGeom prst="rect">
            <a:avLst/>
          </a:prstGeom>
          <a:solidFill>
            <a:srgbClr val="D9D2E9"/>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FDR announces a 4-day “bank holiday” while working on a plan to prevent bank failures.</a:t>
            </a:r>
          </a:p>
        </p:txBody>
      </p:sp>
      <p:sp>
        <p:nvSpPr>
          <p:cNvPr id="458" name="Shape 458"/>
          <p:cNvSpPr txBox="1"/>
          <p:nvPr/>
        </p:nvSpPr>
        <p:spPr>
          <a:xfrm>
            <a:off x="2090375" y="7468450"/>
            <a:ext cx="4125300" cy="670499"/>
          </a:xfrm>
          <a:prstGeom prst="rect">
            <a:avLst/>
          </a:prstGeom>
          <a:solidFill>
            <a:srgbClr val="EAD1DC"/>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Dust storms blanket the midwest and send deposits as far east and NY and Boston.</a:t>
            </a:r>
          </a:p>
        </p:txBody>
      </p:sp>
      <p:sp>
        <p:nvSpPr>
          <p:cNvPr id="459" name="Shape 459"/>
          <p:cNvSpPr txBox="1"/>
          <p:nvPr/>
        </p:nvSpPr>
        <p:spPr>
          <a:xfrm>
            <a:off x="0" y="6646400"/>
            <a:ext cx="1938000" cy="67049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1935</a:t>
            </a:r>
          </a:p>
        </p:txBody>
      </p:sp>
      <p:sp>
        <p:nvSpPr>
          <p:cNvPr id="460" name="Shape 460"/>
          <p:cNvSpPr txBox="1"/>
          <p:nvPr/>
        </p:nvSpPr>
        <p:spPr>
          <a:xfrm>
            <a:off x="0" y="8290500"/>
            <a:ext cx="1938000" cy="67049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1940</a:t>
            </a:r>
          </a:p>
        </p:txBody>
      </p:sp>
      <p:sp>
        <p:nvSpPr>
          <p:cNvPr id="461" name="Shape 461"/>
          <p:cNvSpPr txBox="1"/>
          <p:nvPr/>
        </p:nvSpPr>
        <p:spPr>
          <a:xfrm>
            <a:off x="2090375" y="5835125"/>
            <a:ext cx="4125300" cy="756899"/>
          </a:xfrm>
          <a:prstGeom prst="rect">
            <a:avLst/>
          </a:prstGeom>
          <a:solidFill>
            <a:srgbClr val="E6B8AF"/>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FDR is elected to his 2nd term, winning every state except Maine &amp; Vermont.</a:t>
            </a:r>
          </a:p>
        </p:txBody>
      </p:sp>
      <p:sp>
        <p:nvSpPr>
          <p:cNvPr id="462" name="Shape 462"/>
          <p:cNvSpPr txBox="1"/>
          <p:nvPr/>
        </p:nvSpPr>
        <p:spPr>
          <a:xfrm>
            <a:off x="2090375" y="3414100"/>
            <a:ext cx="4125300" cy="670499"/>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FDR is elected to an unprecedented 3rd term as president as threat of a world war looms.</a:t>
            </a:r>
          </a:p>
        </p:txBody>
      </p:sp>
      <p:sp>
        <p:nvSpPr>
          <p:cNvPr id="463" name="Shape 463"/>
          <p:cNvSpPr txBox="1"/>
          <p:nvPr/>
        </p:nvSpPr>
        <p:spPr>
          <a:xfrm>
            <a:off x="2090375" y="8290500"/>
            <a:ext cx="4125300" cy="670499"/>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rtl="0">
              <a:spcBef>
                <a:spcPts val="0"/>
              </a:spcBef>
              <a:buNone/>
            </a:pPr>
            <a:r>
              <a:rPr lang="en-US"/>
              <a:t>The Social Security Act is signed into law to provide benefits for retirees and the unemployed.</a:t>
            </a:r>
          </a:p>
        </p:txBody>
      </p:sp>
      <p:sp>
        <p:nvSpPr>
          <p:cNvPr id="464" name="Shape 464"/>
          <p:cNvSpPr txBox="1"/>
          <p:nvPr/>
        </p:nvSpPr>
        <p:spPr>
          <a:xfrm>
            <a:off x="45450" y="7526200"/>
            <a:ext cx="1837199" cy="67049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1936</a:t>
            </a:r>
          </a:p>
        </p:txBody>
      </p:sp>
      <p:sp>
        <p:nvSpPr>
          <p:cNvPr id="465" name="Shape 465"/>
          <p:cNvSpPr txBox="1"/>
          <p:nvPr/>
        </p:nvSpPr>
        <p:spPr>
          <a:xfrm>
            <a:off x="0" y="5852225"/>
            <a:ext cx="1938000" cy="67049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1934</a:t>
            </a:r>
          </a:p>
        </p:txBody>
      </p:sp>
      <p:sp>
        <p:nvSpPr>
          <p:cNvPr id="466" name="Shape 466"/>
          <p:cNvSpPr txBox="1"/>
          <p:nvPr/>
        </p:nvSpPr>
        <p:spPr>
          <a:xfrm>
            <a:off x="0" y="5034050"/>
            <a:ext cx="1938000" cy="67049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1933</a:t>
            </a:r>
          </a:p>
        </p:txBody>
      </p:sp>
      <p:sp>
        <p:nvSpPr>
          <p:cNvPr id="467" name="Shape 467"/>
          <p:cNvSpPr txBox="1"/>
          <p:nvPr/>
        </p:nvSpPr>
        <p:spPr>
          <a:xfrm>
            <a:off x="0" y="4120875"/>
            <a:ext cx="1892400" cy="670499"/>
          </a:xfrm>
          <a:prstGeom prst="rect">
            <a:avLst/>
          </a:prstGeom>
          <a:noFill/>
          <a:ln>
            <a:noFill/>
          </a:ln>
        </p:spPr>
        <p:txBody>
          <a:bodyPr wrap="square" lIns="91425" tIns="45700" rIns="91425" bIns="45700" anchor="ctr" anchorCtr="0">
            <a:noAutofit/>
          </a:bodyPr>
          <a:lstStyle/>
          <a:p>
            <a:pPr marL="0" marR="0" lvl="0" indent="0" algn="ctr" rtl="0">
              <a:spcBef>
                <a:spcPts val="0"/>
              </a:spcBef>
              <a:buSzPct val="25000"/>
              <a:buNone/>
            </a:pPr>
            <a:r>
              <a:rPr lang="en-US" sz="2800">
                <a:solidFill>
                  <a:srgbClr val="073763"/>
                </a:solidFill>
                <a:latin typeface="Impact"/>
                <a:ea typeface="Impact"/>
                <a:cs typeface="Impact"/>
                <a:sym typeface="Impact"/>
              </a:rPr>
              <a:t>1933</a:t>
            </a:r>
          </a:p>
        </p:txBody>
      </p:sp>
      <p:sp>
        <p:nvSpPr>
          <p:cNvPr id="468" name="Shape 468"/>
          <p:cNvSpPr/>
          <p:nvPr/>
        </p:nvSpPr>
        <p:spPr>
          <a:xfrm>
            <a:off x="1385975" y="182545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69" name="Shape 469"/>
          <p:cNvSpPr/>
          <p:nvPr/>
        </p:nvSpPr>
        <p:spPr>
          <a:xfrm>
            <a:off x="1385975" y="2603712"/>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0" name="Shape 470"/>
          <p:cNvSpPr/>
          <p:nvPr/>
        </p:nvSpPr>
        <p:spPr>
          <a:xfrm>
            <a:off x="1385975" y="336230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1" name="Shape 471"/>
          <p:cNvSpPr/>
          <p:nvPr/>
        </p:nvSpPr>
        <p:spPr>
          <a:xfrm>
            <a:off x="1385975" y="4253312"/>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2" name="Shape 472"/>
          <p:cNvSpPr/>
          <p:nvPr/>
        </p:nvSpPr>
        <p:spPr>
          <a:xfrm>
            <a:off x="1385975" y="514435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3" name="Shape 473"/>
          <p:cNvSpPr/>
          <p:nvPr/>
        </p:nvSpPr>
        <p:spPr>
          <a:xfrm>
            <a:off x="1385975" y="5955275"/>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4" name="Shape 474"/>
          <p:cNvSpPr/>
          <p:nvPr/>
        </p:nvSpPr>
        <p:spPr>
          <a:xfrm>
            <a:off x="1385975" y="6740737"/>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5" name="Shape 475"/>
          <p:cNvSpPr/>
          <p:nvPr/>
        </p:nvSpPr>
        <p:spPr>
          <a:xfrm>
            <a:off x="1385975" y="758350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476" name="Shape 476"/>
          <p:cNvSpPr/>
          <p:nvPr/>
        </p:nvSpPr>
        <p:spPr>
          <a:xfrm>
            <a:off x="1385975" y="8406000"/>
            <a:ext cx="552000" cy="440399"/>
          </a:xfrm>
          <a:prstGeom prst="stripedRightArrow">
            <a:avLst>
              <a:gd name="adj1" fmla="val 50000"/>
              <a:gd name="adj2" fmla="val 50000"/>
            </a:avLst>
          </a:prstGeom>
          <a:solidFill>
            <a:srgbClr val="EA9999"/>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Jim Crow Laws</a:t>
            </a:r>
          </a:p>
        </p:txBody>
      </p:sp>
      <p:sp>
        <p:nvSpPr>
          <p:cNvPr id="268" name="Shape 268"/>
          <p:cNvSpPr txBox="1"/>
          <p:nvPr/>
        </p:nvSpPr>
        <p:spPr>
          <a:xfrm>
            <a:off x="74645" y="573670"/>
            <a:ext cx="6270171" cy="1406400"/>
          </a:xfrm>
          <a:prstGeom prst="rect">
            <a:avLst/>
          </a:prstGeom>
          <a:noFill/>
          <a:ln>
            <a:noFill/>
          </a:ln>
        </p:spPr>
        <p:txBody>
          <a:bodyPr wrap="square" lIns="91425" tIns="91425" rIns="91425" bIns="91425" anchor="ctr" anchorCtr="0">
            <a:noAutofit/>
          </a:bodyPr>
          <a:lstStyle/>
          <a:p>
            <a:pPr lvl="0" algn="ct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In the 35 years since the end of the Civil War and abolition of slavery, African Americans had made few gains in the struggle for equality. Many southern states had passed Jim Crow laws that segregated blacks from whites in trains, schools, hospitals, and other public places.</a:t>
            </a:r>
            <a:r>
              <a:rPr lang="en-US" sz="1200" i="1" dirty="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Follow these links </a:t>
            </a:r>
            <a:r>
              <a:rPr lang="en-US" sz="1200" dirty="0">
                <a:latin typeface="Times New Roman" panose="02020603050405020304" pitchFamily="18" charset="0"/>
                <a:cs typeface="Times New Roman" panose="02020603050405020304" pitchFamily="18" charset="0"/>
                <a:hlinkClick r:id="rId3"/>
              </a:rPr>
              <a:t>https://www.history.com/topics/jim-crow-laws</a:t>
            </a:r>
            <a:r>
              <a:rPr lang="en-US" sz="1200" dirty="0">
                <a:latin typeface="Times New Roman" panose="02020603050405020304" pitchFamily="18" charset="0"/>
                <a:cs typeface="Times New Roman" panose="02020603050405020304" pitchFamily="18" charset="0"/>
              </a:rPr>
              <a:t> and </a:t>
            </a:r>
            <a:r>
              <a:rPr lang="en-US" sz="1200" dirty="0">
                <a:latin typeface="Times New Roman" panose="02020603050405020304" pitchFamily="18" charset="0"/>
                <a:cs typeface="Times New Roman" panose="02020603050405020304" pitchFamily="18" charset="0"/>
                <a:hlinkClick r:id="rId4"/>
              </a:rPr>
              <a:t>http://www.pbs.org/wgbh/americanexperience/features/freedom-riders-jim-crow-laws/</a:t>
            </a:r>
            <a:r>
              <a:rPr lang="en-US" sz="1200" dirty="0">
                <a:latin typeface="Times New Roman" panose="02020603050405020304" pitchFamily="18" charset="0"/>
                <a:cs typeface="Times New Roman" panose="02020603050405020304" pitchFamily="18" charset="0"/>
              </a:rPr>
              <a:t> and </a:t>
            </a:r>
            <a:r>
              <a:rPr lang="en-US" sz="1200" dirty="0">
                <a:latin typeface="Times New Roman" panose="02020603050405020304" pitchFamily="18" charset="0"/>
                <a:cs typeface="Times New Roman" panose="02020603050405020304" pitchFamily="18" charset="0"/>
                <a:hlinkClick r:id="rId5"/>
              </a:rPr>
              <a:t>http://www.pbs.org/wgbh/americanexperience/films/freedomriders/</a:t>
            </a:r>
            <a:r>
              <a:rPr lang="en-US" sz="1200" dirty="0">
                <a:latin typeface="Times New Roman" panose="02020603050405020304" pitchFamily="18" charset="0"/>
                <a:cs typeface="Times New Roman" panose="02020603050405020304" pitchFamily="18" charset="0"/>
              </a:rPr>
              <a:t>  in order to complete the graphic organizer below. </a:t>
            </a:r>
            <a:r>
              <a:rPr lang="en-US" b="1" dirty="0">
                <a:latin typeface="Times New Roman" panose="02020603050405020304" pitchFamily="18" charset="0"/>
                <a:cs typeface="Times New Roman" panose="02020603050405020304" pitchFamily="18" charset="0"/>
              </a:rPr>
              <a:t>Give details. </a:t>
            </a:r>
            <a:r>
              <a:rPr lang="en-US" sz="1200" dirty="0">
                <a:latin typeface="Times New Roman" panose="02020603050405020304" pitchFamily="18" charset="0"/>
                <a:cs typeface="Times New Roman" panose="02020603050405020304" pitchFamily="18" charset="0"/>
              </a:rPr>
              <a:t>Also </a:t>
            </a:r>
            <a:r>
              <a:rPr lang="en-US" sz="1200" i="1" dirty="0">
                <a:latin typeface="Times New Roman" panose="02020603050405020304" pitchFamily="18" charset="0"/>
                <a:cs typeface="Times New Roman" panose="02020603050405020304" pitchFamily="18" charset="0"/>
              </a:rPr>
              <a:t>History Alive: Chapter 16</a:t>
            </a:r>
            <a:endParaRPr lang="en-US" sz="1200" dirty="0">
              <a:latin typeface="Times New Roman" panose="02020603050405020304" pitchFamily="18" charset="0"/>
              <a:cs typeface="Times New Roman" panose="02020603050405020304" pitchFamily="18" charset="0"/>
            </a:endParaRPr>
          </a:p>
        </p:txBody>
      </p:sp>
      <p:sp>
        <p:nvSpPr>
          <p:cNvPr id="271" name="Shape 271"/>
          <p:cNvSpPr txBox="1"/>
          <p:nvPr/>
        </p:nvSpPr>
        <p:spPr>
          <a:xfrm>
            <a:off x="119392" y="3207030"/>
            <a:ext cx="2896175" cy="1053271"/>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br>
              <a:rPr lang="en-US" sz="1600" dirty="0">
                <a:solidFill>
                  <a:schemeClr val="dk1"/>
                </a:solidFill>
              </a:rPr>
            </a:br>
            <a:r>
              <a:rPr lang="en-US" sz="1600" dirty="0">
                <a:solidFill>
                  <a:schemeClr val="dk1"/>
                </a:solidFill>
              </a:rPr>
              <a:t>What were the Black Codes?</a:t>
            </a:r>
          </a:p>
        </p:txBody>
      </p:sp>
      <p:sp>
        <p:nvSpPr>
          <p:cNvPr id="272" name="Shape 272"/>
          <p:cNvSpPr txBox="1"/>
          <p:nvPr/>
        </p:nvSpPr>
        <p:spPr>
          <a:xfrm>
            <a:off x="119392" y="4356183"/>
            <a:ext cx="2896175" cy="11223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br>
              <a:rPr lang="en-US" sz="1600" dirty="0">
                <a:solidFill>
                  <a:schemeClr val="dk1"/>
                </a:solidFill>
              </a:rPr>
            </a:br>
            <a:r>
              <a:rPr lang="en-US" sz="1600" dirty="0">
                <a:solidFill>
                  <a:schemeClr val="dk1"/>
                </a:solidFill>
              </a:rPr>
              <a:t>Who was Ida B. Wells?</a:t>
            </a:r>
          </a:p>
        </p:txBody>
      </p:sp>
      <p:sp>
        <p:nvSpPr>
          <p:cNvPr id="273" name="Shape 273"/>
          <p:cNvSpPr txBox="1"/>
          <p:nvPr/>
        </p:nvSpPr>
        <p:spPr>
          <a:xfrm>
            <a:off x="119395" y="5592971"/>
            <a:ext cx="2896175" cy="1148727"/>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br>
              <a:rPr lang="en-US" sz="1600" dirty="0">
                <a:solidFill>
                  <a:schemeClr val="dk1"/>
                </a:solidFill>
              </a:rPr>
            </a:br>
            <a:r>
              <a:rPr lang="en-US" sz="1600" dirty="0">
                <a:solidFill>
                  <a:schemeClr val="dk1"/>
                </a:solidFill>
              </a:rPr>
              <a:t>What were obstacles to the 15</a:t>
            </a:r>
            <a:r>
              <a:rPr lang="en-US" sz="1600" baseline="30000" dirty="0">
                <a:solidFill>
                  <a:schemeClr val="dk1"/>
                </a:solidFill>
              </a:rPr>
              <a:t>th</a:t>
            </a:r>
            <a:r>
              <a:rPr lang="en-US" sz="1600" dirty="0">
                <a:solidFill>
                  <a:schemeClr val="dk1"/>
                </a:solidFill>
              </a:rPr>
              <a:t> Amendment?</a:t>
            </a:r>
          </a:p>
        </p:txBody>
      </p:sp>
      <p:sp>
        <p:nvSpPr>
          <p:cNvPr id="274" name="Shape 274"/>
          <p:cNvSpPr txBox="1"/>
          <p:nvPr/>
        </p:nvSpPr>
        <p:spPr>
          <a:xfrm>
            <a:off x="119397" y="7968658"/>
            <a:ext cx="2896175" cy="115378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br>
              <a:rPr lang="en-US" sz="1600" dirty="0">
                <a:solidFill>
                  <a:schemeClr val="dk1"/>
                </a:solidFill>
              </a:rPr>
            </a:br>
            <a:r>
              <a:rPr lang="en-US" sz="1600" dirty="0">
                <a:solidFill>
                  <a:schemeClr val="dk1"/>
                </a:solidFill>
              </a:rPr>
              <a:t>Who were the </a:t>
            </a:r>
            <a:br>
              <a:rPr lang="en-US" sz="1600" dirty="0">
                <a:solidFill>
                  <a:schemeClr val="dk1"/>
                </a:solidFill>
              </a:rPr>
            </a:br>
            <a:r>
              <a:rPr lang="en-US" sz="1600" dirty="0">
                <a:solidFill>
                  <a:schemeClr val="dk1"/>
                </a:solidFill>
              </a:rPr>
              <a:t>Freedom Riders?</a:t>
            </a:r>
          </a:p>
        </p:txBody>
      </p:sp>
      <p:sp>
        <p:nvSpPr>
          <p:cNvPr id="275" name="Shape 275"/>
          <p:cNvSpPr txBox="1"/>
          <p:nvPr/>
        </p:nvSpPr>
        <p:spPr>
          <a:xfrm>
            <a:off x="119396" y="6828291"/>
            <a:ext cx="2896175" cy="1053774"/>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br>
              <a:rPr lang="en-US" sz="1600" dirty="0">
                <a:solidFill>
                  <a:schemeClr val="dk1"/>
                </a:solidFill>
              </a:rPr>
            </a:br>
            <a:r>
              <a:rPr lang="en-US" sz="1600" dirty="0">
                <a:solidFill>
                  <a:schemeClr val="dk1"/>
                </a:solidFill>
              </a:rPr>
              <a:t>What is NAACP?</a:t>
            </a:r>
          </a:p>
        </p:txBody>
      </p:sp>
      <p:sp>
        <p:nvSpPr>
          <p:cNvPr id="12" name="Shape 273"/>
          <p:cNvSpPr txBox="1"/>
          <p:nvPr/>
        </p:nvSpPr>
        <p:spPr>
          <a:xfrm>
            <a:off x="119392" y="2071379"/>
            <a:ext cx="2896175" cy="1049058"/>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br>
              <a:rPr lang="en-US" sz="1600" dirty="0">
                <a:solidFill>
                  <a:schemeClr val="dk1"/>
                </a:solidFill>
              </a:rPr>
            </a:br>
            <a:r>
              <a:rPr lang="en-US" sz="1600" dirty="0">
                <a:solidFill>
                  <a:schemeClr val="dk1"/>
                </a:solidFill>
              </a:rPr>
              <a:t>What were Jim Crow laws?</a:t>
            </a:r>
          </a:p>
        </p:txBody>
      </p:sp>
      <p:pic>
        <p:nvPicPr>
          <p:cNvPr id="2" name="Picture 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209732" y="2058039"/>
            <a:ext cx="3416067" cy="2270053"/>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03108" y="4356183"/>
            <a:ext cx="3422690" cy="2278534"/>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209731" y="6667436"/>
            <a:ext cx="3416067" cy="24819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0" y="244895"/>
            <a:ext cx="68580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The Great Migration</a:t>
            </a:r>
          </a:p>
        </p:txBody>
      </p:sp>
      <p:sp>
        <p:nvSpPr>
          <p:cNvPr id="281" name="Shape 281"/>
          <p:cNvSpPr txBox="1"/>
          <p:nvPr/>
        </p:nvSpPr>
        <p:spPr>
          <a:xfrm>
            <a:off x="114300" y="-130411"/>
            <a:ext cx="6629400" cy="3138088"/>
          </a:xfrm>
          <a:prstGeom prst="rect">
            <a:avLst/>
          </a:prstGeom>
          <a:noFill/>
          <a:ln>
            <a:noFill/>
          </a:ln>
        </p:spPr>
        <p:txBody>
          <a:bodyPr wrap="square" lIns="91425" tIns="91425" rIns="91425" bIns="91425" anchor="ctr" anchorCtr="0">
            <a:noAutofit/>
          </a:bodyPr>
          <a:lstStyle/>
          <a:p>
            <a:pPr lvl="0" algn="ctr"/>
            <a:r>
              <a:rPr lang="en-US" sz="1200" dirty="0"/>
              <a:t>President Wilson asked Americans to help make the world “safe for democracy,” but many African Americans wondered more about democracy at home. With lynchings, Jim Crow laws, and segregated army units, some were not sure what they should be fighting for. </a:t>
            </a:r>
          </a:p>
          <a:p>
            <a:pPr lvl="0" algn="ctr"/>
            <a:endParaRPr lang="en-US" sz="1200" dirty="0"/>
          </a:p>
          <a:p>
            <a:pPr lvl="0" algn="ctr"/>
            <a:r>
              <a:rPr lang="en-US" sz="1200" dirty="0"/>
              <a:t>Research more in,</a:t>
            </a:r>
            <a:r>
              <a:rPr lang="en-US" sz="1200" i="1" dirty="0"/>
              <a:t> History Alive: Chapter 24</a:t>
            </a:r>
            <a:r>
              <a:rPr lang="en-US" sz="1200" dirty="0"/>
              <a:t> and follow these links </a:t>
            </a:r>
            <a:r>
              <a:rPr lang="en-US" sz="1200" dirty="0">
                <a:hlinkClick r:id="rId3"/>
              </a:rPr>
              <a:t>http://www.ushistory.org/us/47c.asp</a:t>
            </a:r>
            <a:r>
              <a:rPr lang="en-US" sz="1200" dirty="0"/>
              <a:t> and </a:t>
            </a:r>
            <a:r>
              <a:rPr lang="en-US" sz="1200" dirty="0">
                <a:hlinkClick r:id="rId4"/>
              </a:rPr>
              <a:t>http://www.history.com/topics/ku-klux-klan</a:t>
            </a:r>
            <a:r>
              <a:rPr lang="en-US" sz="1200" dirty="0"/>
              <a:t> and </a:t>
            </a:r>
            <a:r>
              <a:rPr lang="en-US" sz="1200" dirty="0">
                <a:hlinkClick r:id="rId5"/>
              </a:rPr>
              <a:t>https://www.history.com/topics/black-history/great-migration</a:t>
            </a:r>
            <a:r>
              <a:rPr lang="en-US" sz="1200" dirty="0"/>
              <a:t> </a:t>
            </a:r>
            <a:br>
              <a:rPr lang="en-US" sz="1200" dirty="0"/>
            </a:br>
            <a:r>
              <a:rPr lang="en-US" sz="1200" dirty="0"/>
              <a:t>in order to complete the organizer below. </a:t>
            </a:r>
          </a:p>
        </p:txBody>
      </p:sp>
      <p:sp>
        <p:nvSpPr>
          <p:cNvPr id="14" name="Shape 349"/>
          <p:cNvSpPr txBox="1"/>
          <p:nvPr/>
        </p:nvSpPr>
        <p:spPr>
          <a:xfrm>
            <a:off x="114300" y="4464952"/>
            <a:ext cx="3188004" cy="867534"/>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r>
              <a:rPr lang="en-US" sz="2000" dirty="0">
                <a:latin typeface="Times New Roman" panose="02020603050405020304" pitchFamily="18" charset="0"/>
                <a:cs typeface="Times New Roman" panose="02020603050405020304" pitchFamily="18" charset="0"/>
              </a:rPr>
              <a:t>What is meant by intolerance?</a:t>
            </a:r>
          </a:p>
        </p:txBody>
      </p:sp>
      <p:sp>
        <p:nvSpPr>
          <p:cNvPr id="15" name="Shape 346"/>
          <p:cNvSpPr txBox="1"/>
          <p:nvPr/>
        </p:nvSpPr>
        <p:spPr>
          <a:xfrm>
            <a:off x="114300" y="2365534"/>
            <a:ext cx="3188004" cy="928853"/>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2000" dirty="0">
                <a:latin typeface="Times New Roman" panose="02020603050405020304" pitchFamily="18" charset="0"/>
                <a:cs typeface="Times New Roman" panose="02020603050405020304" pitchFamily="18" charset="0"/>
              </a:rPr>
              <a:t>What was the Great Migration?</a:t>
            </a:r>
          </a:p>
        </p:txBody>
      </p:sp>
      <p:sp>
        <p:nvSpPr>
          <p:cNvPr id="17" name="Shape 290"/>
          <p:cNvSpPr/>
          <p:nvPr/>
        </p:nvSpPr>
        <p:spPr>
          <a:xfrm>
            <a:off x="114300" y="7946742"/>
            <a:ext cx="3188004" cy="1105067"/>
          </a:xfrm>
          <a:prstGeom prst="rect">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r>
              <a:rPr lang="en-US" sz="2000" dirty="0">
                <a:latin typeface="Times New Roman" panose="02020603050405020304" pitchFamily="18" charset="0"/>
                <a:cs typeface="Times New Roman" panose="02020603050405020304" pitchFamily="18" charset="0"/>
              </a:rPr>
              <a:t>Why did the 1920’s see a resurgence in the KKK? </a:t>
            </a:r>
          </a:p>
        </p:txBody>
      </p:sp>
      <p:sp>
        <p:nvSpPr>
          <p:cNvPr id="18" name="Shape 404"/>
          <p:cNvSpPr txBox="1"/>
          <p:nvPr/>
        </p:nvSpPr>
        <p:spPr>
          <a:xfrm>
            <a:off x="114300" y="6621126"/>
            <a:ext cx="3188004" cy="1190462"/>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2000" dirty="0">
                <a:latin typeface="Times New Roman" panose="02020603050405020304" pitchFamily="18" charset="0"/>
                <a:cs typeface="Times New Roman" panose="02020603050405020304" pitchFamily="18" charset="0"/>
              </a:rPr>
              <a:t>What was the “Back to Africa” movement?</a:t>
            </a:r>
          </a:p>
        </p:txBody>
      </p:sp>
      <p:pic>
        <p:nvPicPr>
          <p:cNvPr id="1026" name="Picture 2" descr="Related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34069" y="4067651"/>
            <a:ext cx="3326674" cy="25881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823470" y="797278"/>
            <a:ext cx="3429000" cy="307777"/>
          </a:xfrm>
          <a:prstGeom prst="rect">
            <a:avLst/>
          </a:prstGeom>
        </p:spPr>
        <p:txBody>
          <a:bodyPr>
            <a:spAutoFit/>
          </a:bodyPr>
          <a:lstStyle/>
          <a:p>
            <a:endParaRPr lang="en-US" dirty="0"/>
          </a:p>
        </p:txBody>
      </p:sp>
      <p:sp>
        <p:nvSpPr>
          <p:cNvPr id="11" name="Shape 404"/>
          <p:cNvSpPr txBox="1"/>
          <p:nvPr/>
        </p:nvSpPr>
        <p:spPr>
          <a:xfrm>
            <a:off x="114300" y="5440944"/>
            <a:ext cx="3188004" cy="1045029"/>
          </a:xfrm>
          <a:prstGeom prst="rect">
            <a:avLst/>
          </a:prstGeom>
          <a:solidFill>
            <a:srgbClr val="F9F7D1"/>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2000" dirty="0">
                <a:latin typeface="Times New Roman" panose="02020603050405020304" pitchFamily="18" charset="0"/>
                <a:cs typeface="Times New Roman" panose="02020603050405020304" pitchFamily="18" charset="0"/>
              </a:rPr>
              <a:t>What was the Chicago Race Riot of 1919?</a:t>
            </a:r>
          </a:p>
        </p:txBody>
      </p:sp>
      <p:sp>
        <p:nvSpPr>
          <p:cNvPr id="12" name="Shape 404"/>
          <p:cNvSpPr txBox="1"/>
          <p:nvPr/>
        </p:nvSpPr>
        <p:spPr>
          <a:xfrm>
            <a:off x="114300" y="3382983"/>
            <a:ext cx="3188004" cy="956749"/>
          </a:xfrm>
          <a:prstGeom prst="rect">
            <a:avLst/>
          </a:prstGeom>
          <a:solidFill>
            <a:srgbClr val="E0B7E7"/>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2000" dirty="0">
                <a:latin typeface="Times New Roman" panose="02020603050405020304" pitchFamily="18" charset="0"/>
                <a:cs typeface="Times New Roman" panose="02020603050405020304" pitchFamily="18" charset="0"/>
              </a:rPr>
              <a:t>What is Americanization?</a:t>
            </a:r>
          </a:p>
        </p:txBody>
      </p:sp>
      <p:pic>
        <p:nvPicPr>
          <p:cNvPr id="2" name="Picture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34069" y="6602682"/>
            <a:ext cx="3309632" cy="2449128"/>
          </a:xfrm>
          <a:prstGeom prst="rect">
            <a:avLst/>
          </a:prstGeom>
        </p:spPr>
      </p:pic>
      <p:pic>
        <p:nvPicPr>
          <p:cNvPr id="3" name="Picture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34069" y="2365534"/>
            <a:ext cx="3309632" cy="2206421"/>
          </a:xfrm>
          <a:prstGeom prst="rect">
            <a:avLst/>
          </a:prstGeom>
        </p:spPr>
      </p:pic>
    </p:spTree>
    <p:extLst>
      <p:ext uri="{BB962C8B-B14F-4D97-AF65-F5344CB8AC3E}">
        <p14:creationId xmlns:p14="http://schemas.microsoft.com/office/powerpoint/2010/main" val="3146331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Female Suffrage</a:t>
            </a:r>
          </a:p>
        </p:txBody>
      </p:sp>
      <p:sp>
        <p:nvSpPr>
          <p:cNvPr id="268" name="Shape 268"/>
          <p:cNvSpPr txBox="1"/>
          <p:nvPr/>
        </p:nvSpPr>
        <p:spPr>
          <a:xfrm>
            <a:off x="98771" y="558697"/>
            <a:ext cx="6738600" cy="1104139"/>
          </a:xfrm>
          <a:prstGeom prst="rect">
            <a:avLst/>
          </a:prstGeom>
          <a:noFill/>
          <a:ln>
            <a:noFill/>
          </a:ln>
        </p:spPr>
        <p:txBody>
          <a:bodyPr wrap="square" lIns="91425" tIns="91425" rIns="91425" bIns="91425" anchor="ctr" anchorCtr="0">
            <a:noAutofit/>
          </a:bodyPr>
          <a:lstStyle/>
          <a:p>
            <a:pPr lvl="0" algn="ctr"/>
            <a:r>
              <a:rPr lang="en-US" sz="1100" b="1" dirty="0">
                <a:latin typeface="Times New Roman" panose="02020603050405020304" pitchFamily="18" charset="0"/>
                <a:cs typeface="Times New Roman" panose="02020603050405020304" pitchFamily="18" charset="0"/>
              </a:rPr>
              <a:t>Directions</a:t>
            </a:r>
            <a:r>
              <a:rPr lang="en-US" sz="1100" dirty="0">
                <a:latin typeface="Times New Roman" panose="02020603050405020304" pitchFamily="18" charset="0"/>
                <a:cs typeface="Times New Roman" panose="02020603050405020304" pitchFamily="18" charset="0"/>
              </a:rPr>
              <a:t>: On Election Day in 1920, millions of American women exercised their right to vote for the </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first time. It took activists and reformers nearly 100 years to win that right, and the campaign was not easy: Disagreements over strategy threatened to cripple the movement more than once. But on August 26, 1920,</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the 19th Amendment to the Constitution was finally ratified, enfranchising all American women</a:t>
            </a:r>
            <a:br>
              <a:rPr lang="en-US" sz="1100" dirty="0">
                <a:latin typeface="Times New Roman" panose="02020603050405020304" pitchFamily="18" charset="0"/>
                <a:cs typeface="Times New Roman" panose="02020603050405020304" pitchFamily="18" charset="0"/>
              </a:rPr>
            </a:br>
            <a:r>
              <a:rPr lang="en-US" sz="1100" dirty="0">
                <a:latin typeface="Times New Roman" panose="02020603050405020304" pitchFamily="18" charset="0"/>
                <a:cs typeface="Times New Roman" panose="02020603050405020304" pitchFamily="18" charset="0"/>
              </a:rPr>
              <a:t> and declaring for the first time that they, like men, deserve all the rights and responsibilities of citizenship.</a:t>
            </a:r>
          </a:p>
          <a:p>
            <a:pPr lvl="0" algn="ctr"/>
            <a:r>
              <a:rPr lang="en-US" sz="1100" dirty="0">
                <a:latin typeface="Times New Roman" panose="02020603050405020304" pitchFamily="18" charset="0"/>
                <a:cs typeface="Times New Roman" panose="02020603050405020304" pitchFamily="18" charset="0"/>
              </a:rPr>
              <a:t> Follow these links </a:t>
            </a:r>
            <a:r>
              <a:rPr lang="en-US" sz="1100" dirty="0">
                <a:latin typeface="Times New Roman" panose="02020603050405020304" pitchFamily="18" charset="0"/>
                <a:cs typeface="Times New Roman" panose="02020603050405020304" pitchFamily="18" charset="0"/>
                <a:hlinkClick r:id="rId3"/>
              </a:rPr>
              <a:t>http://ow.ly/oLDv30fomwO</a:t>
            </a:r>
            <a:r>
              <a:rPr lang="en-US" sz="1100" dirty="0">
                <a:latin typeface="Times New Roman" panose="02020603050405020304" pitchFamily="18" charset="0"/>
                <a:cs typeface="Times New Roman" panose="02020603050405020304" pitchFamily="18" charset="0"/>
              </a:rPr>
              <a:t>  and </a:t>
            </a:r>
            <a:r>
              <a:rPr lang="en-US" sz="1100" dirty="0">
                <a:latin typeface="Times New Roman" panose="02020603050405020304" pitchFamily="18" charset="0"/>
                <a:cs typeface="Times New Roman" panose="02020603050405020304" pitchFamily="18" charset="0"/>
                <a:hlinkClick r:id="rId4"/>
              </a:rPr>
              <a:t>http://ow.ly/f1Pw30foj6v</a:t>
            </a:r>
            <a:r>
              <a:rPr lang="en-US" sz="1100" dirty="0">
                <a:latin typeface="Times New Roman" panose="02020603050405020304" pitchFamily="18" charset="0"/>
                <a:cs typeface="Times New Roman" panose="02020603050405020304" pitchFamily="18" charset="0"/>
              </a:rPr>
              <a:t> in order to complete the organizer</a:t>
            </a:r>
          </a:p>
        </p:txBody>
      </p:sp>
      <p:sp>
        <p:nvSpPr>
          <p:cNvPr id="271" name="Shape 271"/>
          <p:cNvSpPr txBox="1"/>
          <p:nvPr/>
        </p:nvSpPr>
        <p:spPr>
          <a:xfrm>
            <a:off x="3582445" y="2887680"/>
            <a:ext cx="2896175" cy="1053271"/>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What was the first convention called to discuss women’s rights? </a:t>
            </a:r>
          </a:p>
        </p:txBody>
      </p:sp>
      <p:sp>
        <p:nvSpPr>
          <p:cNvPr id="272" name="Shape 272"/>
          <p:cNvSpPr txBox="1"/>
          <p:nvPr/>
        </p:nvSpPr>
        <p:spPr>
          <a:xfrm>
            <a:off x="3582445" y="4022501"/>
            <a:ext cx="2896175" cy="11223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How did these groups campaign for women’s suffrage and equal rights?</a:t>
            </a:r>
          </a:p>
        </p:txBody>
      </p:sp>
      <p:sp>
        <p:nvSpPr>
          <p:cNvPr id="273" name="Shape 273"/>
          <p:cNvSpPr txBox="1"/>
          <p:nvPr/>
        </p:nvSpPr>
        <p:spPr>
          <a:xfrm>
            <a:off x="3582445" y="5210984"/>
            <a:ext cx="2896175" cy="106162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What obstacles were faced in the fight for their rights?</a:t>
            </a:r>
          </a:p>
        </p:txBody>
      </p:sp>
      <p:sp>
        <p:nvSpPr>
          <p:cNvPr id="274" name="Shape 274"/>
          <p:cNvSpPr txBox="1"/>
          <p:nvPr/>
        </p:nvSpPr>
        <p:spPr>
          <a:xfrm>
            <a:off x="3582445" y="7509753"/>
            <a:ext cx="2896175" cy="1210958"/>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What annual event regarding women began in the year 1921?</a:t>
            </a:r>
          </a:p>
        </p:txBody>
      </p:sp>
      <p:sp>
        <p:nvSpPr>
          <p:cNvPr id="275" name="Shape 275"/>
          <p:cNvSpPr txBox="1"/>
          <p:nvPr/>
        </p:nvSpPr>
        <p:spPr>
          <a:xfrm>
            <a:off x="3582445" y="6319563"/>
            <a:ext cx="2896175" cy="1124007"/>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600" dirty="0">
              <a:solidFill>
                <a:schemeClr val="dk1"/>
              </a:solidFill>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Did women gain suffrage?</a:t>
            </a: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If so, when?</a:t>
            </a:r>
          </a:p>
        </p:txBody>
      </p:sp>
      <p:sp>
        <p:nvSpPr>
          <p:cNvPr id="12" name="Shape 273"/>
          <p:cNvSpPr txBox="1"/>
          <p:nvPr/>
        </p:nvSpPr>
        <p:spPr>
          <a:xfrm>
            <a:off x="3582445" y="1750729"/>
            <a:ext cx="2896175" cy="1049058"/>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dirty="0">
              <a:solidFill>
                <a:schemeClr val="dk1"/>
              </a:solidFill>
              <a:latin typeface="Times New Roman" panose="02020603050405020304" pitchFamily="18" charset="0"/>
              <a:cs typeface="Times New Roman" panose="02020603050405020304" pitchFamily="18" charset="0"/>
            </a:endParaRPr>
          </a:p>
          <a:p>
            <a:pPr lvl="0" algn="ctr" rtl="0">
              <a:spcBef>
                <a:spcPts val="0"/>
              </a:spcBef>
              <a:buNone/>
            </a:pPr>
            <a:r>
              <a:rPr lang="en-US" dirty="0">
                <a:solidFill>
                  <a:schemeClr val="dk1"/>
                </a:solidFill>
                <a:latin typeface="Times New Roman" panose="02020603050405020304" pitchFamily="18" charset="0"/>
                <a:cs typeface="Times New Roman" panose="02020603050405020304" pitchFamily="18" charset="0"/>
              </a:rPr>
              <a:t>Who supported suffrage for women?</a:t>
            </a:r>
          </a:p>
        </p:txBody>
      </p:sp>
      <p:pic>
        <p:nvPicPr>
          <p:cNvPr id="4" name="Picture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06541" y="1690914"/>
            <a:ext cx="3042869" cy="2900541"/>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06541" y="4771743"/>
            <a:ext cx="3042869" cy="3948968"/>
          </a:xfrm>
          <a:prstGeom prst="rect">
            <a:avLst/>
          </a:prstGeom>
        </p:spPr>
      </p:pic>
    </p:spTree>
    <p:extLst>
      <p:ext uri="{BB962C8B-B14F-4D97-AF65-F5344CB8AC3E}">
        <p14:creationId xmlns:p14="http://schemas.microsoft.com/office/powerpoint/2010/main" val="365088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7" name="Shape 267"/>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Prohibition in America</a:t>
            </a:r>
          </a:p>
        </p:txBody>
      </p:sp>
      <p:sp>
        <p:nvSpPr>
          <p:cNvPr id="268" name="Shape 268"/>
          <p:cNvSpPr txBox="1"/>
          <p:nvPr/>
        </p:nvSpPr>
        <p:spPr>
          <a:xfrm>
            <a:off x="375946" y="628480"/>
            <a:ext cx="6057465" cy="990299"/>
          </a:xfrm>
          <a:prstGeom prst="rect">
            <a:avLst/>
          </a:prstGeom>
          <a:noFill/>
          <a:ln>
            <a:noFill/>
          </a:ln>
        </p:spPr>
        <p:txBody>
          <a:bodyPr wrap="square" lIns="91425" tIns="91425" rIns="91425" bIns="91425" anchor="ctr" anchorCtr="0">
            <a:noAutofit/>
          </a:bodyPr>
          <a:lstStyle/>
          <a:p>
            <a:pPr lvl="0" algn="ct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Prohibition was the nationwide ban on the sale, production, importation, and transportation of alcoholic beverages in the US from 1920 to 1933. Follow these links </a:t>
            </a:r>
            <a:r>
              <a:rPr lang="en-US" sz="1200" dirty="0">
                <a:latin typeface="Times New Roman" panose="02020603050405020304" pitchFamily="18" charset="0"/>
                <a:cs typeface="Times New Roman" panose="02020603050405020304" pitchFamily="18" charset="0"/>
                <a:hlinkClick r:id="rId3"/>
              </a:rPr>
              <a:t>https://prohibition.osu.edu/</a:t>
            </a:r>
            <a:r>
              <a:rPr lang="en-US" sz="1200" dirty="0">
                <a:latin typeface="Times New Roman" panose="02020603050405020304" pitchFamily="18" charset="0"/>
                <a:cs typeface="Times New Roman" panose="02020603050405020304" pitchFamily="18" charset="0"/>
              </a:rPr>
              <a:t> and </a:t>
            </a:r>
            <a:r>
              <a:rPr lang="en-US" sz="1200" dirty="0">
                <a:latin typeface="Times New Roman" panose="02020603050405020304" pitchFamily="18" charset="0"/>
                <a:cs typeface="Times New Roman" panose="02020603050405020304" pitchFamily="18" charset="0"/>
                <a:hlinkClick r:id="rId4"/>
              </a:rPr>
              <a:t>http://www.pbs.org/kenburns/prohibition/about/</a:t>
            </a:r>
            <a:r>
              <a:rPr lang="en-US" sz="1200" dirty="0">
                <a:latin typeface="Times New Roman" panose="02020603050405020304" pitchFamily="18" charset="0"/>
                <a:cs typeface="Times New Roman" panose="02020603050405020304" pitchFamily="18" charset="0"/>
              </a:rPr>
              <a:t>                      and </a:t>
            </a:r>
            <a:r>
              <a:rPr lang="en-US" sz="1200" dirty="0">
                <a:latin typeface="Times New Roman" panose="02020603050405020304" pitchFamily="18" charset="0"/>
                <a:cs typeface="Times New Roman" panose="02020603050405020304" pitchFamily="18" charset="0"/>
                <a:hlinkClick r:id="rId5"/>
              </a:rPr>
              <a:t>http://ow.ly/vk7030foiTl</a:t>
            </a:r>
            <a:r>
              <a:rPr lang="en-US" sz="1200" dirty="0">
                <a:latin typeface="Times New Roman" panose="02020603050405020304" pitchFamily="18" charset="0"/>
                <a:cs typeface="Times New Roman" panose="02020603050405020304" pitchFamily="18" charset="0"/>
              </a:rPr>
              <a:t> in order to complete the graphic organizer below. </a:t>
            </a:r>
          </a:p>
        </p:txBody>
      </p:sp>
      <p:sp>
        <p:nvSpPr>
          <p:cNvPr id="271" name="Shape 271"/>
          <p:cNvSpPr txBox="1"/>
          <p:nvPr/>
        </p:nvSpPr>
        <p:spPr>
          <a:xfrm>
            <a:off x="119397" y="2835561"/>
            <a:ext cx="2896175" cy="1053271"/>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200" dirty="0">
              <a:solidFill>
                <a:schemeClr val="dk1"/>
              </a:solidFill>
            </a:endParaRPr>
          </a:p>
          <a:p>
            <a:pPr lvl="0" algn="ctr" rtl="0">
              <a:spcBef>
                <a:spcPts val="0"/>
              </a:spcBef>
              <a:buNone/>
            </a:pPr>
            <a:r>
              <a:rPr lang="en-US" sz="1600" dirty="0">
                <a:solidFill>
                  <a:schemeClr val="dk1"/>
                </a:solidFill>
              </a:rPr>
              <a:t>What Amendment </a:t>
            </a:r>
          </a:p>
          <a:p>
            <a:pPr lvl="0" algn="ctr" rtl="0">
              <a:spcBef>
                <a:spcPts val="0"/>
              </a:spcBef>
              <a:buNone/>
            </a:pPr>
            <a:r>
              <a:rPr lang="en-US" sz="1600" dirty="0">
                <a:solidFill>
                  <a:schemeClr val="dk1"/>
                </a:solidFill>
              </a:rPr>
              <a:t>created Prohibition?</a:t>
            </a:r>
          </a:p>
        </p:txBody>
      </p:sp>
      <p:sp>
        <p:nvSpPr>
          <p:cNvPr id="272" name="Shape 272"/>
          <p:cNvSpPr txBox="1"/>
          <p:nvPr/>
        </p:nvSpPr>
        <p:spPr>
          <a:xfrm>
            <a:off x="119397" y="4025019"/>
            <a:ext cx="2896175" cy="1122300"/>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200" dirty="0">
              <a:solidFill>
                <a:schemeClr val="dk1"/>
              </a:solidFill>
            </a:endParaRPr>
          </a:p>
          <a:p>
            <a:pPr lvl="0" algn="ctr" rtl="0">
              <a:spcBef>
                <a:spcPts val="0"/>
              </a:spcBef>
              <a:buNone/>
            </a:pPr>
            <a:r>
              <a:rPr lang="en-US" sz="1600" dirty="0">
                <a:solidFill>
                  <a:schemeClr val="dk1"/>
                </a:solidFill>
              </a:rPr>
              <a:t>Why was the </a:t>
            </a:r>
          </a:p>
          <a:p>
            <a:pPr lvl="0" algn="ctr" rtl="0">
              <a:spcBef>
                <a:spcPts val="0"/>
              </a:spcBef>
              <a:buNone/>
            </a:pPr>
            <a:r>
              <a:rPr lang="en-US" sz="1600" dirty="0">
                <a:solidFill>
                  <a:schemeClr val="dk1"/>
                </a:solidFill>
              </a:rPr>
              <a:t>Amendment passed?</a:t>
            </a:r>
          </a:p>
        </p:txBody>
      </p:sp>
      <p:sp>
        <p:nvSpPr>
          <p:cNvPr id="273" name="Shape 273"/>
          <p:cNvSpPr txBox="1"/>
          <p:nvPr/>
        </p:nvSpPr>
        <p:spPr>
          <a:xfrm>
            <a:off x="119397" y="5285213"/>
            <a:ext cx="2896175" cy="106162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600" dirty="0">
              <a:solidFill>
                <a:schemeClr val="dk1"/>
              </a:solidFill>
            </a:endParaRPr>
          </a:p>
          <a:p>
            <a:pPr lvl="0" algn="ctr" rtl="0">
              <a:spcBef>
                <a:spcPts val="0"/>
              </a:spcBef>
              <a:buNone/>
            </a:pPr>
            <a:r>
              <a:rPr lang="en-US" sz="1600" dirty="0">
                <a:solidFill>
                  <a:schemeClr val="dk1"/>
                </a:solidFill>
              </a:rPr>
              <a:t>What were the unintended effects of Prohibition?</a:t>
            </a:r>
          </a:p>
        </p:txBody>
      </p:sp>
      <p:sp>
        <p:nvSpPr>
          <p:cNvPr id="274" name="Shape 274"/>
          <p:cNvSpPr txBox="1"/>
          <p:nvPr/>
        </p:nvSpPr>
        <p:spPr>
          <a:xfrm>
            <a:off x="119399" y="7743217"/>
            <a:ext cx="2896175" cy="1210958"/>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200" dirty="0">
              <a:solidFill>
                <a:schemeClr val="dk1"/>
              </a:solidFill>
            </a:endParaRPr>
          </a:p>
          <a:p>
            <a:pPr lvl="0" algn="ctr" rtl="0">
              <a:spcBef>
                <a:spcPts val="0"/>
              </a:spcBef>
              <a:buNone/>
            </a:pPr>
            <a:r>
              <a:rPr lang="en-US" sz="1600" dirty="0">
                <a:solidFill>
                  <a:schemeClr val="dk1"/>
                </a:solidFill>
              </a:rPr>
              <a:t>Why was Prohibition repealed?</a:t>
            </a:r>
          </a:p>
        </p:txBody>
      </p:sp>
      <p:sp>
        <p:nvSpPr>
          <p:cNvPr id="275" name="Shape 275"/>
          <p:cNvSpPr txBox="1"/>
          <p:nvPr/>
        </p:nvSpPr>
        <p:spPr>
          <a:xfrm>
            <a:off x="119398" y="6483023"/>
            <a:ext cx="2896175" cy="1124007"/>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1200" dirty="0">
              <a:solidFill>
                <a:schemeClr val="dk1"/>
              </a:solidFill>
            </a:endParaRPr>
          </a:p>
          <a:p>
            <a:pPr lvl="0" algn="ctr" rtl="0">
              <a:spcBef>
                <a:spcPts val="0"/>
              </a:spcBef>
              <a:buNone/>
            </a:pPr>
            <a:r>
              <a:rPr lang="en-US" sz="1600" dirty="0">
                <a:solidFill>
                  <a:schemeClr val="dk1"/>
                </a:solidFill>
              </a:rPr>
              <a:t>What Amendment eventually repealed Prohibition?</a:t>
            </a:r>
          </a:p>
        </p:txBody>
      </p:sp>
      <p:sp>
        <p:nvSpPr>
          <p:cNvPr id="12" name="Shape 273"/>
          <p:cNvSpPr txBox="1"/>
          <p:nvPr/>
        </p:nvSpPr>
        <p:spPr>
          <a:xfrm>
            <a:off x="119399" y="1674687"/>
            <a:ext cx="2896175" cy="1049058"/>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200" dirty="0">
              <a:solidFill>
                <a:schemeClr val="dk1"/>
              </a:solidFill>
            </a:endParaRPr>
          </a:p>
          <a:p>
            <a:pPr lvl="0" algn="ctr" rtl="0">
              <a:spcBef>
                <a:spcPts val="0"/>
              </a:spcBef>
              <a:buNone/>
            </a:pPr>
            <a:r>
              <a:rPr lang="en-US" sz="1600" dirty="0">
                <a:solidFill>
                  <a:schemeClr val="dk1"/>
                </a:solidFill>
              </a:rPr>
              <a:t>Who supported prohibition?</a:t>
            </a: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404680" y="1664980"/>
            <a:ext cx="3221119" cy="2220811"/>
          </a:xfrm>
          <a:prstGeom prst="rect">
            <a:avLst/>
          </a:prstGeom>
        </p:spPr>
      </p:pic>
      <p:pic>
        <p:nvPicPr>
          <p:cNvPr id="7" name="Picture 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404679" y="4029806"/>
            <a:ext cx="3221119" cy="2317030"/>
          </a:xfrm>
          <a:prstGeom prst="rect">
            <a:avLst/>
          </a:prstGeom>
        </p:spPr>
      </p:pic>
      <p:pic>
        <p:nvPicPr>
          <p:cNvPr id="9" name="Picture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90652" y="6483023"/>
            <a:ext cx="3135146" cy="2471152"/>
          </a:xfrm>
          <a:prstGeom prst="rect">
            <a:avLst/>
          </a:prstGeom>
        </p:spPr>
      </p:pic>
    </p:spTree>
    <p:extLst>
      <p:ext uri="{BB962C8B-B14F-4D97-AF65-F5344CB8AC3E}">
        <p14:creationId xmlns:p14="http://schemas.microsoft.com/office/powerpoint/2010/main" val="29095424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Shape 280"/>
          <p:cNvSpPr txBox="1"/>
          <p:nvPr/>
        </p:nvSpPr>
        <p:spPr>
          <a:xfrm>
            <a:off x="195600" y="130500"/>
            <a:ext cx="6430199"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Scopes Monkey Trial</a:t>
            </a:r>
          </a:p>
        </p:txBody>
      </p:sp>
      <p:sp>
        <p:nvSpPr>
          <p:cNvPr id="281" name="Shape 281"/>
          <p:cNvSpPr txBox="1"/>
          <p:nvPr/>
        </p:nvSpPr>
        <p:spPr>
          <a:xfrm>
            <a:off x="0" y="566000"/>
            <a:ext cx="6858000" cy="944100"/>
          </a:xfrm>
          <a:prstGeom prst="rect">
            <a:avLst/>
          </a:prstGeom>
          <a:noFill/>
          <a:ln>
            <a:noFill/>
          </a:ln>
        </p:spPr>
        <p:txBody>
          <a:bodyPr wrap="square" lIns="91425" tIns="91425" rIns="91425" bIns="91425" anchor="ctr" anchorCtr="0">
            <a:noAutofit/>
          </a:bodyPr>
          <a:lstStyle/>
          <a:p>
            <a:pPr lvl="0" algn="ctr"/>
            <a:r>
              <a:rPr lang="en-US" sz="1100" b="1" dirty="0"/>
              <a:t>Directions</a:t>
            </a:r>
            <a:r>
              <a:rPr lang="en-US" sz="1100" dirty="0"/>
              <a:t>: In 1925, a Biology teacher in Tennessee was taken to court and fined for teaching Darwin’s theory of evolution. This case reflected the clash between values in the 1920s. Follow these links </a:t>
            </a:r>
            <a:r>
              <a:rPr lang="en-US" sz="1100" dirty="0">
                <a:hlinkClick r:id="rId3"/>
              </a:rPr>
              <a:t>http://www.ushistory.org/us/47b.asp</a:t>
            </a:r>
            <a:r>
              <a:rPr lang="en-US" sz="1100" dirty="0"/>
              <a:t> and </a:t>
            </a:r>
            <a:r>
              <a:rPr lang="en-US" sz="1100" dirty="0">
                <a:hlinkClick r:id="rId4"/>
              </a:rPr>
              <a:t>http://ow.ly/rEpr30fon7P</a:t>
            </a:r>
            <a:r>
              <a:rPr lang="en-US" sz="1100" dirty="0"/>
              <a:t> to complete the graphic organizer. </a:t>
            </a:r>
          </a:p>
        </p:txBody>
      </p:sp>
      <p:sp>
        <p:nvSpPr>
          <p:cNvPr id="14" name="Shape 349"/>
          <p:cNvSpPr txBox="1"/>
          <p:nvPr/>
        </p:nvSpPr>
        <p:spPr>
          <a:xfrm>
            <a:off x="290125" y="3448648"/>
            <a:ext cx="3188004" cy="1615575"/>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spcBef>
                <a:spcPts val="0"/>
              </a:spcBef>
              <a:buNone/>
            </a:pPr>
            <a:endParaRPr lang="en-US" dirty="0"/>
          </a:p>
          <a:p>
            <a:pPr lvl="0" algn="ctr">
              <a:spcBef>
                <a:spcPts val="0"/>
              </a:spcBef>
              <a:buNone/>
            </a:pPr>
            <a:r>
              <a:rPr lang="en-US" sz="2400" dirty="0">
                <a:latin typeface="Times New Roman" panose="02020603050405020304" pitchFamily="18" charset="0"/>
                <a:cs typeface="Times New Roman" panose="02020603050405020304" pitchFamily="18" charset="0"/>
              </a:rPr>
              <a:t>Why is it referred to the “monkey trial”?</a:t>
            </a:r>
          </a:p>
        </p:txBody>
      </p:sp>
      <p:sp>
        <p:nvSpPr>
          <p:cNvPr id="15" name="Shape 346"/>
          <p:cNvSpPr txBox="1"/>
          <p:nvPr/>
        </p:nvSpPr>
        <p:spPr>
          <a:xfrm>
            <a:off x="290125" y="1510101"/>
            <a:ext cx="3188004" cy="1835428"/>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2400" dirty="0">
                <a:latin typeface="Times New Roman" panose="02020603050405020304" pitchFamily="18" charset="0"/>
                <a:cs typeface="Times New Roman" panose="02020603050405020304" pitchFamily="18" charset="0"/>
              </a:rPr>
              <a:t>What is the basis of the trial?</a:t>
            </a:r>
          </a:p>
        </p:txBody>
      </p:sp>
      <p:sp>
        <p:nvSpPr>
          <p:cNvPr id="17" name="Shape 290"/>
          <p:cNvSpPr/>
          <p:nvPr/>
        </p:nvSpPr>
        <p:spPr>
          <a:xfrm>
            <a:off x="290125" y="5180170"/>
            <a:ext cx="3188004" cy="1732310"/>
          </a:xfrm>
          <a:prstGeom prst="rect">
            <a:avLst/>
          </a:prstGeom>
          <a:solidFill>
            <a:srgbClr val="F4CCCC"/>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2400" dirty="0">
                <a:latin typeface="Times New Roman" panose="02020603050405020304" pitchFamily="18" charset="0"/>
                <a:cs typeface="Times New Roman" panose="02020603050405020304" pitchFamily="18" charset="0"/>
              </a:rPr>
              <a:t>What was the outcome? </a:t>
            </a:r>
            <a:endParaRPr sz="2400" dirty="0">
              <a:latin typeface="Times New Roman" panose="02020603050405020304" pitchFamily="18" charset="0"/>
              <a:cs typeface="Times New Roman" panose="02020603050405020304" pitchFamily="18" charset="0"/>
            </a:endParaRPr>
          </a:p>
        </p:txBody>
      </p:sp>
      <p:sp>
        <p:nvSpPr>
          <p:cNvPr id="18" name="Shape 404"/>
          <p:cNvSpPr txBox="1"/>
          <p:nvPr/>
        </p:nvSpPr>
        <p:spPr>
          <a:xfrm>
            <a:off x="290125" y="7028427"/>
            <a:ext cx="3188004" cy="1770434"/>
          </a:xfrm>
          <a:prstGeom prst="rect">
            <a:avLst/>
          </a:prstGeom>
          <a:solidFill>
            <a:srgbClr val="FCE5CD"/>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2400" dirty="0">
                <a:latin typeface="Times New Roman" panose="02020603050405020304" pitchFamily="18" charset="0"/>
                <a:cs typeface="Times New Roman" panose="02020603050405020304" pitchFamily="18" charset="0"/>
              </a:rPr>
              <a:t>Why is this trial so significant? </a:t>
            </a:r>
          </a:p>
        </p:txBody>
      </p:sp>
      <p:pic>
        <p:nvPicPr>
          <p:cNvPr id="2" name="Picture 1"/>
          <p:cNvPicPr>
            <a:picLocks noChangeAspect="1"/>
          </p:cNvPicPr>
          <p:nvPr/>
        </p:nvPicPr>
        <p:blipFill>
          <a:blip r:embed="rId5"/>
          <a:stretch>
            <a:fillRect/>
          </a:stretch>
        </p:blipFill>
        <p:spPr>
          <a:xfrm>
            <a:off x="3768299" y="3981289"/>
            <a:ext cx="2857500" cy="2743200"/>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768299" y="6769843"/>
            <a:ext cx="2741916" cy="2029018"/>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768299" y="1466886"/>
            <a:ext cx="2857500" cy="2469050"/>
          </a:xfrm>
          <a:prstGeom prst="rect">
            <a:avLst/>
          </a:prstGeom>
        </p:spPr>
      </p:pic>
    </p:spTree>
    <p:extLst>
      <p:ext uri="{BB962C8B-B14F-4D97-AF65-F5344CB8AC3E}">
        <p14:creationId xmlns:p14="http://schemas.microsoft.com/office/powerpoint/2010/main" val="26840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61225" y="354857"/>
            <a:ext cx="6310162" cy="447281"/>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958" y="802138"/>
            <a:ext cx="6531429" cy="523852"/>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0591" y="1454790"/>
            <a:ext cx="6310162" cy="581160"/>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4221585694"/>
              </p:ext>
            </p:extLst>
          </p:nvPr>
        </p:nvGraphicFramePr>
        <p:xfrm>
          <a:off x="448160" y="2071222"/>
          <a:ext cx="5915024" cy="195707"/>
        </p:xfrm>
        <a:graphic>
          <a:graphicData uri="http://schemas.openxmlformats.org/drawingml/2006/table">
            <a:tbl>
              <a:tblPr firstRow="1" firstCol="1" bandRow="1"/>
              <a:tblGrid>
                <a:gridCol w="1306366">
                  <a:extLst>
                    <a:ext uri="{9D8B030D-6E8A-4147-A177-3AD203B41FA5}">
                      <a16:colId xmlns:a16="http://schemas.microsoft.com/office/drawing/2014/main" val="3028526193"/>
                    </a:ext>
                  </a:extLst>
                </a:gridCol>
                <a:gridCol w="854041">
                  <a:extLst>
                    <a:ext uri="{9D8B030D-6E8A-4147-A177-3AD203B41FA5}">
                      <a16:colId xmlns:a16="http://schemas.microsoft.com/office/drawing/2014/main" val="889137600"/>
                    </a:ext>
                  </a:extLst>
                </a:gridCol>
                <a:gridCol w="1024849">
                  <a:extLst>
                    <a:ext uri="{9D8B030D-6E8A-4147-A177-3AD203B41FA5}">
                      <a16:colId xmlns:a16="http://schemas.microsoft.com/office/drawing/2014/main" val="2760918672"/>
                    </a:ext>
                  </a:extLst>
                </a:gridCol>
                <a:gridCol w="1546763">
                  <a:extLst>
                    <a:ext uri="{9D8B030D-6E8A-4147-A177-3AD203B41FA5}">
                      <a16:colId xmlns:a16="http://schemas.microsoft.com/office/drawing/2014/main" val="2084996790"/>
                    </a:ext>
                  </a:extLst>
                </a:gridCol>
                <a:gridCol w="1183005">
                  <a:extLst>
                    <a:ext uri="{9D8B030D-6E8A-4147-A177-3AD203B41FA5}">
                      <a16:colId xmlns:a16="http://schemas.microsoft.com/office/drawing/2014/main" val="2179184647"/>
                    </a:ext>
                  </a:extLst>
                </a:gridCol>
              </a:tblGrid>
              <a:tr h="194974">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stock market crash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credit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innovation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a:effectLst/>
                          <a:latin typeface="Times New Roman" panose="02020603050405020304" pitchFamily="18" charset="0"/>
                          <a:ea typeface="Calibri" panose="020F0502020204030204" pitchFamily="34" charset="0"/>
                          <a:cs typeface="Times New Roman" panose="02020603050405020304" pitchFamily="18" charset="0"/>
                        </a:rPr>
                        <a:t>buying on margin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speculation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323" marR="683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915710"/>
                  </a:ext>
                </a:extLst>
              </a:tr>
            </a:tbl>
          </a:graphicData>
        </a:graphic>
      </p:graphicFrame>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0591" y="2431002"/>
            <a:ext cx="6310162" cy="2195326"/>
          </a:xfrm>
          <a:prstGeom prst="rect">
            <a:avLst/>
          </a:prstGeom>
        </p:spPr>
      </p:pic>
      <p:pic>
        <p:nvPicPr>
          <p:cNvPr id="9" name="Picture 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0591" y="4661600"/>
            <a:ext cx="6310162" cy="4319148"/>
          </a:xfrm>
          <a:prstGeom prst="rect">
            <a:avLst/>
          </a:prstGeom>
        </p:spPr>
      </p:pic>
    </p:spTree>
    <p:extLst>
      <p:ext uri="{BB962C8B-B14F-4D97-AF65-F5344CB8AC3E}">
        <p14:creationId xmlns:p14="http://schemas.microsoft.com/office/powerpoint/2010/main" val="2070459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p:nvPr/>
        </p:nvSpPr>
        <p:spPr>
          <a:xfrm>
            <a:off x="256880" y="106934"/>
            <a:ext cx="6430199" cy="811248"/>
          </a:xfrm>
          <a:prstGeom prst="rect">
            <a:avLst/>
          </a:prstGeom>
          <a:noFill/>
          <a:ln>
            <a:noFill/>
          </a:ln>
        </p:spPr>
        <p:txBody>
          <a:bodyPr wrap="square" lIns="91425" tIns="45700" rIns="91425" bIns="45700" anchor="t" anchorCtr="0">
            <a:noAutofit/>
          </a:bodyPr>
          <a:lstStyle/>
          <a:p>
            <a:pPr lvl="0" algn="ctr">
              <a:buSzPct val="25000"/>
            </a:pPr>
            <a:r>
              <a:rPr lang="en-US" sz="4400" b="1" dirty="0">
                <a:solidFill>
                  <a:srgbClr val="FF0000"/>
                </a:solidFill>
                <a:latin typeface="Baskerville Old Face" panose="02020602080505020303" pitchFamily="18" charset="0"/>
                <a:ea typeface="Impact"/>
                <a:cs typeface="Impact"/>
                <a:sym typeface="Impact"/>
              </a:rPr>
              <a:t>Roaring 20’s</a:t>
            </a:r>
          </a:p>
        </p:txBody>
      </p:sp>
      <p:sp>
        <p:nvSpPr>
          <p:cNvPr id="326" name="Shape 326"/>
          <p:cNvSpPr txBox="1"/>
          <p:nvPr/>
        </p:nvSpPr>
        <p:spPr>
          <a:xfrm>
            <a:off x="136816" y="838447"/>
            <a:ext cx="6528000" cy="1053600"/>
          </a:xfrm>
          <a:prstGeom prst="rect">
            <a:avLst/>
          </a:prstGeom>
          <a:noFill/>
          <a:ln>
            <a:noFill/>
          </a:ln>
        </p:spPr>
        <p:txBody>
          <a:bodyPr wrap="square" lIns="91425" tIns="91425" rIns="91425" bIns="91425" anchor="ctr" anchorCtr="0">
            <a:noAutofit/>
          </a:bodyPr>
          <a:lstStyle/>
          <a:p>
            <a:pPr lvl="0" algn="ct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The Harlem Renaissance was a movement of African-American culture that was an outpouring of creativity among poets, artists, writers, musicians, actors, and performers some of who became famous that began in the New York City neighborhood of Harlem in the 1920's. </a:t>
            </a:r>
            <a:r>
              <a:rPr lang="en-US" sz="1200" dirty="0">
                <a:solidFill>
                  <a:schemeClr val="dk1"/>
                </a:solidFill>
                <a:latin typeface="Times New Roman" panose="02020603050405020304" pitchFamily="18" charset="0"/>
                <a:cs typeface="Times New Roman" panose="02020603050405020304" pitchFamily="18" charset="0"/>
              </a:rPr>
              <a:t>Follow these links </a:t>
            </a:r>
            <a:r>
              <a:rPr lang="en-US" sz="1200" dirty="0">
                <a:solidFill>
                  <a:schemeClr val="dk1"/>
                </a:solidFill>
                <a:latin typeface="Times New Roman" panose="02020603050405020304" pitchFamily="18" charset="0"/>
                <a:cs typeface="Times New Roman" panose="02020603050405020304" pitchFamily="18" charset="0"/>
                <a:hlinkClick r:id="rId3"/>
              </a:rPr>
              <a:t>http://www.loc.gov/rr/program/bib/harlem/harlem.html</a:t>
            </a:r>
            <a:r>
              <a:rPr lang="en-US" sz="1200" dirty="0">
                <a:solidFill>
                  <a:schemeClr val="dk1"/>
                </a:solidFill>
                <a:latin typeface="Times New Roman" panose="02020603050405020304" pitchFamily="18" charset="0"/>
                <a:cs typeface="Times New Roman" panose="02020603050405020304" pitchFamily="18" charset="0"/>
              </a:rPr>
              <a:t> and </a:t>
            </a:r>
            <a:r>
              <a:rPr lang="en-US" sz="1200" dirty="0">
                <a:solidFill>
                  <a:schemeClr val="dk1"/>
                </a:solidFill>
                <a:latin typeface="Times New Roman" panose="02020603050405020304" pitchFamily="18" charset="0"/>
                <a:cs typeface="Times New Roman" panose="02020603050405020304" pitchFamily="18" charset="0"/>
                <a:hlinkClick r:id="rId4"/>
              </a:rPr>
              <a:t>http://ow.ly/YkK630fjtW0</a:t>
            </a:r>
            <a:r>
              <a:rPr lang="en-US" sz="1200" dirty="0">
                <a:latin typeface="Times New Roman" panose="02020603050405020304" pitchFamily="18" charset="0"/>
                <a:cs typeface="Times New Roman" panose="02020603050405020304" pitchFamily="18" charset="0"/>
              </a:rPr>
              <a:t>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in order to interpret the images below as to how they pertain to the Harlem Renaissance..</a:t>
            </a:r>
            <a:endParaRPr lang="en-US" sz="1200" dirty="0">
              <a:solidFill>
                <a:schemeClr val="dk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5"/>
          <a:stretch>
            <a:fillRect/>
          </a:stretch>
        </p:blipFill>
        <p:spPr>
          <a:xfrm>
            <a:off x="3315044" y="2158023"/>
            <a:ext cx="3349772" cy="1882146"/>
          </a:xfrm>
          <a:prstGeom prst="rect">
            <a:avLst/>
          </a:prstGeom>
        </p:spPr>
      </p:pic>
      <p:pic>
        <p:nvPicPr>
          <p:cNvPr id="3" name="Picture 2"/>
          <p:cNvPicPr>
            <a:picLocks noChangeAspect="1"/>
          </p:cNvPicPr>
          <p:nvPr/>
        </p:nvPicPr>
        <p:blipFill>
          <a:blip r:embed="rId6"/>
          <a:stretch>
            <a:fillRect/>
          </a:stretch>
        </p:blipFill>
        <p:spPr>
          <a:xfrm>
            <a:off x="3531442" y="7155344"/>
            <a:ext cx="3147629" cy="1762672"/>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84388" y="4051812"/>
            <a:ext cx="3080428" cy="3103532"/>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7980" y="2158023"/>
            <a:ext cx="3323462" cy="2612033"/>
          </a:xfrm>
          <a:prstGeom prst="rect">
            <a:avLst/>
          </a:prstGeom>
        </p:spPr>
      </p:pic>
      <p:pic>
        <p:nvPicPr>
          <p:cNvPr id="6" name="Picture 5"/>
          <p:cNvPicPr>
            <a:picLocks noChangeAspect="1"/>
          </p:cNvPicPr>
          <p:nvPr/>
        </p:nvPicPr>
        <p:blipFill>
          <a:blip r:embed="rId9"/>
          <a:stretch>
            <a:fillRect/>
          </a:stretch>
        </p:blipFill>
        <p:spPr>
          <a:xfrm>
            <a:off x="207980" y="7042826"/>
            <a:ext cx="3337391" cy="1875190"/>
          </a:xfrm>
          <a:prstGeom prst="rect">
            <a:avLst/>
          </a:prstGeom>
        </p:spPr>
      </p:pic>
      <p:pic>
        <p:nvPicPr>
          <p:cNvPr id="7" name="Picture 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7980" y="4498877"/>
            <a:ext cx="3376408" cy="25323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305" name="Shape 305"/>
          <p:cNvSpPr/>
          <p:nvPr/>
        </p:nvSpPr>
        <p:spPr>
          <a:xfrm>
            <a:off x="287184" y="7126824"/>
            <a:ext cx="3150900" cy="1777499"/>
          </a:xfrm>
          <a:prstGeom prst="wedgeRectCallout">
            <a:avLst>
              <a:gd name="adj1" fmla="val 9980"/>
              <a:gd name="adj2" fmla="val -80986"/>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marL="171450" lvl="0" indent="-171450">
              <a:spcBef>
                <a:spcPts val="0"/>
              </a:spcBef>
              <a:buFont typeface="Arial" panose="020B0604020202020204" pitchFamily="34" charset="0"/>
              <a:buChar char="•"/>
            </a:pPr>
            <a:r>
              <a:rPr lang="en-US" sz="1200" dirty="0">
                <a:solidFill>
                  <a:schemeClr val="dk1"/>
                </a:solidFill>
                <a:latin typeface="Baskerville Old Face" panose="02020602080505020303" pitchFamily="18" charset="0"/>
              </a:rPr>
              <a:t>The first movies were silent films but by the late 1920’s, the first movies with sound were available to audiences. </a:t>
            </a:r>
          </a:p>
          <a:p>
            <a:pPr marL="171450" lvl="0" indent="-171450">
              <a:spcBef>
                <a:spcPts val="0"/>
              </a:spcBef>
              <a:buFont typeface="Arial" panose="020B0604020202020204" pitchFamily="34" charset="0"/>
              <a:buChar char="•"/>
            </a:pPr>
            <a:endParaRPr lang="en-US" sz="1200" dirty="0">
              <a:solidFill>
                <a:schemeClr val="dk1"/>
              </a:solidFill>
              <a:latin typeface="Baskerville Old Face" panose="02020602080505020303" pitchFamily="18" charset="0"/>
            </a:endParaRPr>
          </a:p>
          <a:p>
            <a:pPr marL="171450" lvl="0" indent="-171450">
              <a:spcBef>
                <a:spcPts val="0"/>
              </a:spcBef>
              <a:buFont typeface="Arial" panose="020B0604020202020204" pitchFamily="34" charset="0"/>
              <a:buChar char="•"/>
            </a:pPr>
            <a:r>
              <a:rPr lang="en-US" sz="1200" dirty="0">
                <a:solidFill>
                  <a:schemeClr val="dk1"/>
                </a:solidFill>
                <a:latin typeface="Baskerville Old Face" panose="02020602080505020303" pitchFamily="18" charset="0"/>
              </a:rPr>
              <a:t>Describe how the film industry shaped society. </a:t>
            </a:r>
          </a:p>
          <a:p>
            <a:pPr marL="171450" lvl="0" indent="-171450">
              <a:spcBef>
                <a:spcPts val="0"/>
              </a:spcBef>
              <a:buFont typeface="Arial" panose="020B0604020202020204" pitchFamily="34" charset="0"/>
              <a:buChar char="•"/>
            </a:pPr>
            <a:endParaRPr lang="en-US" sz="1200" dirty="0">
              <a:solidFill>
                <a:schemeClr val="dk1"/>
              </a:solidFill>
              <a:latin typeface="Baskerville Old Face" panose="02020602080505020303" pitchFamily="18" charset="0"/>
            </a:endParaRPr>
          </a:p>
          <a:p>
            <a:pPr marL="171450" lvl="0" indent="-171450">
              <a:spcBef>
                <a:spcPts val="0"/>
              </a:spcBef>
              <a:buFont typeface="Arial" panose="020B0604020202020204" pitchFamily="34" charset="0"/>
              <a:buChar char="•"/>
            </a:pPr>
            <a:r>
              <a:rPr lang="en-US" sz="1200" dirty="0">
                <a:solidFill>
                  <a:schemeClr val="dk1"/>
                </a:solidFill>
                <a:latin typeface="Baskerville Old Face" panose="02020602080505020303" pitchFamily="18" charset="0"/>
              </a:rPr>
              <a:t>What did conservatives think?</a:t>
            </a:r>
          </a:p>
        </p:txBody>
      </p:sp>
      <p:sp>
        <p:nvSpPr>
          <p:cNvPr id="304" name="Shape 304"/>
          <p:cNvSpPr/>
          <p:nvPr/>
        </p:nvSpPr>
        <p:spPr>
          <a:xfrm>
            <a:off x="3537846" y="7148957"/>
            <a:ext cx="3150900" cy="1777499"/>
          </a:xfrm>
          <a:prstGeom prst="wedgeRectCallout">
            <a:avLst>
              <a:gd name="adj1" fmla="val 9980"/>
              <a:gd name="adj2" fmla="val -80986"/>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r>
              <a:rPr lang="en-US" sz="1200" dirty="0">
                <a:latin typeface="Baskerville Old Face" panose="02020602080505020303" pitchFamily="18" charset="0"/>
              </a:rPr>
              <a:t>The Famous Flappers of the Roaring Twenties era were constantly in the newspapers. Why?</a:t>
            </a:r>
          </a:p>
          <a:p>
            <a:pPr lvl="0"/>
            <a:endParaRPr lang="en-US" sz="1200" dirty="0">
              <a:solidFill>
                <a:schemeClr val="dk1"/>
              </a:solidFill>
              <a:latin typeface="Baskerville Old Face" panose="02020602080505020303" pitchFamily="18" charset="0"/>
            </a:endParaRPr>
          </a:p>
          <a:p>
            <a:pPr lvl="0"/>
            <a:r>
              <a:rPr lang="en-US" sz="1200" dirty="0">
                <a:solidFill>
                  <a:schemeClr val="dk1"/>
                </a:solidFill>
                <a:latin typeface="Baskerville Old Face" panose="02020602080505020303" pitchFamily="18" charset="0"/>
              </a:rPr>
              <a:t>Why did young American women admire them?</a:t>
            </a:r>
          </a:p>
          <a:p>
            <a:pPr lvl="0"/>
            <a:endParaRPr lang="en-US" sz="1200" dirty="0">
              <a:solidFill>
                <a:schemeClr val="dk1"/>
              </a:solidFill>
              <a:latin typeface="Baskerville Old Face" panose="02020602080505020303" pitchFamily="18" charset="0"/>
            </a:endParaRPr>
          </a:p>
          <a:p>
            <a:pPr lvl="0"/>
            <a:r>
              <a:rPr lang="en-US" sz="1200" dirty="0">
                <a:solidFill>
                  <a:schemeClr val="dk1"/>
                </a:solidFill>
                <a:latin typeface="Baskerville Old Face" panose="02020602080505020303" pitchFamily="18" charset="0"/>
              </a:rPr>
              <a:t>What did the older generation think of them?</a:t>
            </a:r>
          </a:p>
        </p:txBody>
      </p:sp>
      <p:sp>
        <p:nvSpPr>
          <p:cNvPr id="297" name="Shape 297"/>
          <p:cNvSpPr txBox="1"/>
          <p:nvPr/>
        </p:nvSpPr>
        <p:spPr>
          <a:xfrm>
            <a:off x="299393" y="168033"/>
            <a:ext cx="6129866" cy="741919"/>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4400" b="1" dirty="0">
                <a:solidFill>
                  <a:srgbClr val="FF0000"/>
                </a:solidFill>
                <a:latin typeface="Baskerville Old Face" panose="02020602080505020303" pitchFamily="18" charset="0"/>
                <a:ea typeface="Impact"/>
                <a:cs typeface="Impact"/>
                <a:sym typeface="Impact"/>
              </a:rPr>
              <a:t>Roaring 20’s</a:t>
            </a:r>
          </a:p>
        </p:txBody>
      </p:sp>
      <p:sp>
        <p:nvSpPr>
          <p:cNvPr id="298" name="Shape 298"/>
          <p:cNvSpPr txBox="1"/>
          <p:nvPr/>
        </p:nvSpPr>
        <p:spPr>
          <a:xfrm>
            <a:off x="203676" y="909952"/>
            <a:ext cx="6321300" cy="1021099"/>
          </a:xfrm>
          <a:prstGeom prst="rect">
            <a:avLst/>
          </a:prstGeom>
          <a:noFill/>
          <a:ln>
            <a:noFill/>
          </a:ln>
        </p:spPr>
        <p:txBody>
          <a:bodyPr wrap="square" lIns="91425" tIns="91425" rIns="91425" bIns="91425" anchor="t" anchorCtr="0">
            <a:noAutofit/>
          </a:bodyPr>
          <a:lstStyle/>
          <a:p>
            <a:pPr lvl="0" algn="ct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The 1920s' were a period of economic prosperity, changing social roles,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advances in technology, and a new and vibrant culture. Research the film industry here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hlinkClick r:id="rId3"/>
              </a:rPr>
              <a:t>http://www.1920-30.com/movies/</a:t>
            </a:r>
            <a:r>
              <a:rPr lang="en-US" sz="1200" dirty="0">
                <a:latin typeface="Times New Roman" panose="02020603050405020304" pitchFamily="18" charset="0"/>
                <a:cs typeface="Times New Roman" panose="02020603050405020304" pitchFamily="18" charset="0"/>
              </a:rPr>
              <a:t> watch flappers here </a:t>
            </a:r>
            <a:r>
              <a:rPr lang="en-US" sz="1200" b="1" u="sng" dirty="0">
                <a:solidFill>
                  <a:schemeClr val="hlink"/>
                </a:solidFill>
                <a:latin typeface="Times New Roman" panose="02020603050405020304" pitchFamily="18" charset="0"/>
                <a:cs typeface="Times New Roman" panose="02020603050405020304" pitchFamily="18" charset="0"/>
              </a:rPr>
              <a:t>http://ow.ly/RBsp30fjrAI</a:t>
            </a:r>
            <a:r>
              <a:rPr lang="en-US" sz="1200" dirty="0">
                <a:latin typeface="Times New Roman" panose="02020603050405020304" pitchFamily="18" charset="0"/>
                <a:cs typeface="Times New Roman" panose="02020603050405020304" pitchFamily="18" charset="0"/>
              </a:rPr>
              <a:t> , read about </a:t>
            </a:r>
            <a:br>
              <a:rPr lang="en-US" sz="12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them here  </a:t>
            </a:r>
            <a:r>
              <a:rPr lang="en-US" sz="1200" dirty="0">
                <a:latin typeface="Times New Roman" panose="02020603050405020304" pitchFamily="18" charset="0"/>
                <a:cs typeface="Times New Roman" panose="02020603050405020304" pitchFamily="18" charset="0"/>
                <a:hlinkClick r:id="rId4"/>
              </a:rPr>
              <a:t>http://ow.ly/NnjA30fjshi</a:t>
            </a:r>
            <a:r>
              <a:rPr lang="en-US" sz="1200" dirty="0">
                <a:latin typeface="Times New Roman" panose="02020603050405020304" pitchFamily="18" charset="0"/>
                <a:cs typeface="Times New Roman" panose="02020603050405020304" pitchFamily="18" charset="0"/>
              </a:rPr>
              <a:t> also in the primary source letter on the following pages </a:t>
            </a:r>
          </a:p>
          <a:p>
            <a:pPr lvl="0" algn="ctr"/>
            <a:r>
              <a:rPr lang="en-US" sz="1200" dirty="0">
                <a:latin typeface="Times New Roman" panose="02020603050405020304" pitchFamily="18" charset="0"/>
                <a:cs typeface="Times New Roman" panose="02020603050405020304" pitchFamily="18" charset="0"/>
              </a:rPr>
              <a:t>in order to discuss their significance in shaping 1920’s culture using the prompts below.</a:t>
            </a:r>
          </a:p>
          <a:p>
            <a:pPr lvl="0" algn="ctr"/>
            <a:endParaRPr lang="en-US" sz="1200" dirty="0"/>
          </a:p>
        </p:txBody>
      </p:sp>
      <p:pic>
        <p:nvPicPr>
          <p:cNvPr id="300" name="Shape 300"/>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639987" y="4902821"/>
            <a:ext cx="266424" cy="263025"/>
          </a:xfrm>
          <a:prstGeom prst="rect">
            <a:avLst/>
          </a:prstGeom>
          <a:noFill/>
          <a:ln>
            <a:noFill/>
          </a:ln>
        </p:spPr>
      </p:pic>
      <p:pic>
        <p:nvPicPr>
          <p:cNvPr id="301" name="Shape 30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009312" y="4902821"/>
            <a:ext cx="266424" cy="263025"/>
          </a:xfrm>
          <a:prstGeom prst="rect">
            <a:avLst/>
          </a:prstGeom>
          <a:noFill/>
          <a:ln>
            <a:noFill/>
          </a:ln>
        </p:spPr>
      </p:pic>
      <p:pic>
        <p:nvPicPr>
          <p:cNvPr id="3" name="Picture 2"/>
          <p:cNvPicPr>
            <a:picLocks noChangeAspect="1"/>
          </p:cNvPicPr>
          <p:nvPr/>
        </p:nvPicPr>
        <p:blipFill>
          <a:blip r:embed="rId6"/>
          <a:stretch>
            <a:fillRect/>
          </a:stretch>
        </p:blipFill>
        <p:spPr>
          <a:xfrm>
            <a:off x="347217" y="2807818"/>
            <a:ext cx="3142805" cy="4250114"/>
          </a:xfrm>
          <a:prstGeom prst="rect">
            <a:avLst/>
          </a:prstGeom>
        </p:spPr>
      </p:pic>
      <p:sp>
        <p:nvSpPr>
          <p:cNvPr id="303" name="Shape 303"/>
          <p:cNvSpPr/>
          <p:nvPr/>
        </p:nvSpPr>
        <p:spPr>
          <a:xfrm>
            <a:off x="347217" y="2029316"/>
            <a:ext cx="3190630" cy="709611"/>
          </a:xfrm>
          <a:prstGeom prst="wedgeRectCallout">
            <a:avLst>
              <a:gd name="adj1" fmla="val -9154"/>
              <a:gd name="adj2" fmla="val 97475"/>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3200" dirty="0">
                <a:solidFill>
                  <a:schemeClr val="dk1"/>
                </a:solidFill>
                <a:latin typeface="Baskerville Old Face" panose="02020602080505020303" pitchFamily="18" charset="0"/>
              </a:rPr>
              <a:t>Charlie Chaplain</a:t>
            </a:r>
          </a:p>
        </p:txBody>
      </p:sp>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13737" y="2815058"/>
            <a:ext cx="3199119" cy="4235634"/>
          </a:xfrm>
          <a:prstGeom prst="rect">
            <a:avLst/>
          </a:prstGeom>
        </p:spPr>
      </p:pic>
      <p:sp>
        <p:nvSpPr>
          <p:cNvPr id="302" name="Shape 302"/>
          <p:cNvSpPr/>
          <p:nvPr/>
        </p:nvSpPr>
        <p:spPr>
          <a:xfrm>
            <a:off x="3501957" y="2029317"/>
            <a:ext cx="3216017" cy="709610"/>
          </a:xfrm>
          <a:prstGeom prst="wedgeRectCallout">
            <a:avLst>
              <a:gd name="adj1" fmla="val -9017"/>
              <a:gd name="adj2" fmla="val 95685"/>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r>
              <a:rPr lang="en-US" sz="3200" dirty="0">
                <a:latin typeface="Baskerville Old Face" panose="02020602080505020303" pitchFamily="18" charset="0"/>
              </a:rPr>
              <a:t>Joan Crawford</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TotalTime>
  <Words>1466</Words>
  <Application>Microsoft Office PowerPoint</Application>
  <PresentationFormat>On-screen Show (4:3)</PresentationFormat>
  <Paragraphs>131</Paragraphs>
  <Slides>15</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Impact</vt:lpstr>
      <vt:lpstr>Times New Roman</vt:lpstr>
      <vt:lpstr>Arial</vt:lpstr>
      <vt:lpstr>Calibri</vt:lpstr>
      <vt:lpstr>Baskerville Old Face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71</cp:revision>
  <cp:lastPrinted>2018-08-13T20:16:40Z</cp:lastPrinted>
  <dcterms:modified xsi:type="dcterms:W3CDTF">2019-09-03T19:27:47Z</dcterms:modified>
</cp:coreProperties>
</file>