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 id="2147483664" r:id="rId5"/>
    <p:sldMasterId id="2147483665" r:id="rId6"/>
    <p:sldMasterId id="2147483666" r:id="rId7"/>
  </p:sldMasterIdLst>
  <p:notesMasterIdLst>
    <p:notesMasterId r:id="rId48"/>
  </p:notesMasterIdLst>
  <p:handoutMasterIdLst>
    <p:handoutMasterId r:id="rId49"/>
  </p:handoutMasterIdLst>
  <p:sldIdLst>
    <p:sldId id="320" r:id="rId8"/>
    <p:sldId id="303" r:id="rId9"/>
    <p:sldId id="305" r:id="rId10"/>
    <p:sldId id="307" r:id="rId11"/>
    <p:sldId id="319" r:id="rId12"/>
    <p:sldId id="339" r:id="rId13"/>
    <p:sldId id="338"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318" r:id="rId27"/>
    <p:sldId id="322" r:id="rId28"/>
    <p:sldId id="311" r:id="rId29"/>
    <p:sldId id="323" r:id="rId30"/>
    <p:sldId id="312" r:id="rId31"/>
    <p:sldId id="337" r:id="rId32"/>
    <p:sldId id="313" r:id="rId33"/>
    <p:sldId id="325" r:id="rId34"/>
    <p:sldId id="326" r:id="rId35"/>
    <p:sldId id="314" r:id="rId36"/>
    <p:sldId id="327" r:id="rId37"/>
    <p:sldId id="336" r:id="rId38"/>
    <p:sldId id="315" r:id="rId39"/>
    <p:sldId id="329" r:id="rId40"/>
    <p:sldId id="330" r:id="rId41"/>
    <p:sldId id="335" r:id="rId42"/>
    <p:sldId id="334" r:id="rId43"/>
    <p:sldId id="333" r:id="rId44"/>
    <p:sldId id="332" r:id="rId45"/>
    <p:sldId id="331" r:id="rId46"/>
    <p:sldId id="317" r:id="rId47"/>
  </p:sldIdLst>
  <p:sldSz cx="6858000" cy="9144000" type="screen4x3"/>
  <p:notesSz cx="9388475" cy="7102475"/>
  <p:embeddedFontLst>
    <p:embeddedFont>
      <p:font typeface="Anton"/>
      <p:regular r:id="rId50"/>
    </p:embeddedFont>
    <p:embeddedFont>
      <p:font typeface="Baskerville Old Face" panose="02020602080505020303" pitchFamily="18" charset="0"/>
      <p:regular r:id="rId51"/>
    </p:embeddedFont>
    <p:embeddedFont>
      <p:font typeface="Calibri" panose="020F0502020204030204" pitchFamily="34" charset="0"/>
      <p:regular r:id="rId52"/>
      <p:bold r:id="rId53"/>
      <p:italic r:id="rId54"/>
      <p:boldItalic r:id="rId55"/>
    </p:embeddedFont>
    <p:embeddedFont>
      <p:font typeface="Georgia" panose="02040502050405020303" pitchFamily="18" charset="0"/>
      <p:regular r:id="rId56"/>
      <p:bold r:id="rId57"/>
      <p:italic r:id="rId58"/>
      <p:boldItalic r:id="rId59"/>
    </p:embeddedFont>
    <p:embeddedFont>
      <p:font typeface="Impact" panose="020B0806030902050204" pitchFamily="34"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438432-D83B-486B-9B51-8970E819DADC}">
  <a:tblStyle styleId="{D2438432-D83B-486B-9B51-8970E819DAD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16E8F819-0BB2-455C-B9A0-40CA60A21D01}" styleName="Table_1"/>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3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0.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3.fntdata"/><Relationship Id="rId60"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68899" cy="3554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7480" y="0"/>
            <a:ext cx="4068899" cy="355484"/>
          </a:xfrm>
          <a:prstGeom prst="rect">
            <a:avLst/>
          </a:prstGeom>
        </p:spPr>
        <p:txBody>
          <a:bodyPr vert="horz" lIns="91440" tIns="45720" rIns="91440" bIns="45720" rtlCol="0"/>
          <a:lstStyle>
            <a:lvl1pPr algn="r">
              <a:defRPr sz="1200"/>
            </a:lvl1pPr>
          </a:lstStyle>
          <a:p>
            <a:fld id="{C078514D-3118-4089-A847-3C1E50823374}" type="datetimeFigureOut">
              <a:rPr lang="en-US" smtClean="0"/>
              <a:t>9/3/2019</a:t>
            </a:fld>
            <a:endParaRPr lang="en-US"/>
          </a:p>
        </p:txBody>
      </p:sp>
      <p:sp>
        <p:nvSpPr>
          <p:cNvPr id="4" name="Footer Placeholder 3"/>
          <p:cNvSpPr>
            <a:spLocks noGrp="1"/>
          </p:cNvSpPr>
          <p:nvPr>
            <p:ph type="ftr" sz="quarter" idx="2"/>
          </p:nvPr>
        </p:nvSpPr>
        <p:spPr>
          <a:xfrm>
            <a:off x="2" y="6746991"/>
            <a:ext cx="4068899" cy="3554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7480" y="6746991"/>
            <a:ext cx="4068899" cy="355484"/>
          </a:xfrm>
          <a:prstGeom prst="rect">
            <a:avLst/>
          </a:prstGeom>
        </p:spPr>
        <p:txBody>
          <a:bodyPr vert="horz" lIns="91440" tIns="45720" rIns="91440" bIns="45720" rtlCol="0" anchor="b"/>
          <a:lstStyle>
            <a:lvl1pPr algn="r">
              <a:defRPr sz="1200"/>
            </a:lvl1pPr>
          </a:lstStyle>
          <a:p>
            <a:fld id="{72B6E750-F07B-4060-B9F8-EA63BB4836F8}" type="slidenum">
              <a:rPr lang="en-US" smtClean="0"/>
              <a:t>‹#›</a:t>
            </a:fld>
            <a:endParaRPr lang="en-US"/>
          </a:p>
        </p:txBody>
      </p:sp>
    </p:spTree>
    <p:extLst>
      <p:ext uri="{BB962C8B-B14F-4D97-AF65-F5344CB8AC3E}">
        <p14:creationId xmlns:p14="http://schemas.microsoft.com/office/powerpoint/2010/main" val="23062069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697288" y="531813"/>
            <a:ext cx="1998662" cy="26638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38851" y="3373677"/>
            <a:ext cx="7510779" cy="3196114"/>
          </a:xfrm>
          <a:prstGeom prst="rect">
            <a:avLst/>
          </a:prstGeom>
          <a:noFill/>
          <a:ln>
            <a:noFill/>
          </a:ln>
        </p:spPr>
        <p:txBody>
          <a:bodyPr lIns="94205" tIns="94205" rIns="94205" bIns="9420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72318" y="3463875"/>
            <a:ext cx="7778524" cy="3281566"/>
          </a:xfrm>
          <a:prstGeom prst="rect">
            <a:avLst/>
          </a:prstGeom>
          <a:noFill/>
          <a:ln>
            <a:noFill/>
          </a:ln>
        </p:spPr>
        <p:txBody>
          <a:bodyPr lIns="97077" tIns="97077" rIns="97077" bIns="97077" anchor="ctr" anchorCtr="0">
            <a:noAutofit/>
          </a:bodyPr>
          <a:lstStyle/>
          <a:p>
            <a:endParaRPr dirty="0"/>
          </a:p>
        </p:txBody>
      </p:sp>
      <p:sp>
        <p:nvSpPr>
          <p:cNvPr id="194" name="Shape 194"/>
          <p:cNvSpPr>
            <a:spLocks noGrp="1" noRot="1" noChangeAspect="1"/>
          </p:cNvSpPr>
          <p:nvPr>
            <p:ph type="sldImg" idx="2"/>
          </p:nvPr>
        </p:nvSpPr>
        <p:spPr>
          <a:xfrm>
            <a:off x="3838575" y="547688"/>
            <a:ext cx="2049463" cy="27336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295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dirty="0"/>
          </a:p>
        </p:txBody>
      </p:sp>
      <p:sp>
        <p:nvSpPr>
          <p:cNvPr id="263" name="Shape 263"/>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dirty="0"/>
          </a:p>
        </p:txBody>
      </p:sp>
      <p:sp>
        <p:nvSpPr>
          <p:cNvPr id="268" name="Shape 268"/>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dirty="0"/>
          </a:p>
        </p:txBody>
      </p:sp>
      <p:sp>
        <p:nvSpPr>
          <p:cNvPr id="273" name="Shape 273"/>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a:p>
        </p:txBody>
      </p:sp>
      <p:sp>
        <p:nvSpPr>
          <p:cNvPr id="278" name="Shape 278"/>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a:p>
        </p:txBody>
      </p:sp>
      <p:sp>
        <p:nvSpPr>
          <p:cNvPr id="284" name="Shape 284"/>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a:p>
        </p:txBody>
      </p:sp>
      <p:sp>
        <p:nvSpPr>
          <p:cNvPr id="289" name="Shape 289"/>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a:p>
        </p:txBody>
      </p:sp>
      <p:sp>
        <p:nvSpPr>
          <p:cNvPr id="294" name="Shape 294"/>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a:p>
        </p:txBody>
      </p:sp>
      <p:sp>
        <p:nvSpPr>
          <p:cNvPr id="300" name="Shape 300"/>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697288"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Shape 461"/>
          <p:cNvSpPr txBox="1">
            <a:spLocks noGrp="1"/>
          </p:cNvSpPr>
          <p:nvPr>
            <p:ph type="body" idx="1"/>
          </p:nvPr>
        </p:nvSpPr>
        <p:spPr>
          <a:xfrm>
            <a:off x="938850" y="3373677"/>
            <a:ext cx="7510779" cy="3196114"/>
          </a:xfrm>
          <a:prstGeom prst="rect">
            <a:avLst/>
          </a:prstGeom>
        </p:spPr>
        <p:txBody>
          <a:bodyPr lIns="94205" tIns="94205" rIns="94205" bIns="94205" anchor="t" anchorCtr="0">
            <a:noAutofit/>
          </a:bodyPr>
          <a:lstStyle/>
          <a:p>
            <a:endParaRPr/>
          </a:p>
        </p:txBody>
      </p:sp>
    </p:spTree>
    <p:extLst>
      <p:ext uri="{BB962C8B-B14F-4D97-AF65-F5344CB8AC3E}">
        <p14:creationId xmlns:p14="http://schemas.microsoft.com/office/powerpoint/2010/main" val="2571000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10249" y="4459526"/>
            <a:ext cx="5681979" cy="4224814"/>
          </a:xfrm>
          <a:prstGeom prst="rect">
            <a:avLst/>
          </a:prstGeom>
          <a:noFill/>
          <a:ln>
            <a:noFill/>
          </a:ln>
        </p:spPr>
        <p:txBody>
          <a:bodyPr lIns="94213" tIns="94213" rIns="94213" bIns="94213" anchor="ctr" anchorCtr="0">
            <a:noAutofit/>
          </a:bodyPr>
          <a:lstStyle/>
          <a:p>
            <a:endParaRPr/>
          </a:p>
        </p:txBody>
      </p:sp>
      <p:sp>
        <p:nvSpPr>
          <p:cNvPr id="136" name="Shape 136"/>
          <p:cNvSpPr>
            <a:spLocks noGrp="1" noRot="1" noChangeAspect="1"/>
          </p:cNvSpPr>
          <p:nvPr>
            <p:ph type="sldImg" idx="2"/>
          </p:nvPr>
        </p:nvSpPr>
        <p:spPr>
          <a:xfrm>
            <a:off x="2233613"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6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72318" y="3463875"/>
            <a:ext cx="7778524" cy="3281566"/>
          </a:xfrm>
          <a:prstGeom prst="rect">
            <a:avLst/>
          </a:prstGeom>
          <a:noFill/>
          <a:ln>
            <a:noFill/>
          </a:ln>
        </p:spPr>
        <p:txBody>
          <a:bodyPr lIns="97077" tIns="97077" rIns="97077" bIns="97077" anchor="ctr" anchorCtr="0">
            <a:noAutofit/>
          </a:bodyPr>
          <a:lstStyle/>
          <a:p>
            <a:endParaRPr dirty="0"/>
          </a:p>
        </p:txBody>
      </p:sp>
      <p:sp>
        <p:nvSpPr>
          <p:cNvPr id="194" name="Shape 194"/>
          <p:cNvSpPr>
            <a:spLocks noGrp="1" noRot="1" noChangeAspect="1"/>
          </p:cNvSpPr>
          <p:nvPr>
            <p:ph type="sldImg" idx="2"/>
          </p:nvPr>
        </p:nvSpPr>
        <p:spPr>
          <a:xfrm>
            <a:off x="3838575" y="547688"/>
            <a:ext cx="2049463" cy="27336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473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10249" y="4459526"/>
            <a:ext cx="5681979" cy="4224814"/>
          </a:xfrm>
          <a:prstGeom prst="rect">
            <a:avLst/>
          </a:prstGeom>
          <a:noFill/>
          <a:ln>
            <a:noFill/>
          </a:ln>
        </p:spPr>
        <p:txBody>
          <a:bodyPr lIns="94213" tIns="94213" rIns="94213" bIns="94213" anchor="ctr" anchorCtr="0">
            <a:noAutofit/>
          </a:bodyPr>
          <a:lstStyle/>
          <a:p>
            <a:endParaRPr/>
          </a:p>
        </p:txBody>
      </p:sp>
      <p:sp>
        <p:nvSpPr>
          <p:cNvPr id="167" name="Shape 167"/>
          <p:cNvSpPr>
            <a:spLocks noGrp="1" noRot="1" noChangeAspect="1"/>
          </p:cNvSpPr>
          <p:nvPr>
            <p:ph type="sldImg" idx="2"/>
          </p:nvPr>
        </p:nvSpPr>
        <p:spPr>
          <a:xfrm>
            <a:off x="2233613"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433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10249" y="4459526"/>
            <a:ext cx="5681979" cy="4224814"/>
          </a:xfrm>
          <a:prstGeom prst="rect">
            <a:avLst/>
          </a:prstGeom>
          <a:noFill/>
          <a:ln>
            <a:noFill/>
          </a:ln>
        </p:spPr>
        <p:txBody>
          <a:bodyPr lIns="94213" tIns="94213" rIns="94213" bIns="94213" anchor="ctr" anchorCtr="0">
            <a:noAutofit/>
          </a:bodyPr>
          <a:lstStyle/>
          <a:p>
            <a:endParaRPr/>
          </a:p>
        </p:txBody>
      </p:sp>
      <p:sp>
        <p:nvSpPr>
          <p:cNvPr id="221" name="Shape 221"/>
          <p:cNvSpPr>
            <a:spLocks noGrp="1" noRot="1" noChangeAspect="1"/>
          </p:cNvSpPr>
          <p:nvPr>
            <p:ph type="sldImg" idx="2"/>
          </p:nvPr>
        </p:nvSpPr>
        <p:spPr>
          <a:xfrm>
            <a:off x="2233613"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673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10249" y="4459526"/>
            <a:ext cx="5681979" cy="4224814"/>
          </a:xfrm>
          <a:prstGeom prst="rect">
            <a:avLst/>
          </a:prstGeom>
          <a:noFill/>
          <a:ln>
            <a:noFill/>
          </a:ln>
        </p:spPr>
        <p:txBody>
          <a:bodyPr lIns="94213" tIns="94213" rIns="94213" bIns="94213" anchor="ctr" anchorCtr="0">
            <a:noAutofit/>
          </a:bodyPr>
          <a:lstStyle/>
          <a:p>
            <a:endParaRPr/>
          </a:p>
        </p:txBody>
      </p:sp>
      <p:sp>
        <p:nvSpPr>
          <p:cNvPr id="196" name="Shape 196"/>
          <p:cNvSpPr>
            <a:spLocks noGrp="1" noRot="1" noChangeAspect="1"/>
          </p:cNvSpPr>
          <p:nvPr>
            <p:ph type="sldImg" idx="2"/>
          </p:nvPr>
        </p:nvSpPr>
        <p:spPr>
          <a:xfrm>
            <a:off x="2233613"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084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10249"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185452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72318" y="3463875"/>
            <a:ext cx="7778524" cy="3281566"/>
          </a:xfrm>
          <a:prstGeom prst="rect">
            <a:avLst/>
          </a:prstGeom>
          <a:noFill/>
          <a:ln>
            <a:noFill/>
          </a:ln>
        </p:spPr>
        <p:txBody>
          <a:bodyPr lIns="97077" tIns="97077" rIns="97077" bIns="97077" anchor="ctr" anchorCtr="0">
            <a:noAutofit/>
          </a:bodyPr>
          <a:lstStyle/>
          <a:p>
            <a:endParaRPr dirty="0"/>
          </a:p>
        </p:txBody>
      </p:sp>
      <p:sp>
        <p:nvSpPr>
          <p:cNvPr id="194" name="Shape 194"/>
          <p:cNvSpPr>
            <a:spLocks noGrp="1" noRot="1" noChangeAspect="1"/>
          </p:cNvSpPr>
          <p:nvPr>
            <p:ph type="sldImg" idx="2"/>
          </p:nvPr>
        </p:nvSpPr>
        <p:spPr>
          <a:xfrm>
            <a:off x="3838575" y="547688"/>
            <a:ext cx="2049463" cy="27336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75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697288"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938850" y="3373677"/>
            <a:ext cx="7510779" cy="3196114"/>
          </a:xfrm>
          <a:prstGeom prst="rect">
            <a:avLst/>
          </a:prstGeom>
        </p:spPr>
        <p:txBody>
          <a:bodyPr lIns="94205" tIns="94205" rIns="94205" bIns="94205" anchor="t" anchorCtr="0">
            <a:noAutofit/>
          </a:bodyPr>
          <a:lstStyle/>
          <a:p>
            <a:endParaRPr/>
          </a:p>
        </p:txBody>
      </p:sp>
    </p:spTree>
    <p:extLst>
      <p:ext uri="{BB962C8B-B14F-4D97-AF65-F5344CB8AC3E}">
        <p14:creationId xmlns:p14="http://schemas.microsoft.com/office/powerpoint/2010/main" val="243218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697288"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938850" y="3373677"/>
            <a:ext cx="7510779" cy="3196114"/>
          </a:xfrm>
          <a:prstGeom prst="rect">
            <a:avLst/>
          </a:prstGeom>
        </p:spPr>
        <p:txBody>
          <a:bodyPr lIns="94205" tIns="94205" rIns="94205" bIns="94205" anchor="t" anchorCtr="0">
            <a:noAutofit/>
          </a:bodyPr>
          <a:lstStyle/>
          <a:p>
            <a:endParaRPr/>
          </a:p>
        </p:txBody>
      </p:sp>
    </p:spTree>
    <p:extLst>
      <p:ext uri="{BB962C8B-B14F-4D97-AF65-F5344CB8AC3E}">
        <p14:creationId xmlns:p14="http://schemas.microsoft.com/office/powerpoint/2010/main" val="316138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dirty="0"/>
          </a:p>
        </p:txBody>
      </p:sp>
      <p:sp>
        <p:nvSpPr>
          <p:cNvPr id="239" name="Shape 239"/>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dirty="0"/>
          </a:p>
        </p:txBody>
      </p:sp>
      <p:sp>
        <p:nvSpPr>
          <p:cNvPr id="245" name="Shape 245"/>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dirty="0"/>
          </a:p>
        </p:txBody>
      </p:sp>
      <p:sp>
        <p:nvSpPr>
          <p:cNvPr id="251" name="Shape 251"/>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938851" y="3373677"/>
            <a:ext cx="7510779" cy="3196114"/>
          </a:xfrm>
          <a:prstGeom prst="rect">
            <a:avLst/>
          </a:prstGeom>
          <a:noFill/>
          <a:ln>
            <a:noFill/>
          </a:ln>
        </p:spPr>
        <p:txBody>
          <a:bodyPr lIns="94205" tIns="94205" rIns="94205" bIns="94205" anchor="ctr" anchorCtr="0">
            <a:noAutofit/>
          </a:bodyPr>
          <a:lstStyle/>
          <a:p>
            <a:endParaRPr dirty="0"/>
          </a:p>
        </p:txBody>
      </p:sp>
      <p:sp>
        <p:nvSpPr>
          <p:cNvPr id="257" name="Shape 257"/>
          <p:cNvSpPr>
            <a:spLocks noGrp="1" noRot="1" noChangeAspect="1"/>
          </p:cNvSpPr>
          <p:nvPr>
            <p:ph type="sldImg" idx="2"/>
          </p:nvPr>
        </p:nvSpPr>
        <p:spPr>
          <a:xfrm>
            <a:off x="3695700"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42900" y="366182"/>
            <a:ext cx="6172200" cy="1524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00" name="Shape 100"/>
          <p:cNvSpPr txBox="1">
            <a:spLocks noGrp="1"/>
          </p:cNvSpPr>
          <p:nvPr>
            <p:ph type="body" idx="1"/>
          </p:nvPr>
        </p:nvSpPr>
        <p:spPr>
          <a:xfrm>
            <a:off x="342900" y="2133600"/>
            <a:ext cx="6172200" cy="603461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342900" y="8326966"/>
            <a:ext cx="1600199"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2343150" y="8326966"/>
            <a:ext cx="2171700"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4914900" y="8326966"/>
            <a:ext cx="1600199" cy="6349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342900" y="366183"/>
            <a:ext cx="6172200" cy="780203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342900" y="8326966"/>
            <a:ext cx="1600199"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2343150" y="8326966"/>
            <a:ext cx="2171700"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4914900" y="8326966"/>
            <a:ext cx="1600199" cy="6349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73120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6204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28946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0897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27756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63168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11653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3558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44125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76142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7725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42900" y="366182"/>
            <a:ext cx="6172200" cy="1524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94" name="Shape 94"/>
          <p:cNvSpPr txBox="1">
            <a:spLocks noGrp="1"/>
          </p:cNvSpPr>
          <p:nvPr>
            <p:ph type="body" idx="1"/>
          </p:nvPr>
        </p:nvSpPr>
        <p:spPr>
          <a:xfrm>
            <a:off x="342900" y="2133600"/>
            <a:ext cx="6172200" cy="603461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95" name="Shape 95"/>
          <p:cNvSpPr txBox="1">
            <a:spLocks noGrp="1"/>
          </p:cNvSpPr>
          <p:nvPr>
            <p:ph type="dt" idx="10"/>
          </p:nvPr>
        </p:nvSpPr>
        <p:spPr>
          <a:xfrm>
            <a:off x="342900" y="8326966"/>
            <a:ext cx="1600199"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96" name="Shape 96"/>
          <p:cNvSpPr txBox="1">
            <a:spLocks noGrp="1"/>
          </p:cNvSpPr>
          <p:nvPr>
            <p:ph type="ftr" idx="11"/>
          </p:nvPr>
        </p:nvSpPr>
        <p:spPr>
          <a:xfrm>
            <a:off x="2343150" y="8326966"/>
            <a:ext cx="2171700"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4914900" y="8326966"/>
            <a:ext cx="1600199" cy="6349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42900" y="366182"/>
            <a:ext cx="6172200" cy="1524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06" name="Shape 106"/>
          <p:cNvSpPr txBox="1">
            <a:spLocks noGrp="1"/>
          </p:cNvSpPr>
          <p:nvPr>
            <p:ph type="body" idx="1"/>
          </p:nvPr>
        </p:nvSpPr>
        <p:spPr>
          <a:xfrm>
            <a:off x="342900" y="2133600"/>
            <a:ext cx="6172200" cy="603461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342900" y="8326966"/>
            <a:ext cx="1600199"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8" name="Shape 108"/>
          <p:cNvSpPr txBox="1">
            <a:spLocks noGrp="1"/>
          </p:cNvSpPr>
          <p:nvPr>
            <p:ph type="ftr" idx="11"/>
          </p:nvPr>
        </p:nvSpPr>
        <p:spPr>
          <a:xfrm>
            <a:off x="2343150" y="8326966"/>
            <a:ext cx="2171700"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4914900" y="8326966"/>
            <a:ext cx="1600199" cy="6349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66461713"/>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www.history.com/topics/cold-war/formation-of-nato-and-warsaw-pac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history.state.gov/milestones/1945-1952/berlin-airlift" TargetMode="External"/><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en.wikipedia.org/wiki/Containment" TargetMode="External"/><Relationship Id="rId5" Type="http://schemas.openxmlformats.org/officeDocument/2006/relationships/hyperlink" Target="http://www.ushistory.org/us/52c.asp" TargetMode="External"/><Relationship Id="rId4" Type="http://schemas.openxmlformats.org/officeDocument/2006/relationships/hyperlink" Target="http://www.trumanlibrary.org/teacher/doctrine.ht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marshallfoundation.org/library/posters/whatever-weather-reach-welfare-together/"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marshallfoundation.org/marshall/the-marshall-pl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www.glamour.com/story/women-of-the-year-2017-peggy-whitson" TargetMode="External"/><Relationship Id="rId7" Type="http://schemas.openxmlformats.org/officeDocument/2006/relationships/image" Target="../media/image58.png"/><Relationship Id="rId2" Type="http://schemas.openxmlformats.org/officeDocument/2006/relationships/hyperlink" Target="https://www.jsc.nasa.gov/Bios/htmlbios/whitson.pdf" TargetMode="External"/><Relationship Id="rId1" Type="http://schemas.openxmlformats.org/officeDocument/2006/relationships/slideLayout" Target="../slideLayouts/slideLayout15.xml"/><Relationship Id="rId6" Type="http://schemas.openxmlformats.org/officeDocument/2006/relationships/image" Target="../media/image57.png"/><Relationship Id="rId5" Type="http://schemas.openxmlformats.org/officeDocument/2006/relationships/hyperlink" Target="https://tinyurl.com/y8czc9ow" TargetMode="External"/><Relationship Id="rId4" Type="http://schemas.openxmlformats.org/officeDocument/2006/relationships/hyperlink" Target="https://www.nasa.gov/astronauts/biographies/peggy-a-whitson"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history.com/topics/korean-war"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www.history.com/topics/vietnam-war/vietnam-war-history"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archives.gov/research/alic/reference/military/japanese-internment.html" TargetMode="External"/><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tinyurl.com/ya5bd6uw"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youtube.com/watch?v=b293Ok7FLV4" TargetMode="External"/><Relationship Id="rId4" Type="http://schemas.openxmlformats.org/officeDocument/2006/relationships/hyperlink" Target="https://tinyurl.com/ybs7qtx6" TargetMode="Externa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881" y="430117"/>
            <a:ext cx="5945879" cy="38490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616" y="815022"/>
            <a:ext cx="6277103" cy="57266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616" y="1497227"/>
            <a:ext cx="5945879" cy="27536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616" y="1882132"/>
            <a:ext cx="5945879" cy="27536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722359152"/>
              </p:ext>
            </p:extLst>
          </p:nvPr>
        </p:nvGraphicFramePr>
        <p:xfrm>
          <a:off x="407471" y="2112315"/>
          <a:ext cx="5915024" cy="154722"/>
        </p:xfrm>
        <a:graphic>
          <a:graphicData uri="http://schemas.openxmlformats.org/drawingml/2006/table">
            <a:tbl>
              <a:tblPr firstRow="1" firstCol="1" bandRow="1"/>
              <a:tblGrid>
                <a:gridCol w="739378">
                  <a:extLst>
                    <a:ext uri="{9D8B030D-6E8A-4147-A177-3AD203B41FA5}">
                      <a16:colId xmlns:a16="http://schemas.microsoft.com/office/drawing/2014/main" val="1364038730"/>
                    </a:ext>
                  </a:extLst>
                </a:gridCol>
                <a:gridCol w="936546">
                  <a:extLst>
                    <a:ext uri="{9D8B030D-6E8A-4147-A177-3AD203B41FA5}">
                      <a16:colId xmlns:a16="http://schemas.microsoft.com/office/drawing/2014/main" val="3215643104"/>
                    </a:ext>
                  </a:extLst>
                </a:gridCol>
                <a:gridCol w="739378">
                  <a:extLst>
                    <a:ext uri="{9D8B030D-6E8A-4147-A177-3AD203B41FA5}">
                      <a16:colId xmlns:a16="http://schemas.microsoft.com/office/drawing/2014/main" val="268322891"/>
                    </a:ext>
                  </a:extLst>
                </a:gridCol>
                <a:gridCol w="907518">
                  <a:extLst>
                    <a:ext uri="{9D8B030D-6E8A-4147-A177-3AD203B41FA5}">
                      <a16:colId xmlns:a16="http://schemas.microsoft.com/office/drawing/2014/main" val="1143865696"/>
                    </a:ext>
                  </a:extLst>
                </a:gridCol>
                <a:gridCol w="731710">
                  <a:extLst>
                    <a:ext uri="{9D8B030D-6E8A-4147-A177-3AD203B41FA5}">
                      <a16:colId xmlns:a16="http://schemas.microsoft.com/office/drawing/2014/main" val="4093134361"/>
                    </a:ext>
                  </a:extLst>
                </a:gridCol>
                <a:gridCol w="1170408">
                  <a:extLst>
                    <a:ext uri="{9D8B030D-6E8A-4147-A177-3AD203B41FA5}">
                      <a16:colId xmlns:a16="http://schemas.microsoft.com/office/drawing/2014/main" val="4187119399"/>
                    </a:ext>
                  </a:extLst>
                </a:gridCol>
                <a:gridCol w="690086">
                  <a:extLst>
                    <a:ext uri="{9D8B030D-6E8A-4147-A177-3AD203B41FA5}">
                      <a16:colId xmlns:a16="http://schemas.microsoft.com/office/drawing/2014/main" val="3347634123"/>
                    </a:ext>
                  </a:extLst>
                </a:gridCol>
              </a:tblGrid>
              <a:tr h="154722">
                <a:tc>
                  <a:txBody>
                    <a:bodyPr/>
                    <a:lstStyle/>
                    <a:p>
                      <a:pPr marL="0" marR="0" algn="ctr">
                        <a:lnSpc>
                          <a:spcPct val="107000"/>
                        </a:lnSpc>
                        <a:spcBef>
                          <a:spcPts val="0"/>
                        </a:spcBef>
                        <a:spcAft>
                          <a:spcPts val="0"/>
                        </a:spcAft>
                      </a:pPr>
                      <a:r>
                        <a:rPr lang="en-US" sz="900">
                          <a:effectLst/>
                          <a:latin typeface="Baskerville Old Face" panose="02020602080505020303" pitchFamily="18" charset="0"/>
                          <a:ea typeface="Calibri" panose="020F0502020204030204" pitchFamily="34" charset="0"/>
                          <a:cs typeface="Times New Roman" panose="02020603050405020304" pitchFamily="18" charset="0"/>
                        </a:rPr>
                        <a:t>Japan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Baskerville Old Face" panose="02020602080505020303" pitchFamily="18" charset="0"/>
                          <a:ea typeface="Calibri" panose="020F0502020204030204" pitchFamily="34" charset="0"/>
                          <a:cs typeface="Times New Roman" panose="02020603050405020304" pitchFamily="18" charset="0"/>
                        </a:rPr>
                        <a:t>Germany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Baskerville Old Face" panose="02020602080505020303" pitchFamily="18" charset="0"/>
                          <a:ea typeface="Calibri" panose="020F0502020204030204" pitchFamily="34" charset="0"/>
                          <a:cs typeface="Times New Roman" panose="02020603050405020304" pitchFamily="18" charset="0"/>
                        </a:rPr>
                        <a:t>USA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Baskerville Old Face" panose="02020602080505020303" pitchFamily="18" charset="0"/>
                          <a:ea typeface="Calibri" panose="020F0502020204030204" pitchFamily="34" charset="0"/>
                          <a:cs typeface="Times New Roman" panose="02020603050405020304" pitchFamily="18" charset="0"/>
                        </a:rPr>
                        <a:t>Great Britain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Baskerville Old Face" panose="02020602080505020303" pitchFamily="18" charset="0"/>
                          <a:ea typeface="Calibri" panose="020F0502020204030204" pitchFamily="34" charset="0"/>
                          <a:cs typeface="Times New Roman" panose="02020603050405020304" pitchFamily="18" charset="0"/>
                        </a:rPr>
                        <a:t>France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Baskerville Old Face" panose="02020602080505020303" pitchFamily="18" charset="0"/>
                          <a:ea typeface="Calibri" panose="020F0502020204030204" pitchFamily="34" charset="0"/>
                          <a:cs typeface="Times New Roman" panose="02020603050405020304" pitchFamily="18" charset="0"/>
                        </a:rPr>
                        <a:t>Soviet Union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effectLst/>
                          <a:latin typeface="Baskerville Old Face" panose="02020602080505020303" pitchFamily="18" charset="0"/>
                          <a:ea typeface="Calibri" panose="020F0502020204030204" pitchFamily="34" charset="0"/>
                          <a:cs typeface="Times New Roman" panose="02020603050405020304" pitchFamily="18" charset="0"/>
                        </a:rPr>
                        <a:t>Italy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58343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48085882"/>
              </p:ext>
            </p:extLst>
          </p:nvPr>
        </p:nvGraphicFramePr>
        <p:xfrm>
          <a:off x="392043" y="2497220"/>
          <a:ext cx="5915024" cy="824544"/>
        </p:xfrm>
        <a:graphic>
          <a:graphicData uri="http://schemas.openxmlformats.org/drawingml/2006/table">
            <a:tbl>
              <a:tblPr firstRow="1" firstCol="1" bandRow="1"/>
              <a:tblGrid>
                <a:gridCol w="2957512">
                  <a:extLst>
                    <a:ext uri="{9D8B030D-6E8A-4147-A177-3AD203B41FA5}">
                      <a16:colId xmlns:a16="http://schemas.microsoft.com/office/drawing/2014/main" val="2700617746"/>
                    </a:ext>
                  </a:extLst>
                </a:gridCol>
                <a:gridCol w="2957512">
                  <a:extLst>
                    <a:ext uri="{9D8B030D-6E8A-4147-A177-3AD203B41FA5}">
                      <a16:colId xmlns:a16="http://schemas.microsoft.com/office/drawing/2014/main" val="2203059758"/>
                    </a:ext>
                  </a:extLst>
                </a:gridCol>
              </a:tblGrid>
              <a:tr h="154722">
                <a:tc>
                  <a:txBody>
                    <a:bodyPr/>
                    <a:lstStyle/>
                    <a:p>
                      <a:pPr marL="0" marR="0" algn="ctr">
                        <a:lnSpc>
                          <a:spcPct val="107000"/>
                        </a:lnSpc>
                        <a:spcBef>
                          <a:spcPts val="0"/>
                        </a:spcBef>
                        <a:spcAft>
                          <a:spcPts val="0"/>
                        </a:spcAft>
                      </a:pPr>
                      <a:r>
                        <a:rPr lang="en-US" sz="900">
                          <a:effectLst/>
                          <a:latin typeface="Baskerville Old Face" panose="02020602080505020303" pitchFamily="18" charset="0"/>
                          <a:ea typeface="Calibri" panose="020F0502020204030204" pitchFamily="34" charset="0"/>
                          <a:cs typeface="Calibri" panose="020F0502020204030204" pitchFamily="34" charset="0"/>
                        </a:rPr>
                        <a:t>Axis Powers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Baskerville Old Face" panose="02020602080505020303" pitchFamily="18" charset="0"/>
                          <a:ea typeface="Calibri" panose="020F0502020204030204" pitchFamily="34" charset="0"/>
                          <a:cs typeface="Calibri" panose="020F0502020204030204" pitchFamily="34" charset="0"/>
                        </a:rPr>
                        <a:t>Allied Powers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943146"/>
                  </a:ext>
                </a:extLst>
              </a:tr>
              <a:tr h="669822">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900">
                          <a:effectLst/>
                          <a:latin typeface="Calibri" panose="020F0502020204030204" pitchFamily="34" charset="0"/>
                          <a:ea typeface="Calibri" panose="020F0502020204030204" pitchFamily="34" charset="0"/>
                          <a:cs typeface="Calibri" panose="020F0502020204030204" pitchFamily="34" charset="0"/>
                        </a:rPr>
                      </a:b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150" marR="591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582677"/>
                  </a:ext>
                </a:extLst>
              </a:tr>
            </a:tbl>
          </a:graphicData>
        </a:graphic>
      </p:graphicFrame>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471" y="3661485"/>
            <a:ext cx="5945879" cy="16126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836260902"/>
              </p:ext>
            </p:extLst>
          </p:nvPr>
        </p:nvGraphicFramePr>
        <p:xfrm>
          <a:off x="549307" y="3867002"/>
          <a:ext cx="5915026" cy="178716"/>
        </p:xfrm>
        <a:graphic>
          <a:graphicData uri="http://schemas.openxmlformats.org/drawingml/2006/table">
            <a:tbl>
              <a:tblPr firstRow="1" firstCol="1" bandRow="1"/>
              <a:tblGrid>
                <a:gridCol w="1478440">
                  <a:extLst>
                    <a:ext uri="{9D8B030D-6E8A-4147-A177-3AD203B41FA5}">
                      <a16:colId xmlns:a16="http://schemas.microsoft.com/office/drawing/2014/main" val="2080250781"/>
                    </a:ext>
                  </a:extLst>
                </a:gridCol>
                <a:gridCol w="1478440">
                  <a:extLst>
                    <a:ext uri="{9D8B030D-6E8A-4147-A177-3AD203B41FA5}">
                      <a16:colId xmlns:a16="http://schemas.microsoft.com/office/drawing/2014/main" val="274580660"/>
                    </a:ext>
                  </a:extLst>
                </a:gridCol>
                <a:gridCol w="1479073">
                  <a:extLst>
                    <a:ext uri="{9D8B030D-6E8A-4147-A177-3AD203B41FA5}">
                      <a16:colId xmlns:a16="http://schemas.microsoft.com/office/drawing/2014/main" val="3557189446"/>
                    </a:ext>
                  </a:extLst>
                </a:gridCol>
                <a:gridCol w="1479073">
                  <a:extLst>
                    <a:ext uri="{9D8B030D-6E8A-4147-A177-3AD203B41FA5}">
                      <a16:colId xmlns:a16="http://schemas.microsoft.com/office/drawing/2014/main" val="89892188"/>
                    </a:ext>
                  </a:extLst>
                </a:gridCol>
              </a:tblGrid>
              <a:tr h="178716">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Calibri" panose="020F0502020204030204" pitchFamily="34" charset="0"/>
                        </a:rPr>
                        <a:t>rationing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Calibri" panose="020F0502020204030204" pitchFamily="34" charset="0"/>
                        </a:rPr>
                        <a:t>leapfrogging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Calibri" panose="020F0502020204030204" pitchFamily="34" charset="0"/>
                        </a:rPr>
                        <a:t>propaganda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Baskerville Old Face" panose="02020602080505020303" pitchFamily="18" charset="0"/>
                          <a:ea typeface="Calibri" panose="020F0502020204030204" pitchFamily="34" charset="0"/>
                          <a:cs typeface="Calibri" panose="020F0502020204030204" pitchFamily="34" charset="0"/>
                        </a:rPr>
                        <a:t>kamikaze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360595"/>
                  </a:ext>
                </a:extLst>
              </a:tr>
            </a:tbl>
          </a:graphicData>
        </a:graphic>
      </p:graphicFrame>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8454" y="4251907"/>
            <a:ext cx="5945879" cy="211621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113868941"/>
              </p:ext>
            </p:extLst>
          </p:nvPr>
        </p:nvGraphicFramePr>
        <p:xfrm>
          <a:off x="518454" y="6443859"/>
          <a:ext cx="5915026" cy="178716"/>
        </p:xfrm>
        <a:graphic>
          <a:graphicData uri="http://schemas.openxmlformats.org/drawingml/2006/table">
            <a:tbl>
              <a:tblPr firstRow="1" firstCol="1" bandRow="1"/>
              <a:tblGrid>
                <a:gridCol w="1478440">
                  <a:extLst>
                    <a:ext uri="{9D8B030D-6E8A-4147-A177-3AD203B41FA5}">
                      <a16:colId xmlns:a16="http://schemas.microsoft.com/office/drawing/2014/main" val="1845641710"/>
                    </a:ext>
                  </a:extLst>
                </a:gridCol>
                <a:gridCol w="1478440">
                  <a:extLst>
                    <a:ext uri="{9D8B030D-6E8A-4147-A177-3AD203B41FA5}">
                      <a16:colId xmlns:a16="http://schemas.microsoft.com/office/drawing/2014/main" val="3576613232"/>
                    </a:ext>
                  </a:extLst>
                </a:gridCol>
                <a:gridCol w="1479073">
                  <a:extLst>
                    <a:ext uri="{9D8B030D-6E8A-4147-A177-3AD203B41FA5}">
                      <a16:colId xmlns:a16="http://schemas.microsoft.com/office/drawing/2014/main" val="2429776760"/>
                    </a:ext>
                  </a:extLst>
                </a:gridCol>
                <a:gridCol w="1479073">
                  <a:extLst>
                    <a:ext uri="{9D8B030D-6E8A-4147-A177-3AD203B41FA5}">
                      <a16:colId xmlns:a16="http://schemas.microsoft.com/office/drawing/2014/main" val="1904945875"/>
                    </a:ext>
                  </a:extLst>
                </a:gridCol>
              </a:tblGrid>
              <a:tr h="178716">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Calibri" panose="020F0502020204030204" pitchFamily="34" charset="0"/>
                        </a:rPr>
                        <a:t>Truman Doctrine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Calibri" panose="020F0502020204030204" pitchFamily="34" charset="0"/>
                        </a:rPr>
                        <a:t>Marshall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Calibri" panose="020F0502020204030204" pitchFamily="34" charset="0"/>
                        </a:rPr>
                        <a:t>Berlin Airlift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Baskerville Old Face" panose="02020602080505020303" pitchFamily="18" charset="0"/>
                          <a:ea typeface="Calibri" panose="020F0502020204030204" pitchFamily="34" charset="0"/>
                          <a:cs typeface="Calibri" panose="020F0502020204030204" pitchFamily="34" charset="0"/>
                        </a:rPr>
                        <a:t>NATO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240535"/>
                  </a:ext>
                </a:extLst>
              </a:tr>
            </a:tbl>
          </a:graphicData>
        </a:graphic>
      </p:graphicFrame>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601" y="6797280"/>
            <a:ext cx="5945879" cy="1892575"/>
          </a:xfrm>
          <a:prstGeom prst="rect">
            <a:avLst/>
          </a:prstGeom>
        </p:spPr>
      </p:pic>
    </p:spTree>
    <p:extLst>
      <p:ext uri="{BB962C8B-B14F-4D97-AF65-F5344CB8AC3E}">
        <p14:creationId xmlns:p14="http://schemas.microsoft.com/office/powerpoint/2010/main" val="262657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42900" y="366182"/>
            <a:ext cx="6172200" cy="95461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200" b="0" i="0" u="none" strike="noStrike" cap="none" dirty="0">
                <a:solidFill>
                  <a:schemeClr val="lt2"/>
                </a:solidFill>
                <a:latin typeface="Arial"/>
                <a:ea typeface="Arial"/>
                <a:cs typeface="Arial"/>
                <a:sym typeface="Arial"/>
              </a:rPr>
              <a:t>Public sacrifice</a:t>
            </a:r>
          </a:p>
        </p:txBody>
      </p:sp>
      <p:sp>
        <p:nvSpPr>
          <p:cNvPr id="254" name="Shape 254"/>
          <p:cNvSpPr txBox="1">
            <a:spLocks noGrp="1"/>
          </p:cNvSpPr>
          <p:nvPr>
            <p:ph type="body" idx="1"/>
          </p:nvPr>
        </p:nvSpPr>
        <p:spPr>
          <a:xfrm>
            <a:off x="342900" y="1117600"/>
            <a:ext cx="6172200" cy="8026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Shortages of goods created inflation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Rationing of goods common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Voluntary &amp; Gov. supervised</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Increased wages lead to a high percentage of savings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FDR’s Revenue Act raised taxes for most Americans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Propaganda tied sacrifice directly to the war effort</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Pushed voluntary conservation measures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Encouraged enlistment</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Promoted bond sales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To manage propaganda, FDR creates Office of War Information (OWI)</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Emphasized a good vs evil struggle</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Promoted total destruction of the enemy</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Villainized the enemy (particularly the Japanese)</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42900" y="366182"/>
            <a:ext cx="6172200" cy="95461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200" b="0" i="0" u="none" strike="noStrike" cap="none" dirty="0">
                <a:solidFill>
                  <a:schemeClr val="lt2"/>
                </a:solidFill>
                <a:latin typeface="Arial"/>
                <a:ea typeface="Arial"/>
                <a:cs typeface="Arial"/>
                <a:sym typeface="Arial"/>
              </a:rPr>
              <a:t>Changing roles of women</a:t>
            </a:r>
          </a:p>
        </p:txBody>
      </p:sp>
      <p:sp>
        <p:nvSpPr>
          <p:cNvPr id="260" name="Shape 260"/>
          <p:cNvSpPr txBox="1">
            <a:spLocks noGrp="1"/>
          </p:cNvSpPr>
          <p:nvPr>
            <p:ph type="body" idx="1"/>
          </p:nvPr>
        </p:nvSpPr>
        <p:spPr>
          <a:xfrm>
            <a:off x="171450" y="1117600"/>
            <a:ext cx="6457949" cy="8026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Working women were a social stigma during the Great Depression (took jobs from men)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Federal government urged women into war production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Allowed men to serve in the military</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More than 1/3 of labor force</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Many women held nontraditional jobs breaking gender stereotypes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Gov. allowed gender discrimination in many industries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Women made 65% of man’s salary</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Mothers were derided for taking jobs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Blamed for abandoning children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Women filled a number of non-combat roles (over 300k enlist)</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War had a lasting impact on impression of women in society</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descr="Women 1"/>
          <p:cNvPicPr preferRelativeResize="0">
            <a:picLocks noGrp="1"/>
          </p:cNvPicPr>
          <p:nvPr>
            <p:ph type="body" idx="1"/>
          </p:nvPr>
        </p:nvPicPr>
        <p:blipFill rotWithShape="1">
          <a:blip r:embed="rId3">
            <a:alphaModFix/>
          </a:blip>
          <a:srcRect/>
          <a:stretch/>
        </p:blipFill>
        <p:spPr>
          <a:xfrm>
            <a:off x="1200150" y="0"/>
            <a:ext cx="4629149" cy="9144000"/>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descr="Women 3"/>
          <p:cNvPicPr preferRelativeResize="0">
            <a:picLocks noGrp="1"/>
          </p:cNvPicPr>
          <p:nvPr>
            <p:ph type="body" idx="1"/>
          </p:nvPr>
        </p:nvPicPr>
        <p:blipFill rotWithShape="1">
          <a:blip r:embed="rId3">
            <a:alphaModFix/>
          </a:blip>
          <a:srcRect/>
          <a:stretch/>
        </p:blipFill>
        <p:spPr>
          <a:xfrm>
            <a:off x="1257300" y="0"/>
            <a:ext cx="4457699" cy="9144000"/>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descr="Women 2"/>
          <p:cNvPicPr preferRelativeResize="0">
            <a:picLocks noGrp="1"/>
          </p:cNvPicPr>
          <p:nvPr>
            <p:ph type="body" idx="1"/>
          </p:nvPr>
        </p:nvPicPr>
        <p:blipFill rotWithShape="1">
          <a:blip r:embed="rId3">
            <a:alphaModFix/>
          </a:blip>
          <a:srcRect/>
          <a:stretch/>
        </p:blipFill>
        <p:spPr>
          <a:xfrm>
            <a:off x="1085850" y="0"/>
            <a:ext cx="4743450" cy="9144000"/>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42900" y="366182"/>
            <a:ext cx="6172200" cy="95461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200" b="0" i="0" u="none" strike="noStrike" cap="none" dirty="0">
                <a:solidFill>
                  <a:schemeClr val="lt2"/>
                </a:solidFill>
                <a:latin typeface="Arial"/>
                <a:ea typeface="Arial"/>
                <a:cs typeface="Arial"/>
                <a:sym typeface="Arial"/>
              </a:rPr>
              <a:t>Minority groups during the war</a:t>
            </a:r>
          </a:p>
        </p:txBody>
      </p:sp>
      <p:sp>
        <p:nvSpPr>
          <p:cNvPr id="281" name="Shape 281"/>
          <p:cNvSpPr txBox="1">
            <a:spLocks noGrp="1"/>
          </p:cNvSpPr>
          <p:nvPr>
            <p:ph type="body" idx="1"/>
          </p:nvPr>
        </p:nvSpPr>
        <p:spPr>
          <a:xfrm>
            <a:off x="0" y="1117600"/>
            <a:ext cx="6858000" cy="8026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African Americans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Major push to fight discrimination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NAACP membership grew</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Campaigned for anti-lynching laws and against poll taxes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Congress of Racial Equality (CORE) founded in 1942</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Were discriminated against in war industries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A. </a:t>
            </a:r>
            <a:r>
              <a:rPr lang="en-US" sz="2400" b="0" i="0" u="none" strike="noStrike" cap="none" dirty="0" err="1">
                <a:solidFill>
                  <a:schemeClr val="lt1"/>
                </a:solidFill>
                <a:latin typeface="Arial"/>
                <a:ea typeface="Arial"/>
                <a:cs typeface="Arial"/>
                <a:sym typeface="Arial"/>
              </a:rPr>
              <a:t>Philiip</a:t>
            </a:r>
            <a:r>
              <a:rPr lang="en-US" sz="2400" b="0" i="0" u="none" strike="noStrike" cap="none" dirty="0">
                <a:solidFill>
                  <a:schemeClr val="lt1"/>
                </a:solidFill>
                <a:latin typeface="Arial"/>
                <a:ea typeface="Arial"/>
                <a:cs typeface="Arial"/>
                <a:sym typeface="Arial"/>
              </a:rPr>
              <a:t> Randolph threatened a march on Washington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Led FDR to issue Executive Order 8802</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Creates the Fair Employment Practices Commission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Protests led to minimal gains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Served in segregated military units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Many units served with distinction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Violent race riots occurred across the country</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descr="Unity 1"/>
          <p:cNvPicPr preferRelativeResize="0">
            <a:picLocks noGrp="1"/>
          </p:cNvPicPr>
          <p:nvPr>
            <p:ph type="body" idx="1"/>
          </p:nvPr>
        </p:nvPicPr>
        <p:blipFill rotWithShape="1">
          <a:blip r:embed="rId3">
            <a:alphaModFix/>
          </a:blip>
          <a:srcRect/>
          <a:stretch/>
        </p:blipFill>
        <p:spPr>
          <a:xfrm>
            <a:off x="1200150" y="0"/>
            <a:ext cx="4629149" cy="9144000"/>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descr="Unity 2"/>
          <p:cNvPicPr preferRelativeResize="0">
            <a:picLocks noGrp="1"/>
          </p:cNvPicPr>
          <p:nvPr>
            <p:ph type="body" idx="1"/>
          </p:nvPr>
        </p:nvPicPr>
        <p:blipFill rotWithShape="1">
          <a:blip r:embed="rId3">
            <a:alphaModFix/>
          </a:blip>
          <a:srcRect/>
          <a:stretch/>
        </p:blipFill>
        <p:spPr>
          <a:xfrm>
            <a:off x="1257300" y="0"/>
            <a:ext cx="4857749" cy="9144000"/>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42900" y="366182"/>
            <a:ext cx="6172200" cy="95461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200" b="0" i="0" u="none" strike="noStrike" cap="none">
                <a:solidFill>
                  <a:schemeClr val="lt2"/>
                </a:solidFill>
                <a:latin typeface="Arial"/>
                <a:ea typeface="Arial"/>
                <a:cs typeface="Arial"/>
                <a:sym typeface="Arial"/>
              </a:rPr>
              <a:t>Minority groups during the war</a:t>
            </a:r>
          </a:p>
        </p:txBody>
      </p:sp>
      <p:sp>
        <p:nvSpPr>
          <p:cNvPr id="297" name="Shape 297"/>
          <p:cNvSpPr txBox="1">
            <a:spLocks noGrp="1"/>
          </p:cNvSpPr>
          <p:nvPr>
            <p:ph type="body" idx="1"/>
          </p:nvPr>
        </p:nvSpPr>
        <p:spPr>
          <a:xfrm>
            <a:off x="342900" y="1016000"/>
            <a:ext cx="6172200" cy="8128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Native Americans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Many Native Americans attempt to leave reservations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Find discrimination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Led to formation of National Congress of American 	Indians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A few joined the military, (Navajo Code Talkers)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Latinos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Bracero program</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Initially imported “foreign laborers” into the US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Many stayed behind rather than return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Encouraged future illegal immigration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Zoot suit riots (Summer 1943)</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All minority groups volunteered/commended for military service in numbers disproportionate to pop</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42900" y="366182"/>
            <a:ext cx="6172200" cy="95461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200" b="0" i="0" u="none" strike="noStrike" cap="none">
                <a:solidFill>
                  <a:schemeClr val="lt2"/>
                </a:solidFill>
                <a:latin typeface="Arial"/>
                <a:ea typeface="Arial"/>
                <a:cs typeface="Arial"/>
                <a:sym typeface="Arial"/>
              </a:rPr>
              <a:t>Minority groups during the war</a:t>
            </a:r>
          </a:p>
        </p:txBody>
      </p:sp>
      <p:sp>
        <p:nvSpPr>
          <p:cNvPr id="303" name="Shape 303"/>
          <p:cNvSpPr txBox="1">
            <a:spLocks noGrp="1"/>
          </p:cNvSpPr>
          <p:nvPr>
            <p:ph type="body" idx="1"/>
          </p:nvPr>
        </p:nvSpPr>
        <p:spPr>
          <a:xfrm>
            <a:off x="342900" y="1117600"/>
            <a:ext cx="6172200" cy="772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Japanese Americans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100k First and Second generation Japanese Americans were placed in concentration camps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Rooted in anti Japanese propaganda</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Japanese were labeled a security risk on the West 	Coast (Not in Hawaii)</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FDR issued Executive Order 9066</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Forced to sell property</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Held for duration of war</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Freed after pledging loyalty to the US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Supreme Court validated FDR’s authority </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Korematsu v. US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 	Limited number served in military (442</a:t>
            </a:r>
            <a:r>
              <a:rPr lang="en-US" sz="2400" b="0" i="0" u="none" strike="noStrike" cap="none" baseline="30000">
                <a:solidFill>
                  <a:schemeClr val="lt1"/>
                </a:solidFill>
                <a:latin typeface="Arial"/>
                <a:ea typeface="Arial"/>
                <a:cs typeface="Arial"/>
                <a:sym typeface="Arial"/>
              </a:rPr>
              <a:t>nd</a:t>
            </a:r>
            <a:r>
              <a:rPr lang="en-US" sz="2400" b="0" i="0" u="none" strike="noStrike" cap="none">
                <a:solidFill>
                  <a:schemeClr val="lt1"/>
                </a:solidFill>
                <a:latin typeface="Arial"/>
                <a:ea typeface="Arial"/>
                <a:cs typeface="Arial"/>
                <a:sym typeface="Arial"/>
              </a:rPr>
              <a:t>)</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87946" y="0"/>
            <a:ext cx="6129899" cy="78356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0070C0"/>
                </a:solidFill>
                <a:effectLst/>
                <a:uLnTx/>
                <a:uFillTx/>
                <a:latin typeface="Georgia" panose="02040502050405020303" pitchFamily="18" charset="0"/>
                <a:ea typeface="Impact"/>
                <a:cs typeface="Impact"/>
                <a:sym typeface="Impact"/>
              </a:rPr>
              <a:t>Neutrality Acts</a:t>
            </a:r>
          </a:p>
        </p:txBody>
      </p:sp>
      <p:sp>
        <p:nvSpPr>
          <p:cNvPr id="197" name="Shape 197"/>
          <p:cNvSpPr txBox="1"/>
          <p:nvPr/>
        </p:nvSpPr>
        <p:spPr>
          <a:xfrm>
            <a:off x="-19455" y="523479"/>
            <a:ext cx="6858000" cy="872490"/>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For most Americans, the war was a distant conflict that did not concern them. Few felt alarmed by its outbreak. In September 1914, Theodore Roosevelt smugly observed that the US was lucky to be almost “alone among the great civilized powers being unshaken by the present worldwide war.” </a:t>
            </a:r>
            <a:r>
              <a:rPr lang="en-US" sz="1200" dirty="0">
                <a:latin typeface="Georgia" panose="02040502050405020303" pitchFamily="18" charset="0"/>
              </a:rPr>
              <a:t>Research more in</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Chapter </a:t>
            </a:r>
            <a:r>
              <a:rPr lang="en-US" sz="1200" dirty="0">
                <a:latin typeface="Georgia" panose="02040502050405020303" pitchFamily="18" charset="0"/>
              </a:rPr>
              <a:t>34</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of </a:t>
            </a:r>
            <a:r>
              <a:rPr kumimoji="0" lang="en-US" sz="1200" b="0" i="1"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History Alive! </a:t>
            </a:r>
            <a:r>
              <a:rPr kumimoji="0" lang="en-US" sz="1200" b="0" i="1" u="none" strike="noStrike" kern="0" cap="none" spc="0" normalizeH="0" noProof="0" dirty="0">
                <a:ln>
                  <a:noFill/>
                </a:ln>
                <a:solidFill>
                  <a:srgbClr val="000000"/>
                </a:solidFill>
                <a:effectLst/>
                <a:uLnTx/>
                <a:uFillTx/>
                <a:latin typeface="Georgia" panose="02040502050405020303" pitchFamily="18" charset="0"/>
                <a:cs typeface="Arial"/>
                <a:sym typeface="Arial"/>
              </a:rPr>
              <a:t> </a:t>
            </a:r>
            <a:r>
              <a:rPr lang="en-US" sz="1200" dirty="0">
                <a:latin typeface="Georgia" panose="02040502050405020303" pitchFamily="18" charset="0"/>
              </a:rPr>
              <a:t>in order to</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o respond to the prompts below. </a:t>
            </a:r>
          </a:p>
        </p:txBody>
      </p:sp>
      <p:sp>
        <p:nvSpPr>
          <p:cNvPr id="200" name="Shape 200"/>
          <p:cNvSpPr txBox="1"/>
          <p:nvPr/>
        </p:nvSpPr>
        <p:spPr>
          <a:xfrm>
            <a:off x="77820" y="8651591"/>
            <a:ext cx="6750150" cy="400955"/>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3</a:t>
            </a: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According to the map, which European countries were neutral?</a:t>
            </a:r>
          </a:p>
        </p:txBody>
      </p:sp>
      <p:sp>
        <p:nvSpPr>
          <p:cNvPr id="202" name="Shape 202"/>
          <p:cNvSpPr txBox="1"/>
          <p:nvPr/>
        </p:nvSpPr>
        <p:spPr>
          <a:xfrm>
            <a:off x="38911" y="1413057"/>
            <a:ext cx="6726254" cy="136187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r>
              <a:rPr lang="en-US" dirty="0">
                <a:latin typeface="Times New Roman" panose="02020603050405020304" pitchFamily="18" charset="0"/>
                <a:cs typeface="Times New Roman" panose="02020603050405020304" pitchFamily="18" charset="0"/>
              </a:rPr>
              <a:t>1) The Neutrality Acts (1935 to 1937) were intended to keep the United States from</a:t>
            </a:r>
          </a:p>
          <a:p>
            <a:pPr marL="342900" lvl="1" indent="-342900">
              <a:buFont typeface="+mj-lt"/>
              <a:buAutoNum type="alphaLcParenR"/>
            </a:pPr>
            <a:r>
              <a:rPr lang="en-US" dirty="0">
                <a:latin typeface="Times New Roman" panose="02020603050405020304" pitchFamily="18" charset="0"/>
                <a:cs typeface="Times New Roman" panose="02020603050405020304" pitchFamily="18" charset="0"/>
              </a:rPr>
              <a:t>being drawn into a European war </a:t>
            </a:r>
          </a:p>
          <a:p>
            <a:pPr marL="342900" lvl="1" indent="-342900">
              <a:buFont typeface="+mj-lt"/>
              <a:buAutoNum type="alphaLcParenR"/>
            </a:pPr>
            <a:r>
              <a:rPr lang="en-US" dirty="0">
                <a:latin typeface="Times New Roman" panose="02020603050405020304" pitchFamily="18" charset="0"/>
                <a:cs typeface="Times New Roman" panose="02020603050405020304" pitchFamily="18" charset="0"/>
              </a:rPr>
              <a:t>provoking a war with Japan</a:t>
            </a:r>
          </a:p>
          <a:p>
            <a:pPr marL="342900" lvl="1" indent="-342900">
              <a:buFont typeface="+mj-lt"/>
              <a:buAutoNum type="alphaLcParenR"/>
            </a:pPr>
            <a:r>
              <a:rPr lang="en-US" dirty="0">
                <a:latin typeface="Times New Roman" panose="02020603050405020304" pitchFamily="18" charset="0"/>
                <a:cs typeface="Times New Roman" panose="02020603050405020304" pitchFamily="18" charset="0"/>
              </a:rPr>
              <a:t>a war to protect the Panama Canal</a:t>
            </a:r>
          </a:p>
          <a:p>
            <a:pPr marL="342900" lvl="1" indent="-342900">
              <a:buFont typeface="+mj-lt"/>
              <a:buAutoNum type="alphaLcParenR"/>
            </a:pPr>
            <a:r>
              <a:rPr lang="en-US" dirty="0">
                <a:latin typeface="Times New Roman" panose="02020603050405020304" pitchFamily="18" charset="0"/>
                <a:cs typeface="Times New Roman" panose="02020603050405020304" pitchFamily="18" charset="0"/>
              </a:rPr>
              <a:t>aiding the Axis Powers</a:t>
            </a:r>
          </a:p>
        </p:txBody>
      </p:sp>
      <p:pic>
        <p:nvPicPr>
          <p:cNvPr id="2" name="Picture 1"/>
          <p:cNvPicPr>
            <a:picLocks noChangeAspect="1"/>
          </p:cNvPicPr>
          <p:nvPr/>
        </p:nvPicPr>
        <p:blipFill>
          <a:blip r:embed="rId3"/>
          <a:stretch>
            <a:fillRect/>
          </a:stretch>
        </p:blipFill>
        <p:spPr>
          <a:xfrm>
            <a:off x="53925" y="4723569"/>
            <a:ext cx="6750150" cy="3813243"/>
          </a:xfrm>
          <a:prstGeom prst="rect">
            <a:avLst/>
          </a:prstGeom>
        </p:spPr>
      </p:pic>
      <p:sp>
        <p:nvSpPr>
          <p:cNvPr id="5" name="Rectangle 4"/>
          <p:cNvSpPr/>
          <p:nvPr/>
        </p:nvSpPr>
        <p:spPr>
          <a:xfrm>
            <a:off x="298213" y="1613133"/>
            <a:ext cx="6160653" cy="307777"/>
          </a:xfrm>
          <a:prstGeom prst="rect">
            <a:avLst/>
          </a:prstGeom>
        </p:spPr>
        <p:txBody>
          <a:bodyPr wrap="square">
            <a:spAutoFit/>
          </a:bodyPr>
          <a:lstStyle/>
          <a:p>
            <a:endParaRPr lang="en-US" dirty="0"/>
          </a:p>
        </p:txBody>
      </p:sp>
      <p:sp>
        <p:nvSpPr>
          <p:cNvPr id="8" name="TextBox 7"/>
          <p:cNvSpPr txBox="1"/>
          <p:nvPr/>
        </p:nvSpPr>
        <p:spPr>
          <a:xfrm>
            <a:off x="298213" y="7714323"/>
            <a:ext cx="6804074" cy="307777"/>
          </a:xfrm>
          <a:prstGeom prst="rect">
            <a:avLst/>
          </a:prstGeom>
          <a:noFill/>
        </p:spPr>
        <p:txBody>
          <a:bodyPr wrap="square" rtlCol="0">
            <a:spAutoFit/>
          </a:bodyPr>
          <a:lstStyle/>
          <a:p>
            <a:r>
              <a:rPr lang="en-US" dirty="0"/>
              <a:t> </a:t>
            </a:r>
          </a:p>
        </p:txBody>
      </p:sp>
      <p:sp>
        <p:nvSpPr>
          <p:cNvPr id="16" name="TextBox 15"/>
          <p:cNvSpPr txBox="1"/>
          <p:nvPr/>
        </p:nvSpPr>
        <p:spPr>
          <a:xfrm>
            <a:off x="38911" y="2868654"/>
            <a:ext cx="6741269" cy="338554"/>
          </a:xfrm>
          <a:prstGeom prst="rect">
            <a:avLst/>
          </a:prstGeom>
          <a:noFill/>
          <a:ln>
            <a:solidFill>
              <a:schemeClr val="tx1"/>
            </a:solidFill>
          </a:ln>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2) Define each</a:t>
            </a:r>
          </a:p>
        </p:txBody>
      </p:sp>
      <p:graphicFrame>
        <p:nvGraphicFramePr>
          <p:cNvPr id="18" name="Table 17"/>
          <p:cNvGraphicFramePr>
            <a:graphicFrameLocks noGrp="1"/>
          </p:cNvGraphicFramePr>
          <p:nvPr>
            <p:extLst>
              <p:ext uri="{D42A27DB-BD31-4B8C-83A1-F6EECF244321}">
                <p14:modId xmlns:p14="http://schemas.microsoft.com/office/powerpoint/2010/main" val="4244929875"/>
              </p:ext>
            </p:extLst>
          </p:nvPr>
        </p:nvGraphicFramePr>
        <p:xfrm>
          <a:off x="53925" y="3383366"/>
          <a:ext cx="6726255" cy="1266548"/>
        </p:xfrm>
        <a:graphic>
          <a:graphicData uri="http://schemas.openxmlformats.org/drawingml/2006/table">
            <a:tbl>
              <a:tblPr firstRow="1" bandRow="1">
                <a:tableStyleId>{16E8F819-0BB2-455C-B9A0-40CA60A21D01}</a:tableStyleId>
              </a:tblPr>
              <a:tblGrid>
                <a:gridCol w="2242085">
                  <a:extLst>
                    <a:ext uri="{9D8B030D-6E8A-4147-A177-3AD203B41FA5}">
                      <a16:colId xmlns:a16="http://schemas.microsoft.com/office/drawing/2014/main" val="915362939"/>
                    </a:ext>
                  </a:extLst>
                </a:gridCol>
                <a:gridCol w="2242085">
                  <a:extLst>
                    <a:ext uri="{9D8B030D-6E8A-4147-A177-3AD203B41FA5}">
                      <a16:colId xmlns:a16="http://schemas.microsoft.com/office/drawing/2014/main" val="1148456333"/>
                    </a:ext>
                  </a:extLst>
                </a:gridCol>
                <a:gridCol w="2242085">
                  <a:extLst>
                    <a:ext uri="{9D8B030D-6E8A-4147-A177-3AD203B41FA5}">
                      <a16:colId xmlns:a16="http://schemas.microsoft.com/office/drawing/2014/main" val="2530768992"/>
                    </a:ext>
                  </a:extLst>
                </a:gridCol>
              </a:tblGrid>
              <a:tr h="633274">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Isolationism</a:t>
                      </a:r>
                    </a:p>
                  </a:txBody>
                  <a:tcPr/>
                </a:tc>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Fascism</a:t>
                      </a:r>
                    </a:p>
                  </a:txBody>
                  <a:tcPr/>
                </a:tc>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Totalitarianism</a:t>
                      </a:r>
                    </a:p>
                  </a:txBody>
                  <a:tcPr/>
                </a:tc>
                <a:extLst>
                  <a:ext uri="{0D108BD9-81ED-4DB2-BD59-A6C34878D82A}">
                    <a16:rowId xmlns:a16="http://schemas.microsoft.com/office/drawing/2014/main" val="727860444"/>
                  </a:ext>
                </a:extLst>
              </a:tr>
              <a:tr h="633274">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Nazism</a:t>
                      </a:r>
                    </a:p>
                  </a:txBody>
                  <a:tcPr/>
                </a:tc>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Nationalism</a:t>
                      </a:r>
                    </a:p>
                  </a:txBody>
                  <a:tcPr/>
                </a:tc>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Militarism</a:t>
                      </a:r>
                    </a:p>
                  </a:txBody>
                  <a:tcPr/>
                </a:tc>
                <a:extLst>
                  <a:ext uri="{0D108BD9-81ED-4DB2-BD59-A6C34878D82A}">
                    <a16:rowId xmlns:a16="http://schemas.microsoft.com/office/drawing/2014/main" val="1489140677"/>
                  </a:ext>
                </a:extLst>
              </a:tr>
            </a:tbl>
          </a:graphicData>
        </a:graphic>
      </p:graphicFrame>
    </p:spTree>
    <p:extLst>
      <p:ext uri="{BB962C8B-B14F-4D97-AF65-F5344CB8AC3E}">
        <p14:creationId xmlns:p14="http://schemas.microsoft.com/office/powerpoint/2010/main" val="233896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p:nvPr/>
        </p:nvSpPr>
        <p:spPr>
          <a:xfrm>
            <a:off x="213385" y="-68199"/>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002060"/>
                </a:solidFill>
                <a:effectLst/>
                <a:uLnTx/>
                <a:uFillTx/>
                <a:latin typeface="Impact"/>
                <a:ea typeface="Impact"/>
                <a:cs typeface="Impact"/>
                <a:sym typeface="Impact"/>
              </a:rPr>
              <a:t>Impacts of WWII on America</a:t>
            </a:r>
          </a:p>
        </p:txBody>
      </p:sp>
      <p:sp>
        <p:nvSpPr>
          <p:cNvPr id="464" name="Shape 464"/>
          <p:cNvSpPr txBox="1"/>
          <p:nvPr/>
        </p:nvSpPr>
        <p:spPr>
          <a:xfrm>
            <a:off x="113785" y="392056"/>
            <a:ext cx="6629400" cy="1746301"/>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With the United States fully, and officially, engaged in World War II, the nation went on a total war effort. To orchestrate the conversion of industry to supply the United States’ war effort, the Roosevelt administration created the War Production Board. The War Production Board’s responsibility was to regulate the production and allocation of materials and fuel. The board began by ending the production of non-essential goods and imposing a rationing system for various items. Continue research in Chapter 35 of </a:t>
            </a:r>
            <a:r>
              <a:rPr kumimoji="0" lang="en-US" sz="1200" b="0" i="1" u="none" strike="noStrike" kern="0" cap="none" spc="0" normalizeH="0" baseline="0" noProof="0" dirty="0">
                <a:ln>
                  <a:noFill/>
                </a:ln>
                <a:solidFill>
                  <a:srgbClr val="000000"/>
                </a:solidFill>
                <a:effectLst/>
                <a:uLnTx/>
                <a:uFillTx/>
                <a:latin typeface="Arial"/>
                <a:cs typeface="Arial"/>
                <a:sym typeface="Arial"/>
              </a:rPr>
              <a:t>History Alive! </a:t>
            </a:r>
            <a:r>
              <a:rPr kumimoji="0" lang="en-US" sz="1200" b="0" i="0" u="none" strike="noStrike" kern="0" cap="none" spc="0" normalizeH="0" baseline="0" noProof="0" dirty="0">
                <a:ln>
                  <a:noFill/>
                </a:ln>
                <a:solidFill>
                  <a:srgbClr val="000000"/>
                </a:solidFill>
                <a:effectLst/>
                <a:uLnTx/>
                <a:uFillTx/>
                <a:latin typeface="Arial"/>
                <a:cs typeface="Arial"/>
                <a:sym typeface="Arial"/>
              </a:rPr>
              <a:t>In order to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Explain how the US economy changed due to World War II and how these changes impacted daily life on the home front for various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474" name="Shape 474"/>
          <p:cNvSpPr txBox="1"/>
          <p:nvPr/>
        </p:nvSpPr>
        <p:spPr>
          <a:xfrm>
            <a:off x="125011" y="2183955"/>
            <a:ext cx="4018972" cy="1355183"/>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American </a:t>
            </a:r>
            <a:r>
              <a:rPr kumimoji="0" lang="en-US" sz="1800" b="1" i="0" u="none" strike="noStrike" kern="0" cap="none" spc="0" normalizeH="0" baseline="0" noProof="0" dirty="0" err="1">
                <a:ln>
                  <a:noFill/>
                </a:ln>
                <a:solidFill>
                  <a:srgbClr val="000000"/>
                </a:solidFill>
                <a:effectLst/>
                <a:uLnTx/>
                <a:uFillTx/>
                <a:latin typeface="Arial"/>
                <a:cs typeface="Arial"/>
                <a:sym typeface="Arial"/>
              </a:rPr>
              <a:t>Gis</a:t>
            </a:r>
            <a:endParaRPr kumimoji="0" lang="en-US" sz="1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Hardships:</a:t>
            </a:r>
          </a:p>
        </p:txBody>
      </p:sp>
      <p:sp>
        <p:nvSpPr>
          <p:cNvPr id="475" name="Shape 475"/>
          <p:cNvSpPr txBox="1"/>
          <p:nvPr/>
        </p:nvSpPr>
        <p:spPr>
          <a:xfrm>
            <a:off x="117887" y="4976545"/>
            <a:ext cx="4026096" cy="1363628"/>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Women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Hardships:</a:t>
            </a:r>
          </a:p>
        </p:txBody>
      </p:sp>
      <p:sp>
        <p:nvSpPr>
          <p:cNvPr id="476" name="Shape 476"/>
          <p:cNvSpPr txBox="1"/>
          <p:nvPr/>
        </p:nvSpPr>
        <p:spPr>
          <a:xfrm>
            <a:off x="125010" y="7626485"/>
            <a:ext cx="4018973" cy="151751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Mexican Americans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Hardships:</a:t>
            </a:r>
          </a:p>
        </p:txBody>
      </p:sp>
      <p:sp>
        <p:nvSpPr>
          <p:cNvPr id="16" name="Shape 474"/>
          <p:cNvSpPr txBox="1"/>
          <p:nvPr/>
        </p:nvSpPr>
        <p:spPr>
          <a:xfrm>
            <a:off x="117887" y="6340172"/>
            <a:ext cx="4026096" cy="1286313"/>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African Americans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Hardships:</a:t>
            </a:r>
          </a:p>
        </p:txBody>
      </p:sp>
      <p:sp>
        <p:nvSpPr>
          <p:cNvPr id="17" name="Shape 474"/>
          <p:cNvSpPr txBox="1"/>
          <p:nvPr/>
        </p:nvSpPr>
        <p:spPr>
          <a:xfrm>
            <a:off x="117887" y="3540868"/>
            <a:ext cx="4026096" cy="1435676"/>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Japanese Americans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Hardships:</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t="-3629"/>
          <a:stretch/>
        </p:blipFill>
        <p:spPr>
          <a:xfrm>
            <a:off x="4151109" y="2138356"/>
            <a:ext cx="2714016" cy="1658364"/>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51107" y="3540868"/>
            <a:ext cx="2706894" cy="240675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3982" y="4976544"/>
            <a:ext cx="2714018" cy="2150906"/>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1106" y="6331728"/>
            <a:ext cx="2706893" cy="1657554"/>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51106" y="7626486"/>
            <a:ext cx="2706894" cy="1518934"/>
          </a:xfrm>
          <a:prstGeom prst="rect">
            <a:avLst/>
          </a:prstGeom>
        </p:spPr>
      </p:pic>
    </p:spTree>
    <p:extLst>
      <p:ext uri="{BB962C8B-B14F-4D97-AF65-F5344CB8AC3E}">
        <p14:creationId xmlns:p14="http://schemas.microsoft.com/office/powerpoint/2010/main" val="141519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516" y="585759"/>
            <a:ext cx="5945879" cy="384905"/>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739" y="970664"/>
            <a:ext cx="6351191" cy="52739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394" y="1607598"/>
            <a:ext cx="5945879" cy="275367"/>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739" y="1992503"/>
            <a:ext cx="5945879" cy="29210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915491201"/>
              </p:ext>
            </p:extLst>
          </p:nvPr>
        </p:nvGraphicFramePr>
        <p:xfrm>
          <a:off x="453394" y="2296289"/>
          <a:ext cx="5915026" cy="194974"/>
        </p:xfrm>
        <a:graphic>
          <a:graphicData uri="http://schemas.openxmlformats.org/drawingml/2006/table">
            <a:tbl>
              <a:tblPr firstRow="1" firstCol="1" bandRow="1"/>
              <a:tblGrid>
                <a:gridCol w="1478440">
                  <a:extLst>
                    <a:ext uri="{9D8B030D-6E8A-4147-A177-3AD203B41FA5}">
                      <a16:colId xmlns:a16="http://schemas.microsoft.com/office/drawing/2014/main" val="2486561456"/>
                    </a:ext>
                  </a:extLst>
                </a:gridCol>
                <a:gridCol w="1478440">
                  <a:extLst>
                    <a:ext uri="{9D8B030D-6E8A-4147-A177-3AD203B41FA5}">
                      <a16:colId xmlns:a16="http://schemas.microsoft.com/office/drawing/2014/main" val="3153981680"/>
                    </a:ext>
                  </a:extLst>
                </a:gridCol>
                <a:gridCol w="1479073">
                  <a:extLst>
                    <a:ext uri="{9D8B030D-6E8A-4147-A177-3AD203B41FA5}">
                      <a16:colId xmlns:a16="http://schemas.microsoft.com/office/drawing/2014/main" val="3993126393"/>
                    </a:ext>
                  </a:extLst>
                </a:gridCol>
                <a:gridCol w="1479073">
                  <a:extLst>
                    <a:ext uri="{9D8B030D-6E8A-4147-A177-3AD203B41FA5}">
                      <a16:colId xmlns:a16="http://schemas.microsoft.com/office/drawing/2014/main" val="2098828926"/>
                    </a:ext>
                  </a:extLst>
                </a:gridCol>
              </a:tblGrid>
              <a:tr h="194974">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containment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iron curtain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Cold War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détente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212577"/>
                  </a:ext>
                </a:extLst>
              </a:tr>
            </a:tbl>
          </a:graphicData>
        </a:graphic>
      </p:graphicFrame>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5516" y="2779048"/>
            <a:ext cx="5945879" cy="2455479"/>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5516" y="5521579"/>
            <a:ext cx="5945879" cy="3141613"/>
          </a:xfrm>
          <a:prstGeom prst="rect">
            <a:avLst/>
          </a:prstGeom>
        </p:spPr>
      </p:pic>
    </p:spTree>
    <p:extLst>
      <p:ext uri="{BB962C8B-B14F-4D97-AF65-F5344CB8AC3E}">
        <p14:creationId xmlns:p14="http://schemas.microsoft.com/office/powerpoint/2010/main" val="369283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descr="http://www.glencoe.com/vaessentials/gwhmt/soltwa/OMRB_3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036" y="3339562"/>
            <a:ext cx="6996000" cy="5486399"/>
          </a:xfrm>
          <a:prstGeom prst="rect">
            <a:avLst/>
          </a:prstGeom>
          <a:noFill/>
          <a:ln>
            <a:noFill/>
          </a:ln>
        </p:spPr>
      </p:pic>
      <p:sp>
        <p:nvSpPr>
          <p:cNvPr id="139" name="Shape 139"/>
          <p:cNvSpPr txBox="1"/>
          <p:nvPr/>
        </p:nvSpPr>
        <p:spPr>
          <a:xfrm>
            <a:off x="395110" y="95956"/>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Cold War Alliances of Europe</a:t>
            </a:r>
          </a:p>
        </p:txBody>
      </p:sp>
      <p:sp>
        <p:nvSpPr>
          <p:cNvPr id="140" name="Shape 140"/>
          <p:cNvSpPr txBox="1"/>
          <p:nvPr/>
        </p:nvSpPr>
        <p:spPr>
          <a:xfrm>
            <a:off x="129825" y="566000"/>
            <a:ext cx="6592499" cy="8643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cs typeface="Arial"/>
                <a:sym typeface="Arial"/>
              </a:rPr>
              <a:t>: The Iron Curtain was the symbolic division of Europe between communist countries under the Soviet Union’s influence in the east and more open countries in the west. Label each country by dragging and dropping, then use the paint bucket tool fill the text boxes to identify which </a:t>
            </a:r>
            <a:r>
              <a:rPr kumimoji="0" lang="en-US" sz="1200" b="1" i="0" u="sng" strike="noStrike" kern="0" cap="none" spc="0" normalizeH="0" baseline="0" noProof="0">
                <a:ln>
                  <a:noFill/>
                </a:ln>
                <a:solidFill>
                  <a:srgbClr val="0563C1"/>
                </a:solidFill>
                <a:effectLst/>
                <a:uLnTx/>
                <a:uFillTx/>
                <a:latin typeface="Arial"/>
                <a:cs typeface="Arial"/>
                <a:sym typeface="Arial"/>
                <a:hlinkClick r:id="rId4"/>
              </a:rPr>
              <a:t>alliance</a:t>
            </a:r>
            <a:r>
              <a:rPr kumimoji="0" lang="en-US" sz="1200" b="0" i="0" u="none" strike="noStrike" kern="0" cap="none" spc="0" normalizeH="0" baseline="0" noProof="0">
                <a:ln>
                  <a:noFill/>
                </a:ln>
                <a:solidFill>
                  <a:srgbClr val="000000"/>
                </a:solidFill>
                <a:effectLst/>
                <a:uLnTx/>
                <a:uFillTx/>
                <a:latin typeface="Arial"/>
                <a:cs typeface="Arial"/>
                <a:sym typeface="Arial"/>
              </a:rPr>
              <a:t> they belonged to. Then drag &amp; drop the “iron curtain” to divide them. </a:t>
            </a:r>
          </a:p>
        </p:txBody>
      </p:sp>
      <p:sp>
        <p:nvSpPr>
          <p:cNvPr id="141" name="Shape 141"/>
          <p:cNvSpPr txBox="1"/>
          <p:nvPr/>
        </p:nvSpPr>
        <p:spPr>
          <a:xfrm>
            <a:off x="5095900" y="155245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USSR</a:t>
            </a:r>
          </a:p>
        </p:txBody>
      </p:sp>
      <p:sp>
        <p:nvSpPr>
          <p:cNvPr id="142" name="Shape 142"/>
          <p:cNvSpPr txBox="1"/>
          <p:nvPr/>
        </p:nvSpPr>
        <p:spPr>
          <a:xfrm>
            <a:off x="3194050" y="155245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Spain</a:t>
            </a:r>
          </a:p>
        </p:txBody>
      </p:sp>
      <p:sp>
        <p:nvSpPr>
          <p:cNvPr id="143" name="Shape 143"/>
          <p:cNvSpPr txBox="1"/>
          <p:nvPr/>
        </p:nvSpPr>
        <p:spPr>
          <a:xfrm>
            <a:off x="1762725"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France</a:t>
            </a:r>
          </a:p>
        </p:txBody>
      </p:sp>
      <p:sp>
        <p:nvSpPr>
          <p:cNvPr id="144" name="Shape 144"/>
          <p:cNvSpPr txBox="1"/>
          <p:nvPr/>
        </p:nvSpPr>
        <p:spPr>
          <a:xfrm>
            <a:off x="4003075" y="1552450"/>
            <a:ext cx="1029599"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Great Britain</a:t>
            </a:r>
          </a:p>
        </p:txBody>
      </p:sp>
      <p:sp>
        <p:nvSpPr>
          <p:cNvPr id="145" name="Shape 145"/>
          <p:cNvSpPr txBox="1"/>
          <p:nvPr/>
        </p:nvSpPr>
        <p:spPr>
          <a:xfrm>
            <a:off x="4255200"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Ireland</a:t>
            </a:r>
          </a:p>
        </p:txBody>
      </p:sp>
      <p:sp>
        <p:nvSpPr>
          <p:cNvPr id="146" name="Shape 146"/>
          <p:cNvSpPr txBox="1"/>
          <p:nvPr/>
        </p:nvSpPr>
        <p:spPr>
          <a:xfrm>
            <a:off x="5940775" y="239540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Italy</a:t>
            </a:r>
          </a:p>
        </p:txBody>
      </p:sp>
      <p:sp>
        <p:nvSpPr>
          <p:cNvPr id="147" name="Shape 147"/>
          <p:cNvSpPr txBox="1"/>
          <p:nvPr/>
        </p:nvSpPr>
        <p:spPr>
          <a:xfrm>
            <a:off x="5940775"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Turkey</a:t>
            </a:r>
          </a:p>
        </p:txBody>
      </p:sp>
      <p:sp>
        <p:nvSpPr>
          <p:cNvPr id="148" name="Shape 148"/>
          <p:cNvSpPr txBox="1"/>
          <p:nvPr/>
        </p:nvSpPr>
        <p:spPr>
          <a:xfrm>
            <a:off x="1396400" y="155245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Poland</a:t>
            </a:r>
          </a:p>
        </p:txBody>
      </p:sp>
      <p:sp>
        <p:nvSpPr>
          <p:cNvPr id="149" name="Shape 149"/>
          <p:cNvSpPr txBox="1"/>
          <p:nvPr/>
        </p:nvSpPr>
        <p:spPr>
          <a:xfrm>
            <a:off x="5904925" y="1552450"/>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Norway</a:t>
            </a:r>
          </a:p>
        </p:txBody>
      </p:sp>
      <p:sp>
        <p:nvSpPr>
          <p:cNvPr id="150" name="Shape 150"/>
          <p:cNvSpPr txBox="1"/>
          <p:nvPr/>
        </p:nvSpPr>
        <p:spPr>
          <a:xfrm>
            <a:off x="4179312" y="2446012"/>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Sweden</a:t>
            </a:r>
          </a:p>
        </p:txBody>
      </p:sp>
      <p:sp>
        <p:nvSpPr>
          <p:cNvPr id="151" name="Shape 151"/>
          <p:cNvSpPr txBox="1"/>
          <p:nvPr/>
        </p:nvSpPr>
        <p:spPr>
          <a:xfrm>
            <a:off x="2569650"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Finland</a:t>
            </a:r>
          </a:p>
        </p:txBody>
      </p:sp>
      <p:sp>
        <p:nvSpPr>
          <p:cNvPr id="152" name="Shape 152"/>
          <p:cNvSpPr txBox="1"/>
          <p:nvPr/>
        </p:nvSpPr>
        <p:spPr>
          <a:xfrm>
            <a:off x="5060050" y="2446000"/>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W. Germany</a:t>
            </a:r>
          </a:p>
        </p:txBody>
      </p:sp>
      <p:sp>
        <p:nvSpPr>
          <p:cNvPr id="153" name="Shape 153"/>
          <p:cNvSpPr txBox="1"/>
          <p:nvPr/>
        </p:nvSpPr>
        <p:spPr>
          <a:xfrm>
            <a:off x="2259375" y="1552437"/>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E. Germany</a:t>
            </a:r>
          </a:p>
        </p:txBody>
      </p:sp>
      <p:sp>
        <p:nvSpPr>
          <p:cNvPr id="154" name="Shape 154"/>
          <p:cNvSpPr txBox="1"/>
          <p:nvPr/>
        </p:nvSpPr>
        <p:spPr>
          <a:xfrm>
            <a:off x="5060050" y="1973925"/>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Greece</a:t>
            </a:r>
          </a:p>
        </p:txBody>
      </p:sp>
      <p:sp>
        <p:nvSpPr>
          <p:cNvPr id="155" name="Shape 155"/>
          <p:cNvSpPr txBox="1"/>
          <p:nvPr/>
        </p:nvSpPr>
        <p:spPr>
          <a:xfrm>
            <a:off x="5427725" y="3508450"/>
            <a:ext cx="1430399" cy="1711500"/>
          </a:xfrm>
          <a:prstGeom prst="rect">
            <a:avLst/>
          </a:prstGeom>
          <a:solidFill>
            <a:schemeClr val="lt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Key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Shape 156"/>
          <p:cNvSpPr txBox="1"/>
          <p:nvPr/>
        </p:nvSpPr>
        <p:spPr>
          <a:xfrm>
            <a:off x="5513525" y="3884150"/>
            <a:ext cx="1344599" cy="354599"/>
          </a:xfrm>
          <a:prstGeom prst="rect">
            <a:avLst/>
          </a:prstGeom>
          <a:solidFill>
            <a:srgbClr val="EA9999"/>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Warsaw 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Shape 157"/>
          <p:cNvSpPr txBox="1"/>
          <p:nvPr/>
        </p:nvSpPr>
        <p:spPr>
          <a:xfrm>
            <a:off x="5777075" y="4298975"/>
            <a:ext cx="817500" cy="354599"/>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NATO</a:t>
            </a:r>
          </a:p>
        </p:txBody>
      </p:sp>
      <p:sp>
        <p:nvSpPr>
          <p:cNvPr id="158" name="Shape 158"/>
          <p:cNvSpPr txBox="1"/>
          <p:nvPr/>
        </p:nvSpPr>
        <p:spPr>
          <a:xfrm>
            <a:off x="5812925" y="4713800"/>
            <a:ext cx="745800" cy="354599"/>
          </a:xfrm>
          <a:prstGeom prst="rect">
            <a:avLst/>
          </a:prstGeom>
          <a:solidFill>
            <a:srgbClr val="D9D9D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Neutral</a:t>
            </a:r>
          </a:p>
        </p:txBody>
      </p:sp>
      <p:pic>
        <p:nvPicPr>
          <p:cNvPr id="159" name="Shape 159" descr="Wall.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501203">
            <a:off x="169820" y="1849621"/>
            <a:ext cx="1707355" cy="1361660"/>
          </a:xfrm>
          <a:prstGeom prst="rect">
            <a:avLst/>
          </a:prstGeom>
          <a:noFill/>
          <a:ln>
            <a:noFill/>
          </a:ln>
        </p:spPr>
      </p:pic>
      <p:sp>
        <p:nvSpPr>
          <p:cNvPr id="160" name="Shape 160"/>
          <p:cNvSpPr txBox="1"/>
          <p:nvPr/>
        </p:nvSpPr>
        <p:spPr>
          <a:xfrm>
            <a:off x="3376575" y="2025337"/>
            <a:ext cx="817500" cy="3024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Hungary</a:t>
            </a:r>
          </a:p>
        </p:txBody>
      </p:sp>
      <p:sp>
        <p:nvSpPr>
          <p:cNvPr id="161" name="Shape 161"/>
          <p:cNvSpPr txBox="1"/>
          <p:nvPr/>
        </p:nvSpPr>
        <p:spPr>
          <a:xfrm>
            <a:off x="3298600" y="2446012"/>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Romania</a:t>
            </a:r>
          </a:p>
        </p:txBody>
      </p:sp>
      <p:sp>
        <p:nvSpPr>
          <p:cNvPr id="162" name="Shape 162"/>
          <p:cNvSpPr txBox="1"/>
          <p:nvPr/>
        </p:nvSpPr>
        <p:spPr>
          <a:xfrm>
            <a:off x="2489575" y="2472105"/>
            <a:ext cx="745800" cy="3024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Bulgaria</a:t>
            </a:r>
          </a:p>
        </p:txBody>
      </p:sp>
      <p:pic>
        <p:nvPicPr>
          <p:cNvPr id="163" name="Shape 163"/>
          <p:cNvPicPr preferRelativeResize="0"/>
          <p:nvPr/>
        </p:nvPicPr>
        <p:blipFill>
          <a:blip r:embed="rId6">
            <a:alphaModFix/>
          </a:blip>
          <a:stretch>
            <a:fillRect/>
          </a:stretch>
        </p:blipFill>
        <p:spPr>
          <a:xfrm>
            <a:off x="6997750" y="738050"/>
            <a:ext cx="2038350" cy="1657350"/>
          </a:xfrm>
          <a:prstGeom prst="rect">
            <a:avLst/>
          </a:prstGeom>
          <a:noFill/>
          <a:ln>
            <a:noFill/>
          </a:ln>
        </p:spPr>
      </p:pic>
      <p:sp>
        <p:nvSpPr>
          <p:cNvPr id="164" name="Shape 164"/>
          <p:cNvSpPr txBox="1"/>
          <p:nvPr/>
        </p:nvSpPr>
        <p:spPr>
          <a:xfrm>
            <a:off x="6997825" y="2472100"/>
            <a:ext cx="1730399" cy="25155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The paint bucket tool selector can be seen above - be sure you have selected a box before choosing the color. Students can also choose different colors for the alliances if they choose. </a:t>
            </a:r>
          </a:p>
        </p:txBody>
      </p:sp>
    </p:spTree>
    <p:extLst>
      <p:ext uri="{BB962C8B-B14F-4D97-AF65-F5344CB8AC3E}">
        <p14:creationId xmlns:p14="http://schemas.microsoft.com/office/powerpoint/2010/main" val="1103842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088" y="525294"/>
            <a:ext cx="6438169" cy="8424153"/>
          </a:xfrm>
          <a:prstGeom prst="rect">
            <a:avLst/>
          </a:prstGeom>
        </p:spPr>
      </p:pic>
    </p:spTree>
    <p:extLst>
      <p:ext uri="{BB962C8B-B14F-4D97-AF65-F5344CB8AC3E}">
        <p14:creationId xmlns:p14="http://schemas.microsoft.com/office/powerpoint/2010/main" val="85008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099" y="2244249"/>
            <a:ext cx="3787749" cy="4897600"/>
          </a:xfrm>
          <a:prstGeom prst="rect">
            <a:avLst/>
          </a:prstGeom>
          <a:noFill/>
          <a:ln>
            <a:noFill/>
          </a:ln>
        </p:spPr>
      </p:pic>
      <p:pic>
        <p:nvPicPr>
          <p:cNvPr id="170" name="Shape 1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95250" y="3063673"/>
            <a:ext cx="647767" cy="523200"/>
          </a:xfrm>
          <a:prstGeom prst="rect">
            <a:avLst/>
          </a:prstGeom>
          <a:noFill/>
          <a:ln>
            <a:noFill/>
          </a:ln>
        </p:spPr>
      </p:pic>
      <p:pic>
        <p:nvPicPr>
          <p:cNvPr id="171" name="Shape 171" descr="http://coloringpagesjos.com/wp-content/uploads/2014/13841-airplane-coloring-pages-printable.gi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04875" y="1694200"/>
            <a:ext cx="2770199" cy="1425599"/>
          </a:xfrm>
          <a:prstGeom prst="rect">
            <a:avLst/>
          </a:prstGeom>
          <a:noFill/>
          <a:ln>
            <a:noFill/>
          </a:ln>
        </p:spPr>
      </p:pic>
      <p:sp>
        <p:nvSpPr>
          <p:cNvPr id="172" name="Shape 172"/>
          <p:cNvSpPr/>
          <p:nvPr/>
        </p:nvSpPr>
        <p:spPr>
          <a:xfrm rot="-1698319">
            <a:off x="3071133" y="3594111"/>
            <a:ext cx="1020520" cy="169253"/>
          </a:xfrm>
          <a:prstGeom prst="leftArrow">
            <a:avLst>
              <a:gd name="adj1" fmla="val 50000"/>
              <a:gd name="adj2" fmla="val 49904"/>
            </a:avLst>
          </a:prstGeom>
          <a:solidFill>
            <a:srgbClr val="4F81BD"/>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3" name="Shape 173"/>
          <p:cNvSpPr/>
          <p:nvPr/>
        </p:nvSpPr>
        <p:spPr>
          <a:xfrm>
            <a:off x="0" y="525675"/>
            <a:ext cx="6858000" cy="13374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After Germany’s surrender in World War II, the country, and its capital Berlin, were divided into 4 occupation zones by the Allied countries. While France, England, and the US desired to rebuild their territories to be strong democratic allies, the Soviet Union wished to keep its former enemy weak and divided. As a result, they cut off the east and trapped those in West Berlin</a:t>
            </a:r>
            <a:r>
              <a:rPr kumimoji="0" lang="en-US" sz="1200" b="1" i="0" u="none" strike="noStrike" kern="0" cap="none" spc="0" normalizeH="0" baseline="0" noProof="0">
                <a:ln>
                  <a:noFill/>
                </a:ln>
                <a:solidFill>
                  <a:srgbClr val="000000"/>
                </a:solidFill>
                <a:effectLst/>
                <a:uLnTx/>
                <a:uFillTx/>
                <a:latin typeface="Arial"/>
                <a:cs typeface="Arial"/>
                <a:sym typeface="Arial"/>
              </a:rPr>
              <a:t>. </a:t>
            </a:r>
            <a:r>
              <a:rPr kumimoji="0" lang="en-US" sz="1200" b="0" i="0" u="none" strike="noStrike" kern="0" cap="none" spc="0" normalizeH="0" baseline="0" noProof="0">
                <a:ln>
                  <a:noFill/>
                </a:ln>
                <a:solidFill>
                  <a:srgbClr val="000000"/>
                </a:solidFill>
                <a:effectLst/>
                <a:uLnTx/>
                <a:uFillTx/>
                <a:latin typeface="Arial"/>
                <a:cs typeface="Arial"/>
                <a:sym typeface="Arial"/>
              </a:rPr>
              <a:t>Drag &amp; drop the flags below to match the occupation zones, then </a:t>
            </a:r>
            <a:r>
              <a:rPr kumimoji="0" lang="en-US" sz="1200" b="1" i="0" u="sng" strike="noStrike" kern="0" cap="none" spc="0" normalizeH="0" baseline="0" noProof="0">
                <a:ln>
                  <a:noFill/>
                </a:ln>
                <a:solidFill>
                  <a:srgbClr val="0563C1"/>
                </a:solidFill>
                <a:effectLst/>
                <a:uLnTx/>
                <a:uFillTx/>
                <a:latin typeface="Arial"/>
                <a:cs typeface="Arial"/>
                <a:sym typeface="Arial"/>
                <a:hlinkClick r:id="rId6"/>
              </a:rPr>
              <a:t>read about the Berlin Airlift here </a:t>
            </a:r>
            <a:r>
              <a:rPr kumimoji="0" lang="en-US" sz="1200" b="0" i="0" u="none" strike="noStrike" kern="0" cap="none" spc="0" normalizeH="0" baseline="0" noProof="0">
                <a:ln>
                  <a:noFill/>
                </a:ln>
                <a:solidFill>
                  <a:srgbClr val="000000"/>
                </a:solidFill>
                <a:effectLst/>
                <a:uLnTx/>
                <a:uFillTx/>
                <a:latin typeface="Arial"/>
                <a:cs typeface="Arial"/>
                <a:sym typeface="Arial"/>
              </a:rPr>
              <a:t>and complete the boxes on the Berlin Airlift. </a:t>
            </a:r>
          </a:p>
          <a:p>
            <a:pPr marL="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Shape 174"/>
          <p:cNvSpPr/>
          <p:nvPr/>
        </p:nvSpPr>
        <p:spPr>
          <a:xfrm>
            <a:off x="152400" y="609600"/>
            <a:ext cx="6858000" cy="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5" name="Shape 175"/>
          <p:cNvSpPr/>
          <p:nvPr/>
        </p:nvSpPr>
        <p:spPr>
          <a:xfrm>
            <a:off x="152400" y="609600"/>
            <a:ext cx="6858000" cy="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br>
              <a:rPr kumimoji="0" lang="en-US" sz="2400" b="0" i="0" u="none" strike="noStrike" kern="0" cap="none" spc="0" normalizeH="0" baseline="0" noProof="0">
                <a:ln>
                  <a:noFill/>
                </a:ln>
                <a:solidFill>
                  <a:srgbClr val="FFFFFF"/>
                </a:solidFill>
                <a:effectLst/>
                <a:uLnTx/>
                <a:uFillTx/>
                <a:latin typeface="Arial"/>
                <a:ea typeface="Arial"/>
                <a:cs typeface="Arial"/>
                <a:sym typeface="Arial"/>
              </a:rPr>
            </a:br>
            <a:endParaRPr kumimoji="0" lang="en-US"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6" name="Shape 176"/>
          <p:cNvSpPr txBox="1"/>
          <p:nvPr/>
        </p:nvSpPr>
        <p:spPr>
          <a:xfrm>
            <a:off x="395110" y="19756"/>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German Occupation &amp; the Berlin Airlift</a:t>
            </a:r>
          </a:p>
        </p:txBody>
      </p:sp>
      <p:pic>
        <p:nvPicPr>
          <p:cNvPr id="177" name="Shape 17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989256" y="1799412"/>
            <a:ext cx="879475" cy="484899"/>
          </a:xfrm>
          <a:prstGeom prst="rect">
            <a:avLst/>
          </a:prstGeom>
          <a:noFill/>
          <a:ln>
            <a:noFill/>
          </a:ln>
        </p:spPr>
      </p:pic>
      <p:pic>
        <p:nvPicPr>
          <p:cNvPr id="178" name="Shape 17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185943" y="1770425"/>
            <a:ext cx="761064" cy="542925"/>
          </a:xfrm>
          <a:prstGeom prst="rect">
            <a:avLst/>
          </a:prstGeom>
          <a:noFill/>
          <a:ln>
            <a:noFill/>
          </a:ln>
        </p:spPr>
      </p:pic>
      <p:pic>
        <p:nvPicPr>
          <p:cNvPr id="179" name="Shape 17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172845" y="1770412"/>
            <a:ext cx="967084" cy="542925"/>
          </a:xfrm>
          <a:prstGeom prst="rect">
            <a:avLst/>
          </a:prstGeom>
          <a:noFill/>
          <a:ln>
            <a:noFill/>
          </a:ln>
        </p:spPr>
      </p:pic>
      <p:pic>
        <p:nvPicPr>
          <p:cNvPr id="180" name="Shape 180"/>
          <p:cNvPicPr preferRelativeResize="0"/>
          <p:nvPr/>
        </p:nvPicPr>
        <p:blipFill>
          <a:blip r:embed="rId10">
            <a:alphaModFix/>
          </a:blip>
          <a:stretch>
            <a:fillRect/>
          </a:stretch>
        </p:blipFill>
        <p:spPr>
          <a:xfrm>
            <a:off x="76200" y="1770400"/>
            <a:ext cx="1047750" cy="542925"/>
          </a:xfrm>
          <a:prstGeom prst="rect">
            <a:avLst/>
          </a:prstGeom>
          <a:noFill/>
          <a:ln>
            <a:noFill/>
          </a:ln>
        </p:spPr>
      </p:pic>
      <p:sp>
        <p:nvSpPr>
          <p:cNvPr id="181" name="Shape 181"/>
          <p:cNvSpPr txBox="1"/>
          <p:nvPr/>
        </p:nvSpPr>
        <p:spPr>
          <a:xfrm>
            <a:off x="3804875" y="3678750"/>
            <a:ext cx="2940299" cy="17237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What was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182" name="Shape 182"/>
          <p:cNvSpPr txBox="1"/>
          <p:nvPr/>
        </p:nvSpPr>
        <p:spPr>
          <a:xfrm>
            <a:off x="2689400" y="7310100"/>
            <a:ext cx="4055699" cy="17237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What was the result?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183" name="Shape 183"/>
          <p:cNvSpPr txBox="1"/>
          <p:nvPr/>
        </p:nvSpPr>
        <p:spPr>
          <a:xfrm>
            <a:off x="3288425" y="5494425"/>
            <a:ext cx="3456599" cy="17237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Why was it necessary?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pic>
        <p:nvPicPr>
          <p:cNvPr id="184" name="Shape 184"/>
          <p:cNvPicPr preferRelativeResize="0"/>
          <p:nvPr/>
        </p:nvPicPr>
        <p:blipFill>
          <a:blip r:embed="rId11">
            <a:alphaModFix/>
          </a:blip>
          <a:stretch>
            <a:fillRect/>
          </a:stretch>
        </p:blipFill>
        <p:spPr>
          <a:xfrm>
            <a:off x="5160325" y="3053475"/>
            <a:ext cx="419100" cy="533400"/>
          </a:xfrm>
          <a:prstGeom prst="rect">
            <a:avLst/>
          </a:prstGeom>
          <a:noFill/>
          <a:ln>
            <a:noFill/>
          </a:ln>
        </p:spPr>
      </p:pic>
      <p:pic>
        <p:nvPicPr>
          <p:cNvPr id="185" name="Shape 185"/>
          <p:cNvPicPr preferRelativeResize="0"/>
          <p:nvPr/>
        </p:nvPicPr>
        <p:blipFill>
          <a:blip r:embed="rId11">
            <a:alphaModFix/>
          </a:blip>
          <a:stretch>
            <a:fillRect/>
          </a:stretch>
        </p:blipFill>
        <p:spPr>
          <a:xfrm>
            <a:off x="5817625" y="2905175"/>
            <a:ext cx="419100" cy="533400"/>
          </a:xfrm>
          <a:prstGeom prst="rect">
            <a:avLst/>
          </a:prstGeom>
          <a:noFill/>
          <a:ln>
            <a:noFill/>
          </a:ln>
        </p:spPr>
      </p:pic>
    </p:spTree>
    <p:extLst>
      <p:ext uri="{BB962C8B-B14F-4D97-AF65-F5344CB8AC3E}">
        <p14:creationId xmlns:p14="http://schemas.microsoft.com/office/powerpoint/2010/main" val="1088641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658" y="0"/>
            <a:ext cx="6394009" cy="8895822"/>
          </a:xfrm>
          <a:prstGeom prst="rect">
            <a:avLst/>
          </a:prstGeom>
        </p:spPr>
      </p:pic>
    </p:spTree>
    <p:extLst>
      <p:ext uri="{BB962C8B-B14F-4D97-AF65-F5344CB8AC3E}">
        <p14:creationId xmlns:p14="http://schemas.microsoft.com/office/powerpoint/2010/main" val="300989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339" y="6026723"/>
            <a:ext cx="3713324" cy="3117275"/>
          </a:xfrm>
          <a:prstGeom prst="rect">
            <a:avLst/>
          </a:prstGeom>
          <a:noFill/>
          <a:ln>
            <a:noFill/>
          </a:ln>
        </p:spPr>
      </p:pic>
      <p:sp>
        <p:nvSpPr>
          <p:cNvPr id="224" name="Shape 224"/>
          <p:cNvSpPr/>
          <p:nvPr/>
        </p:nvSpPr>
        <p:spPr>
          <a:xfrm>
            <a:off x="53650" y="487725"/>
            <a:ext cx="6731100" cy="956699"/>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President Harry Truman began a new policy toward communism known as </a:t>
            </a:r>
            <a:r>
              <a:rPr kumimoji="0" lang="en-US" sz="1200" b="0" i="1" u="none" strike="noStrike" kern="0" cap="none" spc="0" normalizeH="0" baseline="0" noProof="0">
                <a:ln>
                  <a:noFill/>
                </a:ln>
                <a:solidFill>
                  <a:srgbClr val="000000"/>
                </a:solidFill>
                <a:effectLst/>
                <a:uLnTx/>
                <a:uFillTx/>
                <a:latin typeface="Arial"/>
                <a:ea typeface="Arial"/>
                <a:cs typeface="Arial"/>
                <a:sym typeface="Arial"/>
              </a:rPr>
              <a:t>Containment</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a:ln>
                  <a:noFill/>
                </a:ln>
                <a:solidFill>
                  <a:srgbClr val="000000"/>
                </a:solidFill>
                <a:effectLst/>
                <a:uLnTx/>
                <a:uFillTx/>
                <a:latin typeface="Arial"/>
                <a:cs typeface="Arial"/>
                <a:sym typeface="Arial"/>
              </a:rPr>
              <a:t>Learn </a:t>
            </a:r>
            <a:r>
              <a:rPr kumimoji="0" lang="en-US" sz="1200" b="1" i="0" u="sng" strike="noStrike" kern="0" cap="none" spc="0" normalizeH="0" baseline="0" noProof="0">
                <a:ln>
                  <a:noFill/>
                </a:ln>
                <a:solidFill>
                  <a:srgbClr val="0563C1"/>
                </a:solidFill>
                <a:effectLst/>
                <a:uLnTx/>
                <a:uFillTx/>
                <a:latin typeface="Arial"/>
                <a:cs typeface="Arial"/>
                <a:sym typeface="Arial"/>
                <a:hlinkClick r:id="rId4"/>
              </a:rPr>
              <a:t>about t</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4"/>
              </a:rPr>
              <a:t>his policy</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and how it </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5"/>
              </a:rPr>
              <a:t>involved various strategies</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to prevent the spread of </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6"/>
              </a:rPr>
              <a:t>communism </a:t>
            </a:r>
            <a:r>
              <a:rPr kumimoji="0" lang="en-US" sz="1200" b="1" i="0" u="sng" strike="noStrike" kern="0" cap="none" spc="0" normalizeH="0" baseline="0" noProof="0">
                <a:ln>
                  <a:noFill/>
                </a:ln>
                <a:solidFill>
                  <a:srgbClr val="0563C1"/>
                </a:solidFill>
                <a:effectLst/>
                <a:uLnTx/>
                <a:uFillTx/>
                <a:latin typeface="Arial"/>
                <a:cs typeface="Arial"/>
                <a:sym typeface="Arial"/>
                <a:hlinkClick r:id="rId6"/>
              </a:rPr>
              <a:t>around the world</a:t>
            </a:r>
            <a:r>
              <a:rPr kumimoji="0" lang="en-US" sz="1200" b="0" i="0" u="none" strike="noStrike" kern="0" cap="none" spc="0" normalizeH="0" baseline="0" noProof="0">
                <a:ln>
                  <a:noFill/>
                </a:ln>
                <a:solidFill>
                  <a:srgbClr val="000000"/>
                </a:solidFill>
                <a:effectLst/>
                <a:uLnTx/>
                <a:uFillTx/>
                <a:latin typeface="Arial"/>
                <a:cs typeface="Arial"/>
                <a:sym typeface="Arial"/>
              </a:rPr>
              <a:t>. </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Then, f</a:t>
            </a:r>
            <a:r>
              <a:rPr kumimoji="0" lang="en-US" sz="1200" b="0" i="0" u="none" strike="noStrike" kern="0" cap="none" spc="0" normalizeH="0" baseline="0" noProof="0">
                <a:ln>
                  <a:noFill/>
                </a:ln>
                <a:solidFill>
                  <a:srgbClr val="000000"/>
                </a:solidFill>
                <a:effectLst/>
                <a:uLnTx/>
                <a:uFillTx/>
                <a:latin typeface="Arial"/>
                <a:cs typeface="Arial"/>
                <a:sym typeface="Arial"/>
              </a:rPr>
              <a:t>or each document,</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describe how the US tried to contain communism</a:t>
            </a:r>
            <a:r>
              <a:rPr kumimoji="0" lang="en-US" sz="1200" b="0" i="0" u="none" strike="noStrike" kern="0" cap="none" spc="0" normalizeH="0" baseline="0" noProof="0">
                <a:ln>
                  <a:noFill/>
                </a:ln>
                <a:solidFill>
                  <a:srgbClr val="000000"/>
                </a:solidFill>
                <a:effectLst/>
                <a:uLnTx/>
                <a:uFillTx/>
                <a:latin typeface="Arial"/>
                <a:cs typeface="Arial"/>
                <a:sym typeface="Arial"/>
              </a:rPr>
              <a:t> in that region.</a:t>
            </a:r>
          </a:p>
          <a:p>
            <a:pPr marL="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5" name="Shape 225"/>
          <p:cNvSpPr txBox="1"/>
          <p:nvPr/>
        </p:nvSpPr>
        <p:spPr>
          <a:xfrm>
            <a:off x="309535" y="-22768"/>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Containment &amp; the Truman Policy</a:t>
            </a:r>
          </a:p>
        </p:txBody>
      </p:sp>
      <p:pic>
        <p:nvPicPr>
          <p:cNvPr id="226" name="Shape 22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798172">
            <a:off x="3997392" y="6852067"/>
            <a:ext cx="2497701" cy="1975959"/>
          </a:xfrm>
          <a:prstGeom prst="rect">
            <a:avLst/>
          </a:prstGeom>
          <a:noFill/>
          <a:ln>
            <a:noFill/>
          </a:ln>
        </p:spPr>
      </p:pic>
      <p:sp>
        <p:nvSpPr>
          <p:cNvPr id="227" name="Shape 227"/>
          <p:cNvSpPr txBox="1"/>
          <p:nvPr/>
        </p:nvSpPr>
        <p:spPr>
          <a:xfrm>
            <a:off x="3047450" y="1444425"/>
            <a:ext cx="3553799" cy="25896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Stopping Communism in Asia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228" name="Shape 228"/>
          <p:cNvSpPr txBox="1"/>
          <p:nvPr/>
        </p:nvSpPr>
        <p:spPr>
          <a:xfrm>
            <a:off x="3047450" y="4125600"/>
            <a:ext cx="3553799" cy="24974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Stopping Communism in Latin America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229" name="Shape 229"/>
          <p:cNvSpPr txBox="1"/>
          <p:nvPr/>
        </p:nvSpPr>
        <p:spPr>
          <a:xfrm>
            <a:off x="150475" y="1361700"/>
            <a:ext cx="2697899" cy="44693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Stopping Communism in Western Europe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83618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406509"/>
            <a:ext cx="5945879" cy="8330981"/>
          </a:xfrm>
          <a:prstGeom prst="rect">
            <a:avLst/>
          </a:prstGeom>
        </p:spPr>
      </p:pic>
    </p:spTree>
    <p:extLst>
      <p:ext uri="{BB962C8B-B14F-4D97-AF65-F5344CB8AC3E}">
        <p14:creationId xmlns:p14="http://schemas.microsoft.com/office/powerpoint/2010/main" val="1406419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301535"/>
            <a:ext cx="5945879" cy="8540929"/>
          </a:xfrm>
          <a:prstGeom prst="rect">
            <a:avLst/>
          </a:prstGeom>
        </p:spPr>
      </p:pic>
    </p:spTree>
    <p:extLst>
      <p:ext uri="{BB962C8B-B14F-4D97-AF65-F5344CB8AC3E}">
        <p14:creationId xmlns:p14="http://schemas.microsoft.com/office/powerpoint/2010/main" val="228016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2021008" y="3605092"/>
            <a:ext cx="2786061" cy="4295775"/>
          </a:xfrm>
          <a:prstGeom prst="flowChartExtract">
            <a:avLst/>
          </a:prstGeom>
          <a:solidFill>
            <a:srgbClr val="FFFFFF"/>
          </a:solidFill>
          <a:ln w="25400" cap="flat" cmpd="sng">
            <a:solidFill>
              <a:srgbClr val="0D0D0D"/>
            </a:solidFill>
            <a:prstDash val="solid"/>
            <a:miter/>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9" name="Shape 199"/>
          <p:cNvSpPr/>
          <p:nvPr/>
        </p:nvSpPr>
        <p:spPr>
          <a:xfrm>
            <a:off x="2201983" y="3898778"/>
            <a:ext cx="2403475" cy="3997325"/>
          </a:xfrm>
          <a:prstGeom prst="flowChartExtract">
            <a:avLst/>
          </a:prstGeom>
          <a:solidFill>
            <a:srgbClr val="FFFFFF"/>
          </a:solidFill>
          <a:ln w="25400" cap="flat" cmpd="sng">
            <a:solidFill>
              <a:srgbClr val="0D0D0D"/>
            </a:solidFill>
            <a:prstDash val="solid"/>
            <a:miter/>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 name="Shape 200"/>
          <p:cNvSpPr/>
          <p:nvPr/>
        </p:nvSpPr>
        <p:spPr>
          <a:xfrm>
            <a:off x="2638544" y="5824417"/>
            <a:ext cx="1552499" cy="158700"/>
          </a:xfrm>
          <a:custGeom>
            <a:avLst/>
            <a:gdLst/>
            <a:ahLst/>
            <a:cxnLst/>
            <a:rect l="0" t="0" r="0" b="0"/>
            <a:pathLst>
              <a:path w="120000" h="120000" extrusionOk="0">
                <a:moveTo>
                  <a:pt x="0" y="120000"/>
                </a:moveTo>
                <a:lnTo>
                  <a:pt x="4073" y="0"/>
                </a:lnTo>
                <a:lnTo>
                  <a:pt x="115926" y="0"/>
                </a:lnTo>
                <a:lnTo>
                  <a:pt x="119999" y="120000"/>
                </a:lnTo>
                <a:lnTo>
                  <a:pt x="0" y="120000"/>
                </a:lnTo>
                <a:close/>
              </a:path>
            </a:pathLst>
          </a:custGeom>
          <a:solidFill>
            <a:srgbClr val="FFFFFF"/>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 name="Shape 201"/>
          <p:cNvSpPr/>
          <p:nvPr/>
        </p:nvSpPr>
        <p:spPr>
          <a:xfrm>
            <a:off x="2287708" y="6897567"/>
            <a:ext cx="2243099" cy="138000"/>
          </a:xfrm>
          <a:custGeom>
            <a:avLst/>
            <a:gdLst/>
            <a:ahLst/>
            <a:cxnLst/>
            <a:rect l="0" t="0" r="0" b="0"/>
            <a:pathLst>
              <a:path w="120000" h="120000" extrusionOk="0">
                <a:moveTo>
                  <a:pt x="0" y="120000"/>
                </a:moveTo>
                <a:lnTo>
                  <a:pt x="2448" y="0"/>
                </a:lnTo>
                <a:lnTo>
                  <a:pt x="117551" y="0"/>
                </a:lnTo>
                <a:lnTo>
                  <a:pt x="120000" y="120000"/>
                </a:lnTo>
                <a:lnTo>
                  <a:pt x="0" y="120000"/>
                </a:lnTo>
                <a:close/>
              </a:path>
            </a:pathLst>
          </a:custGeom>
          <a:solidFill>
            <a:srgbClr val="FFFFFF"/>
          </a:solid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c</a:t>
            </a:r>
          </a:p>
        </p:txBody>
      </p:sp>
      <p:sp>
        <p:nvSpPr>
          <p:cNvPr id="202" name="Shape 202"/>
          <p:cNvSpPr/>
          <p:nvPr/>
        </p:nvSpPr>
        <p:spPr>
          <a:xfrm>
            <a:off x="2021008" y="7767517"/>
            <a:ext cx="2806799" cy="138000"/>
          </a:xfrm>
          <a:custGeom>
            <a:avLst/>
            <a:gdLst/>
            <a:ahLst/>
            <a:cxnLst/>
            <a:rect l="0" t="0" r="0" b="0"/>
            <a:pathLst>
              <a:path w="120000" h="120000" extrusionOk="0">
                <a:moveTo>
                  <a:pt x="0" y="120000"/>
                </a:moveTo>
                <a:lnTo>
                  <a:pt x="1947" y="0"/>
                </a:lnTo>
                <a:lnTo>
                  <a:pt x="118052" y="0"/>
                </a:lnTo>
                <a:lnTo>
                  <a:pt x="120000" y="120000"/>
                </a:lnTo>
                <a:lnTo>
                  <a:pt x="0" y="120000"/>
                </a:lnTo>
                <a:close/>
              </a:path>
            </a:pathLst>
          </a:custGeom>
          <a:solidFill>
            <a:srgbClr val="FFFFFF"/>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3" name="Shape 203"/>
          <p:cNvSpPr/>
          <p:nvPr/>
        </p:nvSpPr>
        <p:spPr>
          <a:xfrm rot="-2691003">
            <a:off x="1125996" y="1838477"/>
            <a:ext cx="1945257" cy="2373340"/>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Type your response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4" name="Shape 204"/>
          <p:cNvSpPr/>
          <p:nvPr/>
        </p:nvSpPr>
        <p:spPr>
          <a:xfrm rot="2703230">
            <a:off x="3772613" y="1897557"/>
            <a:ext cx="1806517" cy="2373334"/>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Type your response here</a:t>
            </a:r>
          </a:p>
        </p:txBody>
      </p:sp>
      <p:sp>
        <p:nvSpPr>
          <p:cNvPr id="205" name="Shape 205"/>
          <p:cNvSpPr/>
          <p:nvPr/>
        </p:nvSpPr>
        <p:spPr>
          <a:xfrm rot="2810051">
            <a:off x="1217978" y="4436944"/>
            <a:ext cx="1868992" cy="2160611"/>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Type your response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 name="Shape 206"/>
          <p:cNvSpPr/>
          <p:nvPr/>
        </p:nvSpPr>
        <p:spPr>
          <a:xfrm rot="-2636160">
            <a:off x="3602988" y="4485561"/>
            <a:ext cx="1816375" cy="2160512"/>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Type your response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 name="Shape 207"/>
          <p:cNvSpPr/>
          <p:nvPr/>
        </p:nvSpPr>
        <p:spPr>
          <a:xfrm rot="-2653590">
            <a:off x="2679835" y="3668559"/>
            <a:ext cx="1382802" cy="1362009"/>
          </a:xfrm>
          <a:prstGeom prst="roundRect">
            <a:avLst>
              <a:gd name="adj" fmla="val 10569"/>
            </a:avLst>
          </a:prstGeom>
          <a:solidFill>
            <a:srgbClr val="FFFFFF"/>
          </a:solidFill>
          <a:ln w="254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8" name="Shape 208"/>
          <p:cNvSpPr txBox="1"/>
          <p:nvPr/>
        </p:nvSpPr>
        <p:spPr>
          <a:xfrm>
            <a:off x="2489319" y="3643192"/>
            <a:ext cx="1796999" cy="14463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The Marshall Plan</a:t>
            </a:r>
          </a:p>
        </p:txBody>
      </p:sp>
      <p:sp>
        <p:nvSpPr>
          <p:cNvPr id="209" name="Shape 209"/>
          <p:cNvSpPr txBox="1"/>
          <p:nvPr/>
        </p:nvSpPr>
        <p:spPr>
          <a:xfrm rot="-2589436">
            <a:off x="542696" y="2197884"/>
            <a:ext cx="1926306" cy="51108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What did it do?</a:t>
            </a:r>
          </a:p>
        </p:txBody>
      </p:sp>
      <p:sp>
        <p:nvSpPr>
          <p:cNvPr id="210" name="Shape 210"/>
          <p:cNvSpPr txBox="1"/>
          <p:nvPr/>
        </p:nvSpPr>
        <p:spPr>
          <a:xfrm rot="2963611">
            <a:off x="600054" y="5805536"/>
            <a:ext cx="1797160" cy="51103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1400" b="0" i="0" u="none" strike="noStrike" kern="0" cap="none" spc="0" normalizeH="0" baseline="0" noProof="0">
                <a:ln>
                  <a:noFill/>
                </a:ln>
                <a:solidFill>
                  <a:srgbClr val="000000"/>
                </a:solidFill>
                <a:effectLst/>
                <a:uLnTx/>
                <a:uFillTx/>
                <a:latin typeface="Anton"/>
                <a:ea typeface="Anton"/>
                <a:cs typeface="Anton"/>
                <a:sym typeface="Anton"/>
              </a:rPr>
              <a:t>Why did the US </a:t>
            </a:r>
            <a:br>
              <a:rPr kumimoji="0" lang="en-US" sz="1400" b="0" i="0" u="none" strike="noStrike" kern="0" cap="none" spc="0" normalizeH="0" baseline="0" noProof="0">
                <a:ln>
                  <a:noFill/>
                </a:ln>
                <a:solidFill>
                  <a:srgbClr val="000000"/>
                </a:solidFill>
                <a:effectLst/>
                <a:uLnTx/>
                <a:uFillTx/>
                <a:latin typeface="Anton"/>
                <a:ea typeface="Anton"/>
                <a:cs typeface="Anton"/>
                <a:sym typeface="Anton"/>
              </a:rPr>
            </a:br>
            <a:r>
              <a:rPr kumimoji="0" lang="en-US" sz="1400" b="0" i="0" u="none" strike="noStrike" kern="0" cap="none" spc="0" normalizeH="0" baseline="0" noProof="0">
                <a:ln>
                  <a:noFill/>
                </a:ln>
                <a:solidFill>
                  <a:srgbClr val="000000"/>
                </a:solidFill>
                <a:effectLst/>
                <a:uLnTx/>
                <a:uFillTx/>
                <a:latin typeface="Anton"/>
                <a:ea typeface="Anton"/>
                <a:cs typeface="Anton"/>
                <a:sym typeface="Anton"/>
              </a:rPr>
              <a:t>do this?</a:t>
            </a:r>
          </a:p>
        </p:txBody>
      </p:sp>
      <p:sp>
        <p:nvSpPr>
          <p:cNvPr id="211" name="Shape 211"/>
          <p:cNvSpPr txBox="1"/>
          <p:nvPr/>
        </p:nvSpPr>
        <p:spPr>
          <a:xfrm rot="-2785236">
            <a:off x="4271969" y="6078961"/>
            <a:ext cx="1796886" cy="336537"/>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1400" b="0" i="0" u="none" strike="noStrike" kern="0" cap="none" spc="0" normalizeH="0" baseline="0" noProof="0">
                <a:ln>
                  <a:noFill/>
                </a:ln>
                <a:solidFill>
                  <a:srgbClr val="000000"/>
                </a:solidFill>
                <a:effectLst/>
                <a:uLnTx/>
                <a:uFillTx/>
                <a:latin typeface="Anton"/>
                <a:ea typeface="Anton"/>
                <a:cs typeface="Anton"/>
                <a:sym typeface="Anton"/>
              </a:rPr>
              <a:t>How did it work?</a:t>
            </a:r>
          </a:p>
        </p:txBody>
      </p:sp>
      <p:sp>
        <p:nvSpPr>
          <p:cNvPr id="212" name="Shape 212"/>
          <p:cNvSpPr txBox="1"/>
          <p:nvPr/>
        </p:nvSpPr>
        <p:spPr>
          <a:xfrm rot="2697959">
            <a:off x="4395880" y="2217136"/>
            <a:ext cx="1786788" cy="51102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0" i="0" u="none" strike="noStrike" kern="0" cap="none" spc="0" normalizeH="0" baseline="0" noProof="0">
                <a:ln>
                  <a:noFill/>
                </a:ln>
                <a:solidFill>
                  <a:srgbClr val="000000"/>
                </a:solidFill>
                <a:effectLst/>
                <a:uLnTx/>
                <a:uFillTx/>
                <a:latin typeface="Anton"/>
                <a:ea typeface="Anton"/>
                <a:cs typeface="Anton"/>
                <a:sym typeface="Anton"/>
              </a:rPr>
              <a:t>Who did it help?</a:t>
            </a:r>
          </a:p>
        </p:txBody>
      </p:sp>
      <p:sp>
        <p:nvSpPr>
          <p:cNvPr id="213" name="Shape 213"/>
          <p:cNvSpPr/>
          <p:nvPr/>
        </p:nvSpPr>
        <p:spPr>
          <a:xfrm rot="-5400000">
            <a:off x="2754370" y="6797616"/>
            <a:ext cx="1257299" cy="911100"/>
          </a:xfrm>
          <a:prstGeom prst="flowChartDelay">
            <a:avLst/>
          </a:prstGeom>
          <a:solidFill>
            <a:srgbClr val="FFFFFF"/>
          </a:solid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4" name="Shape 214"/>
          <p:cNvSpPr/>
          <p:nvPr/>
        </p:nvSpPr>
        <p:spPr>
          <a:xfrm>
            <a:off x="2446458" y="3322517"/>
            <a:ext cx="1839900" cy="1935299"/>
          </a:xfrm>
          <a:prstGeom prst="ellipse">
            <a:avLst/>
          </a:prstGeom>
          <a:solidFill>
            <a:srgbClr val="E6B8AF"/>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5" name="Shape 215"/>
          <p:cNvSpPr txBox="1"/>
          <p:nvPr/>
        </p:nvSpPr>
        <p:spPr>
          <a:xfrm>
            <a:off x="2555625" y="3574050"/>
            <a:ext cx="1625400" cy="14463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3000" b="0" i="0" u="none" strike="noStrike" kern="0" cap="none" spc="0" normalizeH="0" baseline="0" noProof="0">
                <a:ln>
                  <a:noFill/>
                </a:ln>
                <a:solidFill>
                  <a:srgbClr val="000000"/>
                </a:solidFill>
                <a:effectLst/>
                <a:uLnTx/>
                <a:uFillTx/>
                <a:latin typeface="Anton"/>
                <a:ea typeface="Anton"/>
                <a:cs typeface="Anton"/>
                <a:sym typeface="Anton"/>
              </a:rPr>
              <a:t>The Marshall Plan</a:t>
            </a:r>
          </a:p>
        </p:txBody>
      </p:sp>
      <p:sp>
        <p:nvSpPr>
          <p:cNvPr id="216" name="Shape 216"/>
          <p:cNvSpPr/>
          <p:nvPr/>
        </p:nvSpPr>
        <p:spPr>
          <a:xfrm>
            <a:off x="162050" y="490750"/>
            <a:ext cx="6488099" cy="13704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The Marshall Plan was America’s initiative to help Europe rebuild after World War II. The US gave $17 billion in economic support to the democratic countries of Western Europe. A </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3"/>
              </a:rPr>
              <a:t>popular poster </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supporting it </a:t>
            </a:r>
            <a:r>
              <a:rPr kumimoji="0" lang="en-US" sz="1200" b="0" i="0" u="none" strike="noStrike" kern="0" cap="none" spc="0" normalizeH="0" baseline="0" noProof="0">
                <a:ln>
                  <a:noFill/>
                </a:ln>
                <a:solidFill>
                  <a:srgbClr val="000000"/>
                </a:solidFill>
                <a:effectLst/>
                <a:uLnTx/>
                <a:uFillTx/>
                <a:latin typeface="Arial"/>
                <a:cs typeface="Arial"/>
                <a:sym typeface="Arial"/>
              </a:rPr>
              <a:t>u</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sed a windmill to demonstrate how all democracies should work together. You can l</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4"/>
              </a:rPr>
              <a:t>earn more about the plan here</a:t>
            </a:r>
            <a:r>
              <a:rPr kumimoji="0" lang="en-US" sz="1200" b="0" i="0" u="none" strike="noStrike" kern="0" cap="none" spc="0" normalizeH="0" baseline="0" noProof="0">
                <a:ln>
                  <a:noFill/>
                </a:ln>
                <a:solidFill>
                  <a:srgbClr val="000000"/>
                </a:solidFill>
                <a:effectLst/>
                <a:uLnTx/>
                <a:uFillTx/>
                <a:latin typeface="Arial"/>
                <a:cs typeface="Arial"/>
                <a:sym typeface="Arial"/>
              </a:rPr>
              <a:t>, then </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describe </a:t>
            </a:r>
            <a:r>
              <a:rPr kumimoji="0" lang="en-US" sz="1200" b="0" i="0" u="none" strike="noStrike" kern="0" cap="none" spc="0" normalizeH="0" baseline="0" noProof="0">
                <a:ln>
                  <a:noFill/>
                </a:ln>
                <a:solidFill>
                  <a:srgbClr val="000000"/>
                </a:solidFill>
                <a:effectLst/>
                <a:uLnTx/>
                <a:uFillTx/>
                <a:latin typeface="Arial"/>
                <a:cs typeface="Arial"/>
                <a:sym typeface="Arial"/>
              </a:rPr>
              <a:t>each </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aspect of the Marshall Plan</a:t>
            </a:r>
            <a:r>
              <a:rPr kumimoji="0" lang="en-US" sz="1200" b="0" i="0" u="none" strike="noStrike" kern="0" cap="none" spc="0" normalizeH="0" baseline="0" noProof="0">
                <a:ln>
                  <a:noFill/>
                </a:ln>
                <a:solidFill>
                  <a:srgbClr val="000000"/>
                </a:solidFill>
                <a:effectLst/>
                <a:uLnTx/>
                <a:uFillTx/>
                <a:latin typeface="Arial"/>
                <a:cs typeface="Arial"/>
                <a:sym typeface="Arial"/>
              </a:rPr>
              <a:t> on the graphic organizer.</a:t>
            </a:r>
          </a:p>
          <a:p>
            <a:pPr marL="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7" name="Shape 217"/>
          <p:cNvSpPr txBox="1"/>
          <p:nvPr/>
        </p:nvSpPr>
        <p:spPr>
          <a:xfrm>
            <a:off x="395110" y="19756"/>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The Marshall Plan</a:t>
            </a:r>
          </a:p>
        </p:txBody>
      </p:sp>
      <p:sp>
        <p:nvSpPr>
          <p:cNvPr id="218" name="Shape 218"/>
          <p:cNvSpPr txBox="1"/>
          <p:nvPr/>
        </p:nvSpPr>
        <p:spPr>
          <a:xfrm>
            <a:off x="317850" y="7884875"/>
            <a:ext cx="6207000" cy="10634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ea typeface="Anton"/>
                <a:cs typeface="Anton"/>
                <a:sym typeface="Anton"/>
              </a:rPr>
              <a:t>What impact did the Marshall Plan have on Europe and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3625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87946" y="0"/>
            <a:ext cx="6129899" cy="78356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0070C0"/>
                </a:solidFill>
                <a:effectLst/>
                <a:uLnTx/>
                <a:uFillTx/>
                <a:latin typeface="Georgia" panose="02040502050405020303" pitchFamily="18" charset="0"/>
                <a:ea typeface="Impact"/>
                <a:cs typeface="Impact"/>
                <a:sym typeface="Impact"/>
              </a:rPr>
              <a:t>Lend Lease Act</a:t>
            </a:r>
          </a:p>
        </p:txBody>
      </p:sp>
      <p:sp>
        <p:nvSpPr>
          <p:cNvPr id="197" name="Shape 197"/>
          <p:cNvSpPr txBox="1"/>
          <p:nvPr/>
        </p:nvSpPr>
        <p:spPr>
          <a:xfrm>
            <a:off x="-19455" y="523478"/>
            <a:ext cx="6858000" cy="1215601"/>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After war broke out in Europe, isolationism lost some of its appeal for Americans. Most now openly supported the Allies. Hoping to keep the United States out of the war, Hitler sought to expand his alliance. In September 1940, Germany, Italy, and Japan signed the Tripartite Pact, making Japan a member of the Axis powers. The three nations agreed to provide mutual support in the event of an attack by a country not yet in the war. The attacker they had in mind was the United States. Continue reading </a:t>
            </a:r>
            <a:r>
              <a:rPr lang="en-US" sz="1200" i="1" dirty="0">
                <a:latin typeface="Georgia" panose="02040502050405020303" pitchFamily="18" charset="0"/>
              </a:rPr>
              <a:t>History Alive! </a:t>
            </a:r>
            <a:r>
              <a:rPr lang="en-US" sz="1200" dirty="0">
                <a:latin typeface="Georgia" panose="02040502050405020303" pitchFamily="18" charset="0"/>
              </a:rPr>
              <a:t>Chapter 34 in order to respond to the prompts below. </a:t>
            </a:r>
            <a:endParaRPr kumimoji="0" lang="en-US" sz="1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p:txBody>
      </p:sp>
      <p:sp>
        <p:nvSpPr>
          <p:cNvPr id="200" name="Shape 200"/>
          <p:cNvSpPr txBox="1"/>
          <p:nvPr/>
        </p:nvSpPr>
        <p:spPr>
          <a:xfrm>
            <a:off x="77819" y="6590242"/>
            <a:ext cx="206226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If the United States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entered the war, who would </a:t>
            </a:r>
            <a:r>
              <a:rPr lang="en-US" dirty="0">
                <a:latin typeface="Times New Roman" panose="02020603050405020304" pitchFamily="18" charset="0"/>
                <a:cs typeface="Times New Roman" panose="02020603050405020304" pitchFamily="18" charset="0"/>
              </a:rPr>
              <a:t>they </a:t>
            </a: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have to fight?</a:t>
            </a:r>
          </a:p>
        </p:txBody>
      </p:sp>
      <p:sp>
        <p:nvSpPr>
          <p:cNvPr id="5" name="Rectangle 4"/>
          <p:cNvSpPr/>
          <p:nvPr/>
        </p:nvSpPr>
        <p:spPr>
          <a:xfrm>
            <a:off x="298213" y="1613133"/>
            <a:ext cx="6160653" cy="307777"/>
          </a:xfrm>
          <a:prstGeom prst="rect">
            <a:avLst/>
          </a:prstGeom>
        </p:spPr>
        <p:txBody>
          <a:bodyPr wrap="square">
            <a:spAutoFit/>
          </a:bodyPr>
          <a:lstStyle/>
          <a:p>
            <a:endParaRPr lang="en-US" dirty="0"/>
          </a:p>
        </p:txBody>
      </p:sp>
      <p:pic>
        <p:nvPicPr>
          <p:cNvPr id="4" name="Picture 3"/>
          <p:cNvPicPr>
            <a:picLocks noChangeAspect="1"/>
          </p:cNvPicPr>
          <p:nvPr/>
        </p:nvPicPr>
        <p:blipFill>
          <a:blip r:embed="rId3"/>
          <a:stretch>
            <a:fillRect/>
          </a:stretch>
        </p:blipFill>
        <p:spPr>
          <a:xfrm>
            <a:off x="77819" y="1829085"/>
            <a:ext cx="6718717" cy="4747893"/>
          </a:xfrm>
          <a:prstGeom prst="rect">
            <a:avLst/>
          </a:prstGeom>
        </p:spPr>
      </p:pic>
      <p:sp>
        <p:nvSpPr>
          <p:cNvPr id="13" name="Shape 200"/>
          <p:cNvSpPr txBox="1"/>
          <p:nvPr/>
        </p:nvSpPr>
        <p:spPr>
          <a:xfrm>
            <a:off x="2325337" y="6590242"/>
            <a:ext cx="214938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did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Neutrality</a:t>
            </a:r>
            <a:r>
              <a:rPr kumimoji="0" lang="en-US"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Acts ban?</a:t>
            </a:r>
            <a:endPar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 name="Shape 200"/>
          <p:cNvSpPr txBox="1"/>
          <p:nvPr/>
        </p:nvSpPr>
        <p:spPr>
          <a:xfrm>
            <a:off x="4630368" y="6590242"/>
            <a:ext cx="2146715"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Define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Lend</a:t>
            </a:r>
            <a:r>
              <a:rPr kumimoji="0" lang="en-US" i="0" u="none" strike="noStrike" kern="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Lease Act.</a:t>
            </a:r>
            <a:endPar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 name="Shape 200"/>
          <p:cNvSpPr txBox="1"/>
          <p:nvPr/>
        </p:nvSpPr>
        <p:spPr>
          <a:xfrm>
            <a:off x="77820" y="7822118"/>
            <a:ext cx="206226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defRPr/>
            </a:pPr>
            <a:endParaRPr lang="en-US" dirty="0">
              <a:latin typeface="Times New Roman" panose="02020603050405020304" pitchFamily="18" charset="0"/>
              <a:cs typeface="Times New Roman" panose="02020603050405020304" pitchFamily="18" charset="0"/>
            </a:endParaRPr>
          </a:p>
          <a:p>
            <a:pPr lvl="0" algn="ctr">
              <a:defRPr/>
            </a:pPr>
            <a:r>
              <a:rPr lang="en-US" dirty="0">
                <a:latin typeface="Times New Roman" panose="02020603050405020304" pitchFamily="18" charset="0"/>
                <a:cs typeface="Times New Roman" panose="02020603050405020304" pitchFamily="18" charset="0"/>
              </a:rPr>
              <a:t>What is meant by </a:t>
            </a:r>
          </a:p>
          <a:p>
            <a:pPr lvl="0" algn="ctr">
              <a:defRPr/>
            </a:pPr>
            <a:r>
              <a:rPr lang="en-US" dirty="0">
                <a:latin typeface="Times New Roman" panose="02020603050405020304" pitchFamily="18" charset="0"/>
                <a:cs typeface="Times New Roman" panose="02020603050405020304" pitchFamily="18" charset="0"/>
              </a:rPr>
              <a:t>“fight on two fronts”?</a:t>
            </a:r>
          </a:p>
        </p:txBody>
      </p:sp>
      <p:sp>
        <p:nvSpPr>
          <p:cNvPr id="17" name="Shape 200"/>
          <p:cNvSpPr txBox="1"/>
          <p:nvPr/>
        </p:nvSpPr>
        <p:spPr>
          <a:xfrm>
            <a:off x="2325337" y="7822118"/>
            <a:ext cx="214938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a:t>
            </a:r>
            <a:endParaRPr lang="en-US"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“cash and carry”?</a:t>
            </a:r>
          </a:p>
        </p:txBody>
      </p:sp>
      <p:sp>
        <p:nvSpPr>
          <p:cNvPr id="19" name="Shape 200"/>
          <p:cNvSpPr txBox="1"/>
          <p:nvPr/>
        </p:nvSpPr>
        <p:spPr>
          <a:xfrm>
            <a:off x="4630368" y="7822118"/>
            <a:ext cx="214671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latin typeface="Times New Roman" panose="02020603050405020304" pitchFamily="18" charset="0"/>
                <a:cs typeface="Times New Roman" panose="02020603050405020304" pitchFamily="18" charset="0"/>
              </a:rPr>
              <a:t>of the Lend Lease Act?</a:t>
            </a:r>
            <a:endParaRPr kumimoji="0" lang="en-US"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02422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260305"/>
            <a:ext cx="5944872" cy="8623390"/>
          </a:xfrm>
          <a:prstGeom prst="rect">
            <a:avLst/>
          </a:prstGeom>
        </p:spPr>
      </p:pic>
    </p:spTree>
    <p:extLst>
      <p:ext uri="{BB962C8B-B14F-4D97-AF65-F5344CB8AC3E}">
        <p14:creationId xmlns:p14="http://schemas.microsoft.com/office/powerpoint/2010/main" val="4266599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8"/>
          <p:cNvSpPr txBox="1"/>
          <p:nvPr/>
        </p:nvSpPr>
        <p:spPr>
          <a:xfrm>
            <a:off x="195599" y="55714"/>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5B9BD5">
                    <a:lumMod val="75000"/>
                  </a:srgbClr>
                </a:solidFill>
                <a:effectLst/>
                <a:uLnTx/>
                <a:uFillTx/>
                <a:latin typeface="Impact"/>
                <a:ea typeface="Impact"/>
                <a:cs typeface="Impact"/>
                <a:sym typeface="Impact"/>
              </a:rPr>
              <a:t>Iowan Influence</a:t>
            </a:r>
          </a:p>
        </p:txBody>
      </p:sp>
      <p:sp>
        <p:nvSpPr>
          <p:cNvPr id="5" name="Shape 309"/>
          <p:cNvSpPr txBox="1"/>
          <p:nvPr/>
        </p:nvSpPr>
        <p:spPr>
          <a:xfrm>
            <a:off x="142325" y="578914"/>
            <a:ext cx="6629400" cy="9761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Evaluate Iowans or groups of Iowans who have influenced United States history. Follow the links</a:t>
            </a:r>
            <a:r>
              <a:rPr kumimoji="0" lang="en-US" sz="1200" b="0" i="0" u="none" strike="noStrike" kern="0" cap="none" spc="0" normalizeH="0" noProof="0" dirty="0">
                <a:ln>
                  <a:noFill/>
                </a:ln>
                <a:solidFill>
                  <a:srgbClr val="000000"/>
                </a:solidFill>
                <a:effectLst/>
                <a:uLnTx/>
                <a:uFillTx/>
                <a:latin typeface="Arial"/>
                <a:cs typeface="Arial"/>
                <a:sym typeface="Arial"/>
              </a:rPr>
              <a:t> </a:t>
            </a:r>
            <a:r>
              <a:rPr lang="en-US" sz="1200" dirty="0"/>
              <a:t>in order to</a:t>
            </a:r>
            <a:r>
              <a:rPr kumimoji="0" lang="en-US" sz="1200" b="0" i="0" u="none" strike="noStrike" kern="0" cap="none" spc="0" normalizeH="0" baseline="0" noProof="0" dirty="0">
                <a:ln>
                  <a:noFill/>
                </a:ln>
                <a:solidFill>
                  <a:srgbClr val="000000"/>
                </a:solidFill>
                <a:effectLst/>
                <a:uLnTx/>
                <a:uFillTx/>
                <a:latin typeface="Arial"/>
                <a:cs typeface="Arial"/>
                <a:sym typeface="Arial"/>
              </a:rPr>
              <a:t> respond to the prompts in the box below.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hlinkClick r:id="rId2"/>
              </a:rPr>
              <a:t>https://www.jsc.nasa.gov/Bios/htmlbios/whitson.pdf</a:t>
            </a:r>
            <a:br>
              <a:rPr lang="en-US" sz="1200" dirty="0"/>
            </a:br>
            <a:r>
              <a:rPr lang="en-US" sz="1200" dirty="0">
                <a:hlinkClick r:id="rId3"/>
              </a:rPr>
              <a:t>https://www.glamour.com/story/women-of-the-year-2017-peggy-whitson</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https://www.nasa.gov/astronauts/biographies/peggy-a-whitson</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https://tinyurl.com/y8czc9ow</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Shape 218"/>
          <p:cNvSpPr txBox="1"/>
          <p:nvPr/>
        </p:nvSpPr>
        <p:spPr>
          <a:xfrm>
            <a:off x="3072243" y="5486400"/>
            <a:ext cx="3699482" cy="363654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There is a common misconception that one person cannot make a change. Much of history argues that many times significant change began with just one person.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Can you think of such a person in history?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What was the change?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Did they make the world better? Or worse?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lvl="0" algn="ctr">
              <a:defRPr/>
            </a:pPr>
            <a:r>
              <a:rPr lang="en-US" dirty="0"/>
              <a:t>Butterfly Effect – the scientific theory </a:t>
            </a:r>
            <a:br>
              <a:rPr lang="en-US" dirty="0"/>
            </a:br>
            <a:r>
              <a:rPr lang="en-US" dirty="0"/>
              <a:t>that a single occurrence, no matter </a:t>
            </a:r>
            <a:br>
              <a:rPr lang="en-US" dirty="0"/>
            </a:br>
            <a:r>
              <a:rPr lang="en-US" dirty="0"/>
              <a:t>how small, can change the course </a:t>
            </a:r>
            <a:br>
              <a:rPr lang="en-US" dirty="0"/>
            </a:br>
            <a:r>
              <a:rPr lang="en-US" dirty="0"/>
              <a:t>of the universe forever.</a:t>
            </a:r>
          </a:p>
          <a:p>
            <a:pPr lvl="0" algn="ctr">
              <a:defRPr/>
            </a:pPr>
            <a:endParaRPr kumimoji="0" lang="en-US" sz="1400" b="0" i="0" u="none" strike="noStrike" kern="0" cap="none" spc="0" normalizeH="0" baseline="0" noProof="0" dirty="0">
              <a:ln>
                <a:noFill/>
              </a:ln>
              <a:solidFill>
                <a:schemeClr val="tx1"/>
              </a:solidFill>
              <a:effectLst/>
              <a:uLnTx/>
              <a:uFillTx/>
              <a:sym typeface="Arial"/>
            </a:endParaRPr>
          </a:p>
          <a:p>
            <a:pPr lvl="0" algn="ctr">
              <a:defRPr/>
            </a:pPr>
            <a:r>
              <a:rPr lang="en-US" dirty="0">
                <a:solidFill>
                  <a:schemeClr val="tx1"/>
                </a:solidFill>
              </a:rPr>
              <a:t>How do you want to affect change?</a:t>
            </a:r>
            <a:endParaRPr kumimoji="0" lang="en-US" sz="1400" b="0" i="0" u="none" strike="noStrike" kern="0" cap="none" spc="0" normalizeH="0" baseline="0" noProof="0" dirty="0">
              <a:ln>
                <a:noFill/>
              </a:ln>
              <a:solidFill>
                <a:schemeClr val="tx1"/>
              </a:solidFill>
              <a:effectLst/>
              <a:uLnTx/>
              <a:uFillTx/>
              <a:sym typeface="Arial"/>
            </a:endParaRPr>
          </a:p>
        </p:txBody>
      </p:sp>
      <p:sp>
        <p:nvSpPr>
          <p:cNvPr id="7" name="Shape 218"/>
          <p:cNvSpPr txBox="1"/>
          <p:nvPr/>
        </p:nvSpPr>
        <p:spPr>
          <a:xfrm>
            <a:off x="45907" y="4044812"/>
            <a:ext cx="6729584" cy="130540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Who is Peggy Whitson? Why is she significant?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What</a:t>
            </a:r>
            <a:r>
              <a:rPr kumimoji="0" lang="en-US" sz="1400" b="0" i="0" u="none" strike="noStrike" kern="0" cap="none" spc="0" normalizeH="0" noProof="0" dirty="0">
                <a:ln>
                  <a:noFill/>
                </a:ln>
                <a:solidFill>
                  <a:srgbClr val="000000"/>
                </a:solidFill>
                <a:effectLst/>
                <a:uLnTx/>
                <a:uFillTx/>
                <a:latin typeface="Arial"/>
                <a:cs typeface="Arial"/>
                <a:sym typeface="Arial"/>
              </a:rPr>
              <a:t> other Iowan or Iowans have influenced U.S. history?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233" y="5486400"/>
            <a:ext cx="2871743" cy="3636541"/>
          </a:xfrm>
          <a:prstGeom prst="rect">
            <a:avLst/>
          </a:prstGeom>
        </p:spPr>
      </p:pic>
      <p:pic>
        <p:nvPicPr>
          <p:cNvPr id="8" name="Picture 7"/>
          <p:cNvPicPr>
            <a:picLocks noChangeAspect="1"/>
          </p:cNvPicPr>
          <p:nvPr/>
        </p:nvPicPr>
        <p:blipFill>
          <a:blip r:embed="rId7"/>
          <a:stretch>
            <a:fillRect/>
          </a:stretch>
        </p:blipFill>
        <p:spPr>
          <a:xfrm>
            <a:off x="3405740" y="1691301"/>
            <a:ext cx="3379419" cy="224885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907" y="1691301"/>
            <a:ext cx="3384844" cy="2251434"/>
          </a:xfrm>
          <a:prstGeom prst="rect">
            <a:avLst/>
          </a:prstGeom>
        </p:spPr>
      </p:pic>
    </p:spTree>
    <p:extLst>
      <p:ext uri="{BB962C8B-B14F-4D97-AF65-F5344CB8AC3E}">
        <p14:creationId xmlns:p14="http://schemas.microsoft.com/office/powerpoint/2010/main" val="131130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188590" y="202854"/>
            <a:ext cx="65184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002060"/>
                </a:solidFill>
                <a:effectLst/>
                <a:uLnTx/>
                <a:uFillTx/>
                <a:latin typeface="Impact"/>
                <a:ea typeface="Impact"/>
                <a:cs typeface="Impact"/>
                <a:sym typeface="Impact"/>
              </a:rPr>
              <a:t>Proxy Wars</a:t>
            </a:r>
          </a:p>
        </p:txBody>
      </p:sp>
      <p:sp>
        <p:nvSpPr>
          <p:cNvPr id="255" name="Shape 255"/>
          <p:cNvSpPr txBox="1"/>
          <p:nvPr/>
        </p:nvSpPr>
        <p:spPr>
          <a:xfrm>
            <a:off x="143833" y="724151"/>
            <a:ext cx="6766675" cy="860754"/>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91666"/>
              <a:buFont typeface="Arial"/>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100" b="0" i="0" u="none" strike="noStrike" kern="0" cap="none" spc="0" normalizeH="0" baseline="0" noProof="0" dirty="0">
                <a:ln>
                  <a:noFill/>
                </a:ln>
                <a:solidFill>
                  <a:srgbClr val="000000"/>
                </a:solidFill>
                <a:effectLst/>
                <a:uLnTx/>
                <a:uFillTx/>
                <a:latin typeface="Arial"/>
                <a:cs typeface="Arial"/>
                <a:sym typeface="Arial"/>
              </a:rPr>
              <a:t>: America fought 2 wars (or Proxy Wars to be specific) during the Cold War. One in </a:t>
            </a:r>
            <a:r>
              <a:rPr kumimoji="0" lang="en-US" sz="1100" b="1" i="0" u="sng" strike="noStrike" kern="0" cap="none" spc="0" normalizeH="0" baseline="0" noProof="0" dirty="0">
                <a:ln>
                  <a:noFill/>
                </a:ln>
                <a:solidFill>
                  <a:srgbClr val="0563C1"/>
                </a:solidFill>
                <a:effectLst/>
                <a:uLnTx/>
                <a:uFillTx/>
                <a:latin typeface="Arial"/>
                <a:cs typeface="Arial"/>
                <a:sym typeface="Arial"/>
                <a:hlinkClick r:id="rId3"/>
              </a:rPr>
              <a:t>Korea</a:t>
            </a:r>
            <a:r>
              <a:rPr kumimoji="0" lang="en-US" sz="1100" b="0" i="0" u="none" strike="noStrike" kern="0" cap="none" spc="0" normalizeH="0" baseline="0" noProof="0" dirty="0">
                <a:ln>
                  <a:noFill/>
                </a:ln>
                <a:solidFill>
                  <a:srgbClr val="000000"/>
                </a:solidFill>
                <a:effectLst/>
                <a:uLnTx/>
                <a:uFillTx/>
                <a:latin typeface="Arial"/>
                <a:cs typeface="Arial"/>
                <a:sym typeface="Arial"/>
              </a:rPr>
              <a:t> and one in </a:t>
            </a:r>
            <a:r>
              <a:rPr kumimoji="0" lang="en-US" sz="1100" b="1" i="0" u="sng" strike="noStrike" kern="0" cap="none" spc="0" normalizeH="0" baseline="0" noProof="0" dirty="0">
                <a:ln>
                  <a:noFill/>
                </a:ln>
                <a:solidFill>
                  <a:srgbClr val="0563C1"/>
                </a:solidFill>
                <a:effectLst/>
                <a:uLnTx/>
                <a:uFillTx/>
                <a:latin typeface="Arial"/>
                <a:cs typeface="Arial"/>
                <a:sym typeface="Arial"/>
                <a:hlinkClick r:id="rId4"/>
              </a:rPr>
              <a:t>Vietnam</a:t>
            </a:r>
            <a:r>
              <a:rPr kumimoji="0" lang="en-US" sz="1100" b="0" i="0" u="none" strike="noStrike" kern="0" cap="none" spc="0" normalizeH="0" baseline="0" noProof="0" dirty="0">
                <a:ln>
                  <a:noFill/>
                </a:ln>
                <a:solidFill>
                  <a:srgbClr val="000000"/>
                </a:solidFill>
                <a:effectLst/>
                <a:uLnTx/>
                <a:uFillTx/>
                <a:latin typeface="Arial"/>
                <a:cs typeface="Arial"/>
                <a:sym typeface="Arial"/>
              </a:rPr>
              <a:t>. Both were intended to stop the spread of communism but had different results. Complete the Venn diagram with characteristics that apply and then some that apply to both. Think about reasons for the war, when it was fought, how, people involved, effects, perspectives on them, and their results.</a:t>
            </a:r>
            <a:endParaRPr kumimoji="0" sz="1100" b="1"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Shape 256"/>
          <p:cNvSpPr txBox="1"/>
          <p:nvPr/>
        </p:nvSpPr>
        <p:spPr>
          <a:xfrm>
            <a:off x="1027164" y="6050072"/>
            <a:ext cx="3557399" cy="972000"/>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7" name="Shape 257"/>
          <p:cNvPicPr preferRelativeResize="0"/>
          <p:nvPr/>
        </p:nvPicPr>
        <p:blipFill>
          <a:blip r:embed="rId5">
            <a:alphaModFix/>
          </a:blip>
          <a:stretch>
            <a:fillRect/>
          </a:stretch>
        </p:blipFill>
        <p:spPr>
          <a:xfrm>
            <a:off x="64452" y="1736825"/>
            <a:ext cx="3989329" cy="3489946"/>
          </a:xfrm>
          <a:prstGeom prst="rect">
            <a:avLst/>
          </a:prstGeom>
          <a:noFill/>
          <a:ln>
            <a:noFill/>
          </a:ln>
        </p:spPr>
      </p:pic>
      <p:pic>
        <p:nvPicPr>
          <p:cNvPr id="258" name="Shape 258"/>
          <p:cNvPicPr preferRelativeResize="0"/>
          <p:nvPr/>
        </p:nvPicPr>
        <p:blipFill>
          <a:blip r:embed="rId6">
            <a:alphaModFix/>
          </a:blip>
          <a:stretch>
            <a:fillRect/>
          </a:stretch>
        </p:blipFill>
        <p:spPr>
          <a:xfrm>
            <a:off x="2834525" y="1757427"/>
            <a:ext cx="4023475" cy="3448741"/>
          </a:xfrm>
          <a:prstGeom prst="rect">
            <a:avLst/>
          </a:prstGeom>
          <a:noFill/>
          <a:ln>
            <a:noFill/>
          </a:ln>
        </p:spPr>
      </p:pic>
      <p:sp>
        <p:nvSpPr>
          <p:cNvPr id="259" name="Shape 259"/>
          <p:cNvSpPr txBox="1"/>
          <p:nvPr/>
        </p:nvSpPr>
        <p:spPr>
          <a:xfrm>
            <a:off x="102824" y="3289748"/>
            <a:ext cx="3066299" cy="4349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nton"/>
                <a:ea typeface="Anton"/>
                <a:cs typeface="Anton"/>
                <a:sym typeface="Anton"/>
              </a:rPr>
              <a:t>Vietnam War</a:t>
            </a:r>
          </a:p>
        </p:txBody>
      </p:sp>
      <p:sp>
        <p:nvSpPr>
          <p:cNvPr id="260" name="Shape 260"/>
          <p:cNvSpPr txBox="1"/>
          <p:nvPr/>
        </p:nvSpPr>
        <p:spPr>
          <a:xfrm>
            <a:off x="3844208" y="3264299"/>
            <a:ext cx="3066299" cy="4349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nton"/>
                <a:ea typeface="Anton"/>
                <a:cs typeface="Anton"/>
                <a:sym typeface="Anton"/>
              </a:rPr>
              <a:t>Korean War</a:t>
            </a:r>
          </a:p>
        </p:txBody>
      </p:sp>
      <p:sp>
        <p:nvSpPr>
          <p:cNvPr id="261" name="Shape 261"/>
          <p:cNvSpPr txBox="1"/>
          <p:nvPr/>
        </p:nvSpPr>
        <p:spPr>
          <a:xfrm>
            <a:off x="2331789" y="3097698"/>
            <a:ext cx="2232000" cy="819097"/>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nton"/>
                <a:ea typeface="Anton"/>
                <a:cs typeface="Anton"/>
                <a:sym typeface="Anton"/>
              </a:rPr>
              <a:t>Both</a:t>
            </a:r>
          </a:p>
        </p:txBody>
      </p:sp>
      <p:sp>
        <p:nvSpPr>
          <p:cNvPr id="12" name="Shape 218"/>
          <p:cNvSpPr txBox="1"/>
          <p:nvPr/>
        </p:nvSpPr>
        <p:spPr>
          <a:xfrm>
            <a:off x="64452" y="5621640"/>
            <a:ext cx="6766675" cy="323053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0" cap="none" spc="0" normalizeH="0" baseline="0" noProof="0" dirty="0">
                <a:ln>
                  <a:noFill/>
                </a:ln>
                <a:solidFill>
                  <a:srgbClr val="000000"/>
                </a:solidFill>
                <a:effectLst/>
                <a:uLnTx/>
                <a:uFillTx/>
                <a:sym typeface="Arial"/>
              </a:rPr>
            </a:br>
            <a:r>
              <a:rPr kumimoji="0" lang="en-US" sz="1800" b="0" i="0" u="none" strike="noStrike" kern="0" cap="none" spc="0" normalizeH="0" baseline="0" noProof="0" dirty="0">
                <a:ln>
                  <a:noFill/>
                </a:ln>
                <a:solidFill>
                  <a:srgbClr val="000000"/>
                </a:solidFill>
                <a:effectLst/>
                <a:uLnTx/>
                <a:uFillTx/>
                <a:sym typeface="Arial"/>
              </a:rPr>
              <a:t>Explain the effects of the Vietnam conflict at home and abroad.</a:t>
            </a:r>
            <a:br>
              <a:rPr kumimoji="0" lang="en-US" sz="1800" b="0" i="0" u="none" strike="noStrike" kern="0" cap="none" spc="0" normalizeH="0" baseline="0" noProof="0" dirty="0">
                <a:ln>
                  <a:noFill/>
                </a:ln>
                <a:solidFill>
                  <a:srgbClr val="000000"/>
                </a:solidFill>
                <a:effectLst/>
                <a:uLnTx/>
                <a:uFillTx/>
                <a:sym typeface="Arial"/>
              </a:rPr>
            </a:br>
            <a:br>
              <a:rPr kumimoji="0" lang="en-US" sz="1800" b="0" i="0" u="none" strike="noStrike" kern="0" cap="none" spc="0" normalizeH="0" baseline="0" noProof="0" dirty="0">
                <a:ln>
                  <a:noFill/>
                </a:ln>
                <a:solidFill>
                  <a:srgbClr val="000000"/>
                </a:solidFill>
                <a:effectLst/>
                <a:uLnTx/>
                <a:uFillTx/>
                <a:sym typeface="Arial"/>
              </a:rPr>
            </a:br>
            <a:r>
              <a:rPr kumimoji="0" lang="en-US" sz="1800" b="0" i="0" u="none" strike="noStrike" kern="0" cap="none" spc="0" normalizeH="0" baseline="0" noProof="0" dirty="0">
                <a:ln>
                  <a:noFill/>
                </a:ln>
                <a:solidFill>
                  <a:srgbClr val="000000"/>
                </a:solidFill>
                <a:effectLst/>
                <a:uLnTx/>
                <a:uFillTx/>
                <a:sym typeface="Arial"/>
              </a:rPr>
              <a:t> Define and describe each: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sym typeface="Arial"/>
              </a:rPr>
              <a:t>Hawks &amp; Doves		My Lai Massacre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sym typeface="Arial"/>
              </a:rPr>
              <a:t>Viet Cong		Kent State Shootings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000000"/>
                </a:solidFill>
                <a:effectLst/>
                <a:uLnTx/>
                <a:uFillTx/>
                <a:sym typeface="Arial"/>
              </a:rPr>
              <a:t>Vietnamization</a:t>
            </a:r>
            <a:r>
              <a:rPr kumimoji="0" lang="en-US" sz="1800" b="0" i="0" u="none" strike="noStrike" kern="0" cap="none" spc="0" normalizeH="0" baseline="0" noProof="0" dirty="0">
                <a:ln>
                  <a:noFill/>
                </a:ln>
                <a:solidFill>
                  <a:srgbClr val="000000"/>
                </a:solidFill>
                <a:effectLst/>
                <a:uLnTx/>
                <a:uFillTx/>
                <a:sym typeface="Arial"/>
              </a:rPr>
              <a:t>		 Veterans: POW/MIA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17027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120062"/>
            <a:ext cx="6858882" cy="8903875"/>
          </a:xfrm>
          <a:prstGeom prst="rect">
            <a:avLst/>
          </a:prstGeom>
        </p:spPr>
      </p:pic>
    </p:spTree>
    <p:extLst>
      <p:ext uri="{BB962C8B-B14F-4D97-AF65-F5344CB8AC3E}">
        <p14:creationId xmlns:p14="http://schemas.microsoft.com/office/powerpoint/2010/main" val="1153510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46892"/>
            <a:ext cx="6858882" cy="9050215"/>
          </a:xfrm>
          <a:prstGeom prst="rect">
            <a:avLst/>
          </a:prstGeom>
        </p:spPr>
      </p:pic>
    </p:spTree>
    <p:extLst>
      <p:ext uri="{BB962C8B-B14F-4D97-AF65-F5344CB8AC3E}">
        <p14:creationId xmlns:p14="http://schemas.microsoft.com/office/powerpoint/2010/main" val="451790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14880"/>
            <a:ext cx="6858882" cy="9114239"/>
          </a:xfrm>
          <a:prstGeom prst="rect">
            <a:avLst/>
          </a:prstGeom>
        </p:spPr>
      </p:pic>
    </p:spTree>
    <p:extLst>
      <p:ext uri="{BB962C8B-B14F-4D97-AF65-F5344CB8AC3E}">
        <p14:creationId xmlns:p14="http://schemas.microsoft.com/office/powerpoint/2010/main" val="3350857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135306"/>
            <a:ext cx="6858882" cy="8873388"/>
          </a:xfrm>
          <a:prstGeom prst="rect">
            <a:avLst/>
          </a:prstGeom>
        </p:spPr>
      </p:pic>
    </p:spTree>
    <p:extLst>
      <p:ext uri="{BB962C8B-B14F-4D97-AF65-F5344CB8AC3E}">
        <p14:creationId xmlns:p14="http://schemas.microsoft.com/office/powerpoint/2010/main" val="1961824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418078"/>
            <a:ext cx="6858882" cy="8307844"/>
          </a:xfrm>
          <a:prstGeom prst="rect">
            <a:avLst/>
          </a:prstGeom>
        </p:spPr>
      </p:pic>
    </p:spTree>
    <p:extLst>
      <p:ext uri="{BB962C8B-B14F-4D97-AF65-F5344CB8AC3E}">
        <p14:creationId xmlns:p14="http://schemas.microsoft.com/office/powerpoint/2010/main" val="429939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56038"/>
            <a:ext cx="6858882" cy="9031923"/>
          </a:xfrm>
          <a:prstGeom prst="rect">
            <a:avLst/>
          </a:prstGeom>
        </p:spPr>
      </p:pic>
    </p:spTree>
    <p:extLst>
      <p:ext uri="{BB962C8B-B14F-4D97-AF65-F5344CB8AC3E}">
        <p14:creationId xmlns:p14="http://schemas.microsoft.com/office/powerpoint/2010/main" val="2493432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54479"/>
            <a:ext cx="6858882" cy="9252957"/>
          </a:xfrm>
          <a:prstGeom prst="rect">
            <a:avLst/>
          </a:prstGeom>
        </p:spPr>
      </p:pic>
    </p:spTree>
    <p:extLst>
      <p:ext uri="{BB962C8B-B14F-4D97-AF65-F5344CB8AC3E}">
        <p14:creationId xmlns:p14="http://schemas.microsoft.com/office/powerpoint/2010/main" val="414898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87946" y="0"/>
            <a:ext cx="6129899" cy="78356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0070C0"/>
                </a:solidFill>
                <a:effectLst/>
                <a:uLnTx/>
                <a:uFillTx/>
                <a:latin typeface="Georgia" panose="02040502050405020303" pitchFamily="18" charset="0"/>
                <a:ea typeface="Impact"/>
                <a:cs typeface="Impact"/>
                <a:sym typeface="Impact"/>
              </a:rPr>
              <a:t>Pearl Harbor</a:t>
            </a:r>
          </a:p>
        </p:txBody>
      </p:sp>
      <p:sp>
        <p:nvSpPr>
          <p:cNvPr id="197" name="Shape 197"/>
          <p:cNvSpPr txBox="1"/>
          <p:nvPr/>
        </p:nvSpPr>
        <p:spPr>
          <a:xfrm>
            <a:off x="-19455" y="523479"/>
            <a:ext cx="6858000" cy="2251448"/>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From 1940 to 1941, Japan continued seeking raw materials through conquest.</a:t>
            </a:r>
            <a:r>
              <a:rPr kumimoji="0" lang="en-US" sz="1200" i="0" u="none" strike="noStrike" kern="0" cap="none" spc="0" normalizeH="0" noProof="0" dirty="0">
                <a:ln>
                  <a:noFill/>
                </a:ln>
                <a:solidFill>
                  <a:srgbClr val="000000"/>
                </a:solidFill>
                <a:effectLst/>
                <a:uLnTx/>
                <a:uFillTx/>
                <a:latin typeface="Georgia" panose="02040502050405020303" pitchFamily="18" charset="0"/>
                <a:cs typeface="Arial"/>
                <a:sym typeface="Arial"/>
              </a:rPr>
              <a:t> It occupied French Indochina, in Southeast Asia, and set its sights on the Dutch East Indies. Its goal was to push Western powers out and establish a “new order in East Asia,” with Japan at the center. The United States tried to undercut Japan’s aggression in several ways. It sent loans and other aid to Japan’s enemy, China, and froze Japanese assets in American banks. It also blocked the export of vital resources, including oil, to Japan. Relations between the two nations steadily worsened.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Georgia" panose="020405020504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Georgia" panose="02040502050405020303" pitchFamily="18" charset="0"/>
              </a:rPr>
              <a:t>By 1941, American intelligence officers had managed to intercept and decode secret messages from Japan to its foreign offices. Late in the year, officers learned of a coming attack on American territory in the Pacific Ocean. They thought the attack might target an American base in the Philippines. Instead it was aimed at Pearl Harbor, Hawaii – the home of the U.S. Pacific Fleet. </a:t>
            </a:r>
            <a:r>
              <a:rPr kumimoji="0" lang="en-US" sz="1200" i="0" u="none" strike="noStrike" kern="0" cap="none" spc="0" normalizeH="0" noProof="0" dirty="0">
                <a:ln>
                  <a:noFill/>
                </a:ln>
                <a:solidFill>
                  <a:srgbClr val="000000"/>
                </a:solidFill>
                <a:effectLst/>
                <a:uLnTx/>
                <a:uFillTx/>
                <a:latin typeface="Georgia" panose="02040502050405020303" pitchFamily="18" charset="0"/>
                <a:cs typeface="Arial"/>
                <a:sym typeface="Arial"/>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noProof="0" dirty="0">
                <a:ln>
                  <a:noFill/>
                </a:ln>
                <a:solidFill>
                  <a:srgbClr val="000000"/>
                </a:solidFill>
                <a:effectLst/>
                <a:uLnTx/>
                <a:uFillTx/>
                <a:latin typeface="Georgia" panose="02040502050405020303" pitchFamily="18" charset="0"/>
                <a:cs typeface="Arial"/>
                <a:sym typeface="Arial"/>
              </a:rPr>
              <a:t> </a:t>
            </a:r>
            <a:endParaRPr kumimoji="0" lang="en-US" sz="120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p:txBody>
      </p:sp>
      <p:sp>
        <p:nvSpPr>
          <p:cNvPr id="202" name="Shape 202"/>
          <p:cNvSpPr txBox="1"/>
          <p:nvPr/>
        </p:nvSpPr>
        <p:spPr>
          <a:xfrm>
            <a:off x="46418" y="7702145"/>
            <a:ext cx="6811582" cy="136187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r>
              <a:rPr lang="en-US" sz="1200" dirty="0">
                <a:latin typeface="Times New Roman" panose="02020603050405020304" pitchFamily="18" charset="0"/>
                <a:cs typeface="Times New Roman" panose="02020603050405020304" pitchFamily="18" charset="0"/>
              </a:rPr>
              <a:t>When was Pearl Harbor attacked? How long did the attack last?</a:t>
            </a:r>
          </a:p>
          <a:p>
            <a:pPr algn="ctr">
              <a:lnSpc>
                <a:spcPct val="150000"/>
              </a:lnSpc>
            </a:pPr>
            <a:r>
              <a:rPr lang="en-US" sz="1200" dirty="0">
                <a:latin typeface="Times New Roman" panose="02020603050405020304" pitchFamily="18" charset="0"/>
                <a:cs typeface="Times New Roman" panose="02020603050405020304" pitchFamily="18" charset="0"/>
              </a:rPr>
              <a:t>How many Japanese bombers and fighter planes attacked Pearl Harbor?</a:t>
            </a:r>
          </a:p>
          <a:p>
            <a:pPr algn="ctr">
              <a:lnSpc>
                <a:spcPct val="150000"/>
              </a:lnSpc>
            </a:pPr>
            <a:r>
              <a:rPr lang="en-US" sz="1200" dirty="0">
                <a:latin typeface="Times New Roman" panose="02020603050405020304" pitchFamily="18" charset="0"/>
                <a:cs typeface="Times New Roman" panose="02020603050405020304" pitchFamily="18" charset="0"/>
              </a:rPr>
              <a:t>How many U.S. ships were damaged or sunk? How many </a:t>
            </a:r>
            <a:r>
              <a:rPr lang="en-US" sz="1200" dirty="0" err="1">
                <a:latin typeface="Times New Roman" panose="02020603050405020304" pitchFamily="18" charset="0"/>
                <a:cs typeface="Times New Roman" panose="02020603050405020304" pitchFamily="18" charset="0"/>
              </a:rPr>
              <a:t>U.S.military</a:t>
            </a:r>
            <a:r>
              <a:rPr lang="en-US" sz="1200" dirty="0">
                <a:latin typeface="Times New Roman" panose="02020603050405020304" pitchFamily="18" charset="0"/>
                <a:cs typeface="Times New Roman" panose="02020603050405020304" pitchFamily="18" charset="0"/>
              </a:rPr>
              <a:t> aircraft were damaged or destroyed?</a:t>
            </a:r>
          </a:p>
          <a:p>
            <a:pPr algn="ctr">
              <a:lnSpc>
                <a:spcPct val="150000"/>
              </a:lnSpc>
            </a:pPr>
            <a:r>
              <a:rPr lang="en-US" sz="1200" dirty="0">
                <a:latin typeface="Times New Roman" panose="02020603050405020304" pitchFamily="18" charset="0"/>
                <a:cs typeface="Times New Roman" panose="02020603050405020304" pitchFamily="18" charset="0"/>
              </a:rPr>
              <a:t>How many Americans were killed and how many were wounded? How many Japanese planes were lost?</a:t>
            </a:r>
          </a:p>
          <a:p>
            <a:pPr algn="ctr">
              <a:lnSpc>
                <a:spcPct val="150000"/>
              </a:lnSpc>
            </a:pPr>
            <a:r>
              <a:rPr lang="en-US" sz="1200" dirty="0">
                <a:latin typeface="Times New Roman" panose="02020603050405020304" pitchFamily="18" charset="0"/>
                <a:cs typeface="Times New Roman" panose="02020603050405020304" pitchFamily="18" charset="0"/>
              </a:rPr>
              <a:t>What did U.S. President Roosevelt do in response?  What did Germany and Italy do in response? </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5" name="Rectangle 4"/>
          <p:cNvSpPr/>
          <p:nvPr/>
        </p:nvSpPr>
        <p:spPr>
          <a:xfrm>
            <a:off x="298213" y="1613133"/>
            <a:ext cx="6160653" cy="307777"/>
          </a:xfrm>
          <a:prstGeom prst="rect">
            <a:avLst/>
          </a:prstGeom>
        </p:spPr>
        <p:txBody>
          <a:bodyPr wrap="square">
            <a:spAutoFit/>
          </a:bodyPr>
          <a:lstStyle/>
          <a:p>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50" y="2774927"/>
            <a:ext cx="3338295" cy="237649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0250" y="2774927"/>
            <a:ext cx="3071914" cy="244247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50" y="5169730"/>
            <a:ext cx="3338295" cy="2433246"/>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00250" y="5248496"/>
            <a:ext cx="3139306" cy="2354480"/>
          </a:xfrm>
          <a:prstGeom prst="rect">
            <a:avLst/>
          </a:prstGeom>
        </p:spPr>
      </p:pic>
    </p:spTree>
    <p:extLst>
      <p:ext uri="{BB962C8B-B14F-4D97-AF65-F5344CB8AC3E}">
        <p14:creationId xmlns:p14="http://schemas.microsoft.com/office/powerpoint/2010/main" val="447454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5"/>
          <p:cNvSpPr txBox="1"/>
          <p:nvPr/>
        </p:nvSpPr>
        <p:spPr>
          <a:xfrm>
            <a:off x="395110" y="172156"/>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History Repeats Itself</a:t>
            </a:r>
          </a:p>
        </p:txBody>
      </p:sp>
      <p:sp>
        <p:nvSpPr>
          <p:cNvPr id="3" name="Shape 336"/>
          <p:cNvSpPr txBox="1"/>
          <p:nvPr/>
        </p:nvSpPr>
        <p:spPr>
          <a:xfrm>
            <a:off x="282225" y="642200"/>
            <a:ext cx="6355499" cy="5966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Look at the cartoons below. Who is in them? What is happening? Why do you think that?  How do you think this relates to this unit of study involving the Cold War? </a:t>
            </a:r>
          </a:p>
        </p:txBody>
      </p:sp>
      <p:pic>
        <p:nvPicPr>
          <p:cNvPr id="4" name="Picture 3"/>
          <p:cNvPicPr>
            <a:picLocks noChangeAspect="1"/>
          </p:cNvPicPr>
          <p:nvPr/>
        </p:nvPicPr>
        <p:blipFill>
          <a:blip r:embed="rId2"/>
          <a:stretch>
            <a:fillRect/>
          </a:stretch>
        </p:blipFill>
        <p:spPr>
          <a:xfrm>
            <a:off x="507224" y="1238899"/>
            <a:ext cx="5905500" cy="4133850"/>
          </a:xfrm>
          <a:prstGeom prst="rect">
            <a:avLst/>
          </a:prstGeom>
        </p:spPr>
      </p:pic>
      <p:pic>
        <p:nvPicPr>
          <p:cNvPr id="7" name="Picture 6"/>
          <p:cNvPicPr>
            <a:picLocks noChangeAspect="1"/>
          </p:cNvPicPr>
          <p:nvPr/>
        </p:nvPicPr>
        <p:blipFill>
          <a:blip r:embed="rId3"/>
          <a:stretch>
            <a:fillRect/>
          </a:stretch>
        </p:blipFill>
        <p:spPr>
          <a:xfrm>
            <a:off x="602474" y="5701016"/>
            <a:ext cx="5715000" cy="2800350"/>
          </a:xfrm>
          <a:prstGeom prst="rect">
            <a:avLst/>
          </a:prstGeom>
        </p:spPr>
      </p:pic>
    </p:spTree>
    <p:extLst>
      <p:ext uri="{BB962C8B-B14F-4D97-AF65-F5344CB8AC3E}">
        <p14:creationId xmlns:p14="http://schemas.microsoft.com/office/powerpoint/2010/main" val="97711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5B9BD5">
                    <a:lumMod val="75000"/>
                  </a:srgbClr>
                </a:solidFill>
                <a:effectLst/>
                <a:uLnTx/>
                <a:uFillTx/>
                <a:latin typeface="Impact"/>
                <a:ea typeface="Impact"/>
                <a:cs typeface="Impact"/>
                <a:sym typeface="Impact"/>
              </a:rPr>
              <a:t>Japanese-American Internment</a:t>
            </a:r>
          </a:p>
        </p:txBody>
      </p:sp>
      <p:sp>
        <p:nvSpPr>
          <p:cNvPr id="309" name="Shape 309"/>
          <p:cNvSpPr txBox="1"/>
          <p:nvPr/>
        </p:nvSpPr>
        <p:spPr>
          <a:xfrm>
            <a:off x="142325" y="578914"/>
            <a:ext cx="6629400" cy="9761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Starting in 1942, the US government forced about 110,000 Japanese-Americans who lived along the west coast into camps called “War Relocation Camps”. Most of the people held were there until the war ended in 1945. Follow this link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https://www.archives.gov/research/alic/reference/military/japanese-internment.html</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then answer the questions and provide pictures for the spaces below.</a:t>
            </a:r>
          </a:p>
        </p:txBody>
      </p:sp>
      <p:pic>
        <p:nvPicPr>
          <p:cNvPr id="311" name="Shape 31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6173" y="2476451"/>
            <a:ext cx="3327786" cy="2170950"/>
          </a:xfrm>
          <a:prstGeom prst="rect">
            <a:avLst/>
          </a:prstGeom>
          <a:noFill/>
          <a:ln>
            <a:noFill/>
          </a:ln>
        </p:spPr>
      </p:pic>
      <p:sp>
        <p:nvSpPr>
          <p:cNvPr id="312" name="Shape 312"/>
          <p:cNvSpPr txBox="1"/>
          <p:nvPr/>
        </p:nvSpPr>
        <p:spPr>
          <a:xfrm>
            <a:off x="82913" y="4765494"/>
            <a:ext cx="3327786" cy="89600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How do you think Japanese-Americans reacted to attitudes like the one above? </a:t>
            </a:r>
          </a:p>
        </p:txBody>
      </p:sp>
      <p:pic>
        <p:nvPicPr>
          <p:cNvPr id="316" name="Shape 3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433" y="5804925"/>
            <a:ext cx="3301266" cy="2065154"/>
          </a:xfrm>
          <a:prstGeom prst="rect">
            <a:avLst/>
          </a:prstGeom>
          <a:noFill/>
          <a:ln>
            <a:noFill/>
          </a:ln>
        </p:spPr>
      </p:pic>
      <p:sp>
        <p:nvSpPr>
          <p:cNvPr id="317" name="Shape 317"/>
          <p:cNvSpPr txBox="1"/>
          <p:nvPr/>
        </p:nvSpPr>
        <p:spPr>
          <a:xfrm>
            <a:off x="82913" y="1555113"/>
            <a:ext cx="3314526" cy="70170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was Executive Order 9066?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Why was it enacted? </a:t>
            </a:r>
          </a:p>
        </p:txBody>
      </p:sp>
      <p:sp>
        <p:nvSpPr>
          <p:cNvPr id="318" name="Shape 318"/>
          <p:cNvSpPr txBox="1"/>
          <p:nvPr/>
        </p:nvSpPr>
        <p:spPr>
          <a:xfrm>
            <a:off x="3553605" y="6993640"/>
            <a:ext cx="3218120" cy="85698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Do you feel the US was justified in “relocating” Japanese-Americans? Explain.</a:t>
            </a:r>
          </a:p>
        </p:txBody>
      </p:sp>
      <p:sp>
        <p:nvSpPr>
          <p:cNvPr id="14" name="Shape 312"/>
          <p:cNvSpPr txBox="1"/>
          <p:nvPr/>
        </p:nvSpPr>
        <p:spPr>
          <a:xfrm>
            <a:off x="3553605" y="1566247"/>
            <a:ext cx="3205032" cy="91020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How do you think it felt to grow up in the conditions you see below?</a:t>
            </a: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05955" y="2557816"/>
            <a:ext cx="3191945" cy="2127963"/>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79780" y="4765494"/>
            <a:ext cx="3218120" cy="2148431"/>
          </a:xfrm>
          <a:prstGeom prst="rect">
            <a:avLst/>
          </a:prstGeom>
        </p:spPr>
      </p:pic>
      <p:sp>
        <p:nvSpPr>
          <p:cNvPr id="17" name="Shape 312"/>
          <p:cNvSpPr txBox="1"/>
          <p:nvPr/>
        </p:nvSpPr>
        <p:spPr>
          <a:xfrm>
            <a:off x="142325" y="7949794"/>
            <a:ext cx="6629400" cy="1125382"/>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Japanese Americans were placed in internment camps during World War II </a:t>
            </a:r>
            <a:br>
              <a:rPr kumimoji="0" lang="en-US" sz="1050" b="0" i="0" u="none" strike="noStrike" kern="0" cap="none" spc="0" normalizeH="0" baseline="0" noProof="0" dirty="0">
                <a:ln>
                  <a:noFill/>
                </a:ln>
                <a:solidFill>
                  <a:srgbClr val="000000"/>
                </a:solidFill>
                <a:effectLst/>
                <a:uLnTx/>
                <a:uFillTx/>
                <a:latin typeface="Arial"/>
                <a:cs typeface="Arial"/>
                <a:sym typeface="Arial"/>
              </a:rPr>
            </a:br>
            <a:r>
              <a:rPr kumimoji="0" lang="en-US" sz="1050" b="0" i="0" u="none" strike="noStrike" kern="0" cap="none" spc="0" normalizeH="0" baseline="0" noProof="0" dirty="0">
                <a:ln>
                  <a:noFill/>
                </a:ln>
                <a:solidFill>
                  <a:srgbClr val="000000"/>
                </a:solidFill>
                <a:effectLst/>
                <a:uLnTx/>
                <a:uFillTx/>
                <a:latin typeface="Arial"/>
                <a:cs typeface="Arial"/>
                <a:sym typeface="Arial"/>
              </a:rPr>
              <a:t>	    </a:t>
            </a:r>
          </a:p>
          <a:p>
            <a:pPr marL="228600" marR="0" lvl="4" indent="-2286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due to numerous acts of espionage and sabotage</a:t>
            </a:r>
          </a:p>
          <a:p>
            <a:pPr marL="228600" marR="0" lvl="4" indent="-2286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in retaliation for the placement of Americans in concentration camps by the Japanese</a:t>
            </a:r>
          </a:p>
          <a:p>
            <a:pPr marL="228600" marR="0" lvl="4" indent="-2286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because they were seen as a threat to national security</a:t>
            </a:r>
          </a:p>
          <a:p>
            <a:pPr marL="228600" marR="0" lvl="4" indent="-2286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because many were loyal to Japan</a:t>
            </a:r>
          </a:p>
        </p:txBody>
      </p:sp>
    </p:spTree>
    <p:extLst>
      <p:ext uri="{BB962C8B-B14F-4D97-AF65-F5344CB8AC3E}">
        <p14:creationId xmlns:p14="http://schemas.microsoft.com/office/powerpoint/2010/main" val="225892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5B9BD5">
                    <a:lumMod val="75000"/>
                  </a:srgbClr>
                </a:solidFill>
                <a:effectLst/>
                <a:uLnTx/>
                <a:uFillTx/>
                <a:latin typeface="Impact"/>
                <a:ea typeface="Impact"/>
                <a:cs typeface="Impact"/>
                <a:sym typeface="Impact"/>
              </a:rPr>
              <a:t>Hiroshima &amp; Nagasaki</a:t>
            </a:r>
          </a:p>
        </p:txBody>
      </p:sp>
      <p:sp>
        <p:nvSpPr>
          <p:cNvPr id="309" name="Shape 309"/>
          <p:cNvSpPr txBox="1"/>
          <p:nvPr/>
        </p:nvSpPr>
        <p:spPr>
          <a:xfrm>
            <a:off x="142324" y="617783"/>
            <a:ext cx="6629400" cy="1957016"/>
          </a:xfrm>
          <a:prstGeom prst="rect">
            <a:avLst/>
          </a:prstGeom>
          <a:noFill/>
          <a:ln>
            <a:noFill/>
          </a:ln>
        </p:spPr>
        <p:txBody>
          <a:bodyPr lIns="91425" tIns="91425" rIns="91425" bIns="91425" anchor="ctr" anchorCtr="0">
            <a:noAutofit/>
          </a:bodyPr>
          <a:lstStyle/>
          <a:p>
            <a:pPr lvl="0" algn="ctr">
              <a:defRPr/>
            </a:pPr>
            <a:endParaRPr lang="en-US" sz="1200" b="1" dirty="0"/>
          </a:p>
          <a:p>
            <a:pPr lvl="0" algn="ctr">
              <a:defRPr/>
            </a:pPr>
            <a:r>
              <a:rPr lang="en-US" sz="1200" b="1" dirty="0"/>
              <a:t>Directions</a:t>
            </a:r>
            <a:r>
              <a:rPr lang="en-US" sz="1200" dirty="0"/>
              <a:t>:.</a:t>
            </a:r>
            <a:r>
              <a:rPr kumimoji="0" lang="en-US" sz="1200" i="0" u="none" strike="noStrike" kern="0" cap="none" spc="0" normalizeH="0" baseline="0" noProof="0" dirty="0">
                <a:ln>
                  <a:noFill/>
                </a:ln>
                <a:solidFill>
                  <a:srgbClr val="000000"/>
                </a:solidFill>
                <a:effectLst/>
                <a:uLnTx/>
                <a:uFillTx/>
                <a:latin typeface="Arial"/>
                <a:cs typeface="Arial"/>
                <a:sym typeface="Arial"/>
              </a:rPr>
              <a:t>The atomic bombs dropped on Japan had a devastating effect. The searing </a:t>
            </a:r>
            <a:br>
              <a:rPr kumimoji="0" lang="en-US" sz="1200" i="0" u="none" strike="noStrike" kern="0" cap="none" spc="0" normalizeH="0" baseline="0" noProof="0" dirty="0">
                <a:ln>
                  <a:noFill/>
                </a:ln>
                <a:solidFill>
                  <a:srgbClr val="000000"/>
                </a:solidFill>
                <a:effectLst/>
                <a:uLnTx/>
                <a:uFillTx/>
                <a:latin typeface="Arial"/>
                <a:cs typeface="Arial"/>
                <a:sym typeface="Arial"/>
              </a:rPr>
            </a:br>
            <a:r>
              <a:rPr kumimoji="0" lang="en-US" sz="1200" i="0" u="none" strike="noStrike" kern="0" cap="none" spc="0" normalizeH="0" baseline="0" noProof="0" dirty="0">
                <a:ln>
                  <a:noFill/>
                </a:ln>
                <a:solidFill>
                  <a:srgbClr val="000000"/>
                </a:solidFill>
                <a:effectLst/>
                <a:uLnTx/>
                <a:uFillTx/>
                <a:latin typeface="Arial"/>
                <a:cs typeface="Arial"/>
                <a:sym typeface="Arial"/>
              </a:rPr>
              <a:t>heat from the blasts turned thousands of people into ash. Birds caught fire in midflight. </a:t>
            </a:r>
            <a:br>
              <a:rPr kumimoji="0" lang="en-US" sz="1200" i="0" u="none" strike="noStrike" kern="0" cap="none" spc="0" normalizeH="0" baseline="0" noProof="0" dirty="0">
                <a:ln>
                  <a:noFill/>
                </a:ln>
                <a:solidFill>
                  <a:srgbClr val="000000"/>
                </a:solidFill>
                <a:effectLst/>
                <a:uLnTx/>
                <a:uFillTx/>
                <a:latin typeface="Arial"/>
                <a:cs typeface="Arial"/>
                <a:sym typeface="Arial"/>
              </a:rPr>
            </a:br>
            <a:r>
              <a:rPr kumimoji="0" lang="en-US" sz="1200" i="0" u="none" strike="noStrike" kern="0" cap="none" spc="0" normalizeH="0" baseline="0" noProof="0" dirty="0">
                <a:ln>
                  <a:noFill/>
                </a:ln>
                <a:solidFill>
                  <a:srgbClr val="000000"/>
                </a:solidFill>
                <a:effectLst/>
                <a:uLnTx/>
                <a:uFillTx/>
                <a:latin typeface="Arial"/>
                <a:cs typeface="Arial"/>
                <a:sym typeface="Arial"/>
              </a:rPr>
              <a:t>Clothing, trees,</a:t>
            </a:r>
            <a:r>
              <a:rPr kumimoji="0" lang="en-US" sz="1200" i="0" u="none" strike="noStrike" kern="0" cap="none" spc="0" normalizeH="0" noProof="0" dirty="0">
                <a:ln>
                  <a:noFill/>
                </a:ln>
                <a:solidFill>
                  <a:srgbClr val="000000"/>
                </a:solidFill>
                <a:effectLst/>
                <a:uLnTx/>
                <a:uFillTx/>
                <a:latin typeface="Arial"/>
                <a:cs typeface="Arial"/>
                <a:sym typeface="Arial"/>
              </a:rPr>
              <a:t> and wooden building exploded into flames. Survivors suffered from </a:t>
            </a:r>
            <a:br>
              <a:rPr kumimoji="0" lang="en-US" sz="1200" i="0" u="none" strike="noStrike" kern="0" cap="none" spc="0" normalizeH="0" noProof="0" dirty="0">
                <a:ln>
                  <a:noFill/>
                </a:ln>
                <a:solidFill>
                  <a:srgbClr val="000000"/>
                </a:solidFill>
                <a:effectLst/>
                <a:uLnTx/>
                <a:uFillTx/>
                <a:latin typeface="Arial"/>
                <a:cs typeface="Arial"/>
                <a:sym typeface="Arial"/>
              </a:rPr>
            </a:br>
            <a:r>
              <a:rPr kumimoji="0" lang="en-US" sz="1200" i="0" u="none" strike="noStrike" kern="0" cap="none" spc="0" normalizeH="0" noProof="0" dirty="0">
                <a:ln>
                  <a:noFill/>
                </a:ln>
                <a:solidFill>
                  <a:srgbClr val="000000"/>
                </a:solidFill>
                <a:effectLst/>
                <a:uLnTx/>
                <a:uFillTx/>
                <a:latin typeface="Arial"/>
                <a:cs typeface="Arial"/>
                <a:sym typeface="Arial"/>
              </a:rPr>
              <a:t>sever burns, radiation sickness, and later, cancer. </a:t>
            </a:r>
            <a:r>
              <a:rPr kumimoji="0" lang="en-US" sz="1200" i="1" u="none" strike="noStrike" kern="0" cap="none" spc="0" normalizeH="0" noProof="0" dirty="0">
                <a:ln>
                  <a:noFill/>
                </a:ln>
                <a:solidFill>
                  <a:srgbClr val="000000"/>
                </a:solidFill>
                <a:effectLst/>
                <a:uLnTx/>
                <a:uFillTx/>
                <a:latin typeface="Arial"/>
                <a:cs typeface="Arial"/>
                <a:sym typeface="Arial"/>
              </a:rPr>
              <a:t>History Alive Chapter 36</a:t>
            </a:r>
            <a:br>
              <a:rPr kumimoji="0" lang="en-US" sz="1200" i="1" u="none" strike="noStrike" kern="0" cap="none" spc="0" normalizeH="0" noProof="0" dirty="0">
                <a:ln>
                  <a:noFill/>
                </a:ln>
                <a:solidFill>
                  <a:srgbClr val="000000"/>
                </a:solidFill>
                <a:effectLst/>
                <a:uLnTx/>
                <a:uFillTx/>
                <a:latin typeface="Arial"/>
                <a:cs typeface="Arial"/>
                <a:sym typeface="Arial"/>
              </a:rPr>
            </a:br>
            <a:endParaRPr lang="en-US" sz="1200" i="1"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The atomic bomb attacks on Hiroshima and Nagasaki prompted Japan to surrender </a:t>
            </a:r>
            <a:br>
              <a:rPr lang="en-US" sz="1200" dirty="0"/>
            </a:br>
            <a:r>
              <a:rPr lang="en-US" sz="1200" dirty="0"/>
              <a:t>to the Allies on August 14, 1945.  </a:t>
            </a:r>
            <a:r>
              <a:rPr kumimoji="0" lang="en-US" sz="1200" b="0" i="0" u="none" strike="noStrike" kern="0" cap="none" spc="0" normalizeH="0" baseline="0" noProof="0" dirty="0">
                <a:ln>
                  <a:noFill/>
                </a:ln>
                <a:solidFill>
                  <a:srgbClr val="000000"/>
                </a:solidFill>
                <a:effectLst/>
                <a:uLnTx/>
                <a:uFillTx/>
                <a:latin typeface="Arial"/>
                <a:cs typeface="Arial"/>
                <a:sym typeface="Arial"/>
              </a:rPr>
              <a:t>Continue</a:t>
            </a:r>
            <a:r>
              <a:rPr kumimoji="0" lang="en-US" sz="1200" b="0" i="0" u="none" strike="noStrike" kern="0" cap="none" spc="0" normalizeH="0" noProof="0" dirty="0">
                <a:ln>
                  <a:noFill/>
                </a:ln>
                <a:solidFill>
                  <a:srgbClr val="000000"/>
                </a:solidFill>
                <a:effectLst/>
                <a:uLnTx/>
                <a:uFillTx/>
                <a:latin typeface="Arial"/>
                <a:cs typeface="Arial"/>
                <a:sym typeface="Arial"/>
              </a:rPr>
              <a:t> reading in the textbook and follow these links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hlinkClick r:id="rId3"/>
              </a:rPr>
              <a:t>https://tinyurl.com/ya5bd6uw</a:t>
            </a:r>
            <a:r>
              <a:rPr lang="en-US" sz="1200" dirty="0"/>
              <a:t> and </a:t>
            </a:r>
            <a:r>
              <a:rPr lang="en-US" sz="1200" dirty="0">
                <a:hlinkClick r:id="rId4"/>
              </a:rPr>
              <a:t>https://tinyurl.com/ybs7qtx6</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hlinkClick r:id="rId5"/>
              </a:rPr>
              <a:t>https://www.youtube.com/watch?v=b293Ok7FLV4</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noProof="0" dirty="0">
                <a:ln>
                  <a:noFill/>
                </a:ln>
                <a:solidFill>
                  <a:srgbClr val="000000"/>
                </a:solidFill>
                <a:effectLst/>
                <a:uLnTx/>
                <a:uFillTx/>
                <a:latin typeface="Arial"/>
                <a:cs typeface="Arial"/>
                <a:sym typeface="Arial"/>
              </a:rPr>
              <a:t>In order to respond to the prompts below. </a:t>
            </a:r>
            <a:br>
              <a:rPr kumimoji="0" lang="en-US" sz="1200" b="0" i="0" u="none" strike="noStrike" kern="0" cap="none" spc="0" normalizeH="0" noProof="0" dirty="0">
                <a:ln>
                  <a:noFill/>
                </a:ln>
                <a:solidFill>
                  <a:srgbClr val="000000"/>
                </a:solidFill>
                <a:effectLst/>
                <a:uLnTx/>
                <a:uFillTx/>
                <a:latin typeface="Arial"/>
                <a:cs typeface="Arial"/>
                <a:sym typeface="Arial"/>
              </a:rPr>
            </a:b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Shape 312"/>
          <p:cNvSpPr txBox="1"/>
          <p:nvPr/>
        </p:nvSpPr>
        <p:spPr>
          <a:xfrm>
            <a:off x="115454" y="7183361"/>
            <a:ext cx="6629400" cy="1826493"/>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was the Manhattan</a:t>
            </a:r>
            <a:r>
              <a:rPr kumimoji="0" lang="en-US" sz="1200" b="0" i="0" u="none" strike="noStrike" kern="0" cap="none" spc="0" normalizeH="0" noProof="0" dirty="0">
                <a:ln>
                  <a:noFill/>
                </a:ln>
                <a:solidFill>
                  <a:srgbClr val="000000"/>
                </a:solidFill>
                <a:effectLst/>
                <a:uLnTx/>
                <a:uFillTx/>
                <a:latin typeface="Arial"/>
                <a:cs typeface="Arial"/>
                <a:sym typeface="Arial"/>
              </a:rPr>
              <a:t>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was “Fat Man” and “Little Boy”?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effects (immediate and lasting) did the bombs have on the people in its path?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Was the</a:t>
            </a:r>
            <a:r>
              <a:rPr kumimoji="0" lang="en-US" sz="1200" b="0" i="0" u="none" strike="noStrike" kern="0" cap="none" spc="0" normalizeH="0" noProof="0" dirty="0">
                <a:ln>
                  <a:noFill/>
                </a:ln>
                <a:solidFill>
                  <a:srgbClr val="000000"/>
                </a:solidFill>
                <a:effectLst/>
                <a:uLnTx/>
                <a:uFillTx/>
                <a:latin typeface="Arial"/>
                <a:cs typeface="Arial"/>
                <a:sym typeface="Arial"/>
              </a:rPr>
              <a:t> United States justified in dropping the atomic bombs? Why or why not?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aseline="0" dirty="0"/>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53" y="5083769"/>
            <a:ext cx="3712149" cy="2008272"/>
          </a:xfrm>
          <a:prstGeom prst="rect">
            <a:avLst/>
          </a:prstGeom>
        </p:spPr>
      </p:pic>
      <p:pic>
        <p:nvPicPr>
          <p:cNvPr id="7" name="Picture 6"/>
          <p:cNvPicPr>
            <a:picLocks noChangeAspect="1"/>
          </p:cNvPicPr>
          <p:nvPr/>
        </p:nvPicPr>
        <p:blipFill>
          <a:blip r:embed="rId7"/>
          <a:stretch>
            <a:fillRect/>
          </a:stretch>
        </p:blipFill>
        <p:spPr>
          <a:xfrm>
            <a:off x="3677055" y="5093190"/>
            <a:ext cx="3094669" cy="198943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5353" y="2756298"/>
            <a:ext cx="4037573" cy="2251395"/>
          </a:xfrm>
          <a:prstGeom prst="rect">
            <a:avLst/>
          </a:prstGeom>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81488" y="2756298"/>
            <a:ext cx="3190236" cy="2251395"/>
          </a:xfrm>
          <a:prstGeom prst="rect">
            <a:avLst/>
          </a:prstGeom>
        </p:spPr>
      </p:pic>
    </p:spTree>
    <p:extLst>
      <p:ext uri="{BB962C8B-B14F-4D97-AF65-F5344CB8AC3E}">
        <p14:creationId xmlns:p14="http://schemas.microsoft.com/office/powerpoint/2010/main" val="280613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08" y="252683"/>
            <a:ext cx="6676384" cy="8638634"/>
          </a:xfrm>
          <a:prstGeom prst="rect">
            <a:avLst/>
          </a:prstGeom>
        </p:spPr>
      </p:pic>
    </p:spTree>
    <p:extLst>
      <p:ext uri="{BB962C8B-B14F-4D97-AF65-F5344CB8AC3E}">
        <p14:creationId xmlns:p14="http://schemas.microsoft.com/office/powerpoint/2010/main" val="195897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342900" y="366182"/>
            <a:ext cx="6172200" cy="95461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200" b="0" i="0" u="none" strike="noStrike" cap="none" dirty="0">
                <a:solidFill>
                  <a:schemeClr val="lt2"/>
                </a:solidFill>
                <a:latin typeface="Arial"/>
                <a:ea typeface="Arial"/>
                <a:cs typeface="Arial"/>
                <a:sym typeface="Arial"/>
              </a:rPr>
              <a:t>An end to neutrality</a:t>
            </a:r>
          </a:p>
        </p:txBody>
      </p:sp>
      <p:sp>
        <p:nvSpPr>
          <p:cNvPr id="242" name="Shape 242"/>
          <p:cNvSpPr txBox="1">
            <a:spLocks noGrp="1"/>
          </p:cNvSpPr>
          <p:nvPr>
            <p:ph type="body" idx="1"/>
          </p:nvPr>
        </p:nvSpPr>
        <p:spPr>
          <a:xfrm>
            <a:off x="342900" y="1016000"/>
            <a:ext cx="6172200" cy="8128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Pearl Harbor brought an abrupt end to American isolationism in December 1941</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FDR had already been readying the nation for war</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Many US industries already producing war goods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FDR encouraged an “arsenal for democracy”</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1940 FDR had increased size of the navy</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Congress passes War Powers Act</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Gave FDR unprecedented control over the nation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FDR creates: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War production Board (WPB)</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National War Labor Board (NWLB)</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Office of Price Administration (OPA)</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Office of War Mobilization (OWM)</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Late 1942 1/3 economy committed to war production</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42900" y="366182"/>
            <a:ext cx="6172200" cy="95461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2"/>
              </a:buClr>
              <a:buSzPct val="25000"/>
              <a:buFont typeface="Arial"/>
              <a:buNone/>
            </a:pPr>
            <a:r>
              <a:rPr lang="en-US" sz="3200" b="0" i="0" u="none" strike="noStrike" cap="none" dirty="0">
                <a:solidFill>
                  <a:schemeClr val="lt2"/>
                </a:solidFill>
                <a:latin typeface="Arial"/>
                <a:ea typeface="Arial"/>
                <a:cs typeface="Arial"/>
                <a:sym typeface="Arial"/>
              </a:rPr>
              <a:t>Economic recovery</a:t>
            </a:r>
          </a:p>
        </p:txBody>
      </p:sp>
      <p:sp>
        <p:nvSpPr>
          <p:cNvPr id="248" name="Shape 248"/>
          <p:cNvSpPr txBox="1">
            <a:spLocks noGrp="1"/>
          </p:cNvSpPr>
          <p:nvPr>
            <p:ph type="body" idx="1"/>
          </p:nvPr>
        </p:nvSpPr>
        <p:spPr>
          <a:xfrm>
            <a:off x="342900" y="1117600"/>
            <a:ext cx="6172200" cy="8026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US becomes the world’s largest manufacture of armaments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300,000 planes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2.6 million machine guns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6 million tons of bombs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91,000 cargo/war ships</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WWII will lead the US out of the Great Depression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US government spends 250 million a day (320 billion)</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Keynesian economics	</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17 million jobs created</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Corporate profits up 70%</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Real industrial wages up 50%</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Closing gap between rich and poor</a:t>
            </a:r>
          </a:p>
          <a:p>
            <a:pPr marL="342900" marR="0" lvl="0" indent="-342900" algn="l" rtl="0">
              <a:lnSpc>
                <a:spcPct val="100000"/>
              </a:lnSpc>
              <a:spcBef>
                <a:spcPts val="480"/>
              </a:spcBef>
              <a:spcAft>
                <a:spcPts val="0"/>
              </a:spcAft>
              <a:buClr>
                <a:schemeClr val="lt1"/>
              </a:buClr>
              <a:buSzPct val="25000"/>
              <a:buFont typeface="Arial"/>
              <a:buNone/>
            </a:pPr>
            <a:r>
              <a:rPr lang="en-US" sz="2400" b="0" i="0" u="none" strike="noStrike" cap="none" dirty="0">
                <a:solidFill>
                  <a:schemeClr val="lt1"/>
                </a:solidFill>
                <a:latin typeface="Arial"/>
                <a:ea typeface="Arial"/>
                <a:cs typeface="Arial"/>
                <a:sym typeface="Arial"/>
              </a:rPr>
              <a:t>	Unprecedented prosperity for most Americans</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Default Design">
  <a:themeElements>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9F8B91-0369-4431-91B7-840B923232F5}">
  <ds:schemaRefs>
    <ds:schemaRef ds:uri="http://schemas.microsoft.com/sharepoint/v3/contenttype/forms"/>
  </ds:schemaRefs>
</ds:datastoreItem>
</file>

<file path=customXml/itemProps2.xml><?xml version="1.0" encoding="utf-8"?>
<ds:datastoreItem xmlns:ds="http://schemas.openxmlformats.org/officeDocument/2006/customXml" ds:itemID="{BF7845BE-4A7F-420C-B947-5F103D9285E5}">
  <ds:schemaRefs>
    <ds:schemaRef ds:uri="http://schemas.openxmlformats.org/package/2006/metadata/core-properties"/>
    <ds:schemaRef ds:uri="http://purl.org/dc/terms/"/>
    <ds:schemaRef ds:uri="http://purl.org/dc/dcmitype/"/>
    <ds:schemaRef ds:uri="http://purl.org/dc/elements/1.1/"/>
    <ds:schemaRef ds:uri="60d19c23-6866-456c-9119-fd297c8160f1"/>
    <ds:schemaRef ds:uri="http://schemas.microsoft.com/office/2006/metadata/properties"/>
    <ds:schemaRef ds:uri="http://schemas.microsoft.com/office/2006/documentManagement/types"/>
    <ds:schemaRef ds:uri="5e5f1a22-57e7-4712-a9d6-cd8f277af904"/>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ED2A537-B34B-4503-876A-F5105313F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563</TotalTime>
  <Words>1742</Words>
  <Application>Microsoft Office PowerPoint</Application>
  <PresentationFormat>On-screen Show (4:3)</PresentationFormat>
  <Paragraphs>322</Paragraphs>
  <Slides>40</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Baskerville Old Face</vt:lpstr>
      <vt:lpstr>Impact</vt:lpstr>
      <vt:lpstr>Times New Roman</vt:lpstr>
      <vt:lpstr>Anton</vt:lpstr>
      <vt:lpstr>Arial</vt:lpstr>
      <vt:lpstr>Calibri</vt:lpstr>
      <vt:lpstr>Georgia</vt:lpstr>
      <vt:lpstr>Office Theme</vt:lpstr>
      <vt:lpstr>2_Default Design</vt:lpstr>
      <vt:lpstr>12_Default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end to neutrality</vt:lpstr>
      <vt:lpstr>Economic recovery</vt:lpstr>
      <vt:lpstr>Public sacrifice</vt:lpstr>
      <vt:lpstr>Changing roles of women</vt:lpstr>
      <vt:lpstr>PowerPoint Presentation</vt:lpstr>
      <vt:lpstr>PowerPoint Presentation</vt:lpstr>
      <vt:lpstr>PowerPoint Presentation</vt:lpstr>
      <vt:lpstr>Minority groups during the war</vt:lpstr>
      <vt:lpstr>PowerPoint Presentation</vt:lpstr>
      <vt:lpstr>PowerPoint Presentation</vt:lpstr>
      <vt:lpstr>Minority groups during the war</vt:lpstr>
      <vt:lpstr>Minority groups during the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56</cp:revision>
  <cp:lastPrinted>2018-08-16T23:35:18Z</cp:lastPrinted>
  <dcterms:modified xsi:type="dcterms:W3CDTF">2019-09-03T20:06:30Z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ies>
</file>