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2"/>
  </p:notesMasterIdLst>
  <p:sldIdLst>
    <p:sldId id="324" r:id="rId5"/>
    <p:sldId id="323" r:id="rId6"/>
    <p:sldId id="325" r:id="rId7"/>
    <p:sldId id="326" r:id="rId8"/>
    <p:sldId id="328" r:id="rId9"/>
    <p:sldId id="329" r:id="rId10"/>
    <p:sldId id="327" r:id="rId11"/>
  </p:sldIdLst>
  <p:sldSz cx="6858000" cy="9144000" type="screen4x3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elix Titling" panose="04060505060202020A04" pitchFamily="82" charset="0"/>
      <p:regular r:id="rId17"/>
    </p:embeddedFont>
    <p:embeddedFont>
      <p:font typeface="Impact" panose="020B0806030902050204" pitchFamily="3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DD1C35-664D-4D24-B112-7A0B6541E67F}">
  <a:tblStyle styleId="{DEDD1C35-664D-4D24-B112-7A0B6541E67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724A4DA2-08D5-48B8-8CC9-111B58844983}" styleName="Table_1"/>
  <a:tblStyle styleId="{483B7E65-62D0-4F42-8CEE-5C8409A492E0}" styleName="Table_2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200275" y="698500"/>
            <a:ext cx="2611438" cy="34845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58" tIns="93158" rIns="93158" bIns="93158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528638"/>
            <a:ext cx="1974850" cy="2635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926679" y="3340590"/>
            <a:ext cx="7413411" cy="3164769"/>
          </a:xfrm>
          <a:prstGeom prst="rect">
            <a:avLst/>
          </a:prstGeom>
        </p:spPr>
        <p:txBody>
          <a:bodyPr wrap="square" lIns="90401" tIns="90401" rIns="90401" bIns="9040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6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528638"/>
            <a:ext cx="1974850" cy="2635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926679" y="3340590"/>
            <a:ext cx="7413411" cy="3164769"/>
          </a:xfrm>
          <a:prstGeom prst="rect">
            <a:avLst/>
          </a:prstGeom>
        </p:spPr>
        <p:txBody>
          <a:bodyPr wrap="square" lIns="90401" tIns="90401" rIns="90401" bIns="9040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94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528638"/>
            <a:ext cx="1974850" cy="2635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926679" y="3340590"/>
            <a:ext cx="7413411" cy="3164769"/>
          </a:xfrm>
          <a:prstGeom prst="rect">
            <a:avLst/>
          </a:prstGeom>
        </p:spPr>
        <p:txBody>
          <a:bodyPr wrap="square" lIns="90401" tIns="90401" rIns="90401" bIns="9040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48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528638"/>
            <a:ext cx="1974850" cy="2635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926679" y="3340590"/>
            <a:ext cx="7413411" cy="3164769"/>
          </a:xfrm>
          <a:prstGeom prst="rect">
            <a:avLst/>
          </a:prstGeom>
        </p:spPr>
        <p:txBody>
          <a:bodyPr wrap="square" lIns="90401" tIns="90401" rIns="90401" bIns="9040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69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528638"/>
            <a:ext cx="1974850" cy="2635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926679" y="3340590"/>
            <a:ext cx="7413411" cy="3164769"/>
          </a:xfrm>
          <a:prstGeom prst="rect">
            <a:avLst/>
          </a:prstGeom>
        </p:spPr>
        <p:txBody>
          <a:bodyPr wrap="square" lIns="90401" tIns="90401" rIns="90401" bIns="9040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107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63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67916" y="2279652"/>
            <a:ext cx="5915025" cy="38036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79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71487" y="2434166"/>
            <a:ext cx="2914649" cy="58017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471862" y="2434166"/>
            <a:ext cx="2914649" cy="58017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82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72381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72381" y="2241550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3471862" y="2241550"/>
            <a:ext cx="2915542" cy="10985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3471862" y="3340100"/>
            <a:ext cx="2915542" cy="49127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169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04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915542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381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4" cy="50821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386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2915542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4" cy="50821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97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40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1772576" y="3622014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1227798" y="2186120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89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7" y="2434166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8350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acklivesmatter.com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blacklivesmatter.com/about/herstor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toomvmt.org/about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s://metoomvmt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reasons-for-deindustrialization-302624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195600" y="130500"/>
            <a:ext cx="6430199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#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blacklivesmatter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195599" y="1339802"/>
            <a:ext cx="6430199" cy="1518822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is the #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blacklivesmatter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movement?</a:t>
            </a:r>
          </a:p>
          <a:p>
            <a:pPr lvl="0" algn="ctr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was it started?</a:t>
            </a:r>
          </a:p>
          <a:p>
            <a:pPr lvl="0" algn="ctr">
              <a:lnSpc>
                <a:spcPct val="150000"/>
              </a:lnSpc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By who? Why?</a:t>
            </a:r>
          </a:p>
          <a:p>
            <a:pPr lvl="0" algn="ctr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3 news articles that discuss the movement and describe.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Shape 268">
            <a:extLst>
              <a:ext uri="{FF2B5EF4-FFF2-40B4-BE49-F238E27FC236}">
                <a16:creationId xmlns:a16="http://schemas.microsoft.com/office/drawing/2014/main" id="{5A1D151E-D8DF-4628-8730-AFEE7BA64D0C}"/>
              </a:ext>
            </a:extLst>
          </p:cNvPr>
          <p:cNvSpPr txBox="1"/>
          <p:nvPr/>
        </p:nvSpPr>
        <p:spPr>
          <a:xfrm>
            <a:off x="0" y="754369"/>
            <a:ext cx="6858000" cy="523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Directions: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 the links in order to answer the questions in the organizer. </a:t>
            </a: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https://blacklivesmatter.com/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and  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https://blacklivesmatter.com/about/herstory/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D05A78-249F-407C-92D0-A003550393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7" y="3021527"/>
            <a:ext cx="6430200" cy="2873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B46208-426C-416F-8627-8D64A330B0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96" y="6058259"/>
            <a:ext cx="4789713" cy="2873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ACDB5F-D4B9-4D8A-BF8E-07884F629A3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373" y="6058259"/>
            <a:ext cx="3116424" cy="28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3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195600" y="130500"/>
            <a:ext cx="6430199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#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metoo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195599" y="1339803"/>
            <a:ext cx="6430199" cy="1518822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is the #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metoo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movement?</a:t>
            </a:r>
          </a:p>
          <a:p>
            <a:pPr lvl="0" algn="ctr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was it started?</a:t>
            </a:r>
          </a:p>
          <a:p>
            <a:pPr lvl="0" algn="ctr">
              <a:lnSpc>
                <a:spcPct val="150000"/>
              </a:lnSpc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By who? Why?</a:t>
            </a:r>
          </a:p>
          <a:p>
            <a:pPr lvl="0" algn="ctr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3 news articles that discuss the movement and describe.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Shape 268">
            <a:extLst>
              <a:ext uri="{FF2B5EF4-FFF2-40B4-BE49-F238E27FC236}">
                <a16:creationId xmlns:a16="http://schemas.microsoft.com/office/drawing/2014/main" id="{5A1D151E-D8DF-4628-8730-AFEE7BA64D0C}"/>
              </a:ext>
            </a:extLst>
          </p:cNvPr>
          <p:cNvSpPr txBox="1"/>
          <p:nvPr/>
        </p:nvSpPr>
        <p:spPr>
          <a:xfrm>
            <a:off x="0" y="816602"/>
            <a:ext cx="6858000" cy="523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Directions: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 the links in order to answer the questions in the organizer. </a:t>
            </a: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https://metoomvmt.org/about/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and  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https://metoomvmt.org/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8ACD5-79AE-4E16-99EB-9CAE99752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00" y="3035139"/>
            <a:ext cx="6430198" cy="369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355A7-2D3E-40FE-9068-D449B4397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99" y="6301614"/>
            <a:ext cx="3233401" cy="2711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2E66C4-9A26-44A8-9ECA-E3BB63E45B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1048" y="6285376"/>
            <a:ext cx="37147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3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195600" y="130500"/>
            <a:ext cx="6430199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Immigration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195600" y="6845681"/>
            <a:ext cx="6462375" cy="2131056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immigrants does American see each year? </a:t>
            </a:r>
          </a:p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top 5 ethnicities that are immigrating to the US?</a:t>
            </a:r>
          </a:p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some reasons they are moving here?</a:t>
            </a:r>
          </a:p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and contrast: how are these reasons similar or different from the 1800s?</a:t>
            </a:r>
          </a:p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current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confilct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immigration today.</a:t>
            </a:r>
          </a:p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what is happening at the US/Mexico boarder </a:t>
            </a:r>
          </a:p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now running for president: Create your own immigration policy for the United States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Shape 268">
            <a:extLst>
              <a:ext uri="{FF2B5EF4-FFF2-40B4-BE49-F238E27FC236}">
                <a16:creationId xmlns:a16="http://schemas.microsoft.com/office/drawing/2014/main" id="{5A1D151E-D8DF-4628-8730-AFEE7BA64D0C}"/>
              </a:ext>
            </a:extLst>
          </p:cNvPr>
          <p:cNvSpPr txBox="1"/>
          <p:nvPr/>
        </p:nvSpPr>
        <p:spPr>
          <a:xfrm>
            <a:off x="0" y="550363"/>
            <a:ext cx="6858000" cy="523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Directions: Research online in order to answer the questions below.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D2D9F-8E32-465C-B3FE-BD2FB7D933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0" y="3832476"/>
            <a:ext cx="6462375" cy="28079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B87C02-2418-4D17-AC17-CF9E12747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0" y="922411"/>
            <a:ext cx="6462375" cy="36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3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195600" y="130500"/>
            <a:ext cx="6430199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Deindustrialization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1" y="5803641"/>
            <a:ext cx="6857999" cy="320985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US used to lead the way in industrialization (recall industrial revolution worksheet?) </a:t>
            </a:r>
          </a:p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causes of deindustrialization: have students think of reasons why we are losing factories and not leading the world in industrialization anymore. </a:t>
            </a:r>
          </a:p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reasons: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https://www.thoughtco.com/reasons-for-deindustrialization-3026240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longer have access to natural resources and raw materials. The US put a cap on what we are allowed to take. China, which does not have any laws on this, is leading the world in water pollution. </a:t>
            </a:r>
          </a:p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Globalization: Companies moving businesses overseas to make products cheaper. Pros: we get clothes cheaper and that countries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employement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raises. Cons: we lose jobs.. but cheaper items means more people spend money. </a:t>
            </a:r>
          </a:p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Deficit: We buy more goods than we sell, causing an imbalance. Because we don't have money it makes the cost of producing goods go up so we move companies overseas.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Shape 268">
            <a:extLst>
              <a:ext uri="{FF2B5EF4-FFF2-40B4-BE49-F238E27FC236}">
                <a16:creationId xmlns:a16="http://schemas.microsoft.com/office/drawing/2014/main" id="{5A1D151E-D8DF-4628-8730-AFEE7BA64D0C}"/>
              </a:ext>
            </a:extLst>
          </p:cNvPr>
          <p:cNvSpPr txBox="1"/>
          <p:nvPr/>
        </p:nvSpPr>
        <p:spPr>
          <a:xfrm>
            <a:off x="0" y="653700"/>
            <a:ext cx="6858000" cy="523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Directions: Find ads that say : Dell to close largest US manufacturing plant.. US trade deficit growing... </a:t>
            </a:r>
          </a:p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 jobs lost of overseas manufacturing.. etc. in order to answer the questions below.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4F72FC-F106-44F9-B00A-4456C1CECF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01" y="1485970"/>
            <a:ext cx="6858000" cy="400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E080C8-921F-4401-B459-936B9036A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52" y="1287558"/>
            <a:ext cx="5946896" cy="6719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252AB5-E709-41B0-BD0C-EFE604DC9FF4}"/>
              </a:ext>
            </a:extLst>
          </p:cNvPr>
          <p:cNvSpPr/>
          <p:nvPr/>
        </p:nvSpPr>
        <p:spPr>
          <a:xfrm>
            <a:off x="2407726" y="580444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Felix Titling" panose="04060505060202020A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globalization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FD65E-07EE-4FD8-80D5-D48F5144F0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" y="1697875"/>
            <a:ext cx="6559420" cy="61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7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2D61E2-C334-461F-B0E6-3E39C7B1C9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0263"/>
            <a:ext cx="6858000" cy="64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9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195600" y="130500"/>
            <a:ext cx="6430199" cy="52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War in Iraq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0" y="6662186"/>
            <a:ext cx="6857999" cy="2351314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dangers did President Bush say Iraq posed to the region and the world? Name two.</a:t>
            </a:r>
          </a:p>
          <a:p>
            <a:pPr lvl="0" algn="ctr">
              <a:lnSpc>
                <a:spcPct val="150000"/>
              </a:lnSpc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were the U.S.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government’s declared goals in sending troops to Iraq?</a:t>
            </a:r>
          </a:p>
          <a:p>
            <a:pPr lvl="0" algn="ctr">
              <a:lnSpc>
                <a:spcPct val="150000"/>
              </a:lnSpc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Why did many Iraqis distrust the Iraq Interim Governing Council?</a:t>
            </a:r>
          </a:p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effect of U.S. involvement in Fallujah?</a:t>
            </a:r>
          </a:p>
          <a:p>
            <a:pPr lvl="0" algn="ctr">
              <a:lnSpc>
                <a:spcPct val="150000"/>
              </a:lnSpc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percentage of Iraqis participated in the elections in December 2005?</a:t>
            </a:r>
          </a:p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is the president of Iraq? Who is the Prime Minister?</a:t>
            </a:r>
          </a:p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events contributed to the U.S. led invasion of Iraq in March 2003?</a:t>
            </a:r>
          </a:p>
          <a:p>
            <a:pPr lvl="0" algn="ctr"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different groups involved in the ongoing conflict in Iraq. What are their goals?</a:t>
            </a:r>
          </a:p>
          <a:p>
            <a:pPr lvl="0" algn="ctr">
              <a:lnSpc>
                <a:spcPct val="150000"/>
              </a:lnSpc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Shape 268">
            <a:extLst>
              <a:ext uri="{FF2B5EF4-FFF2-40B4-BE49-F238E27FC236}">
                <a16:creationId xmlns:a16="http://schemas.microsoft.com/office/drawing/2014/main" id="{5A1D151E-D8DF-4628-8730-AFEE7BA64D0C}"/>
              </a:ext>
            </a:extLst>
          </p:cNvPr>
          <p:cNvSpPr txBox="1"/>
          <p:nvPr/>
        </p:nvSpPr>
        <p:spPr>
          <a:xfrm>
            <a:off x="0" y="411318"/>
            <a:ext cx="6858000" cy="523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online in order to answer the questions below.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EC846-FE92-41BE-AABB-290485F4D3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44"/>
          <a:stretch/>
        </p:blipFill>
        <p:spPr>
          <a:xfrm>
            <a:off x="3311754" y="4177783"/>
            <a:ext cx="3546245" cy="23513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B3C740-161C-4096-BD2D-C234B105F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7783"/>
            <a:ext cx="3546244" cy="2351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A2E5FC-3068-486B-A277-B14CC1AF46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4"/>
          <a:stretch/>
        </p:blipFill>
        <p:spPr>
          <a:xfrm>
            <a:off x="0" y="934517"/>
            <a:ext cx="4329404" cy="3088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3B2EE-A9F2-4965-B4F4-C0F251848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6889" y="934517"/>
            <a:ext cx="3091110" cy="308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36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023F08B862D4BA183F400BCDCAD2B" ma:contentTypeVersion="4" ma:contentTypeDescription="Create a new document." ma:contentTypeScope="" ma:versionID="4fafab5c118da2b9dbd5b0c1d4bde96e">
  <xsd:schema xmlns:xsd="http://www.w3.org/2001/XMLSchema" xmlns:xs="http://www.w3.org/2001/XMLSchema" xmlns:p="http://schemas.microsoft.com/office/2006/metadata/properties" xmlns:ns2="60d19c23-6866-456c-9119-fd297c8160f1" xmlns:ns3="5e5f1a22-57e7-4712-a9d6-cd8f277af904" targetNamespace="http://schemas.microsoft.com/office/2006/metadata/properties" ma:root="true" ma:fieldsID="b3145933dbd09a3f65f2a9ba45b28008" ns2:_="" ns3:_="">
    <xsd:import namespace="60d19c23-6866-456c-9119-fd297c8160f1"/>
    <xsd:import namespace="5e5f1a22-57e7-4712-a9d6-cd8f277af90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19c23-6866-456c-9119-fd297c8160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f1a22-57e7-4712-a9d6-cd8f277af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89D6F5-8184-4963-9BFF-21F516FF54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d19c23-6866-456c-9119-fd297c8160f1"/>
    <ds:schemaRef ds:uri="5e5f1a22-57e7-4712-a9d6-cd8f277af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918FDD-D2CD-4D1B-A625-157A3873F8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702C46-A4E1-4F11-88E4-AF3DDC150FBD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5e5f1a22-57e7-4712-a9d6-cd8f277af904"/>
    <ds:schemaRef ds:uri="60d19c23-6866-456c-9119-fd297c8160f1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553</Words>
  <Application>Microsoft Office PowerPoint</Application>
  <PresentationFormat>On-screen Show (4:3)</PresentationFormat>
  <Paragraphs>43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Impact</vt:lpstr>
      <vt:lpstr>Felix Titling</vt:lpstr>
      <vt:lpstr>Times New Roman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Shafer, Amy</dc:creator>
  <cp:lastModifiedBy>Greif, Madison</cp:lastModifiedBy>
  <cp:revision>61</cp:revision>
  <cp:lastPrinted>2019-08-30T16:54:02Z</cp:lastPrinted>
  <dcterms:modified xsi:type="dcterms:W3CDTF">2019-08-30T16:54:28Z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0x01010028A023F08B862D4BA183F400BCDCAD2B</vt:lpwstr>
  </property>
  <property fmtid="{D5CDD505-2E9C-101B-9397-08002B2CF9AE}" pid="3" name="MSIP_Label_92009867-feb4-47c8-ae14-c70bcedd7c6e_Enabled">
    <vt:lpwstr>True</vt:lpwstr>
  </property>
  <property fmtid="{D5CDD505-2E9C-101B-9397-08002B2CF9AE}" pid="4" name="MSIP_Label_92009867-feb4-47c8-ae14-c70bcedd7c6e_SiteId">
    <vt:lpwstr>eba5623b-50fe-4e37-bd38-84cca5305de7</vt:lpwstr>
  </property>
  <property fmtid="{D5CDD505-2E9C-101B-9397-08002B2CF9AE}" pid="5" name="MSIP_Label_92009867-feb4-47c8-ae14-c70bcedd7c6e_Ref">
    <vt:lpwstr>https://api.informationprotection.azure.com/api/eba5623b-50fe-4e37-bd38-84cca5305de7</vt:lpwstr>
  </property>
  <property fmtid="{D5CDD505-2E9C-101B-9397-08002B2CF9AE}" pid="6" name="MSIP_Label_92009867-feb4-47c8-ae14-c70bcedd7c6e_SetBy">
    <vt:lpwstr>amy.shafer@dmschools.org</vt:lpwstr>
  </property>
  <property fmtid="{D5CDD505-2E9C-101B-9397-08002B2CF9AE}" pid="7" name="MSIP_Label_92009867-feb4-47c8-ae14-c70bcedd7c6e_SetDate">
    <vt:lpwstr>2017-10-15T09:39:27.6071831-05:00</vt:lpwstr>
  </property>
  <property fmtid="{D5CDD505-2E9C-101B-9397-08002B2CF9AE}" pid="8" name="MSIP_Label_92009867-feb4-47c8-ae14-c70bcedd7c6e_Name">
    <vt:lpwstr>Personal</vt:lpwstr>
  </property>
  <property fmtid="{D5CDD505-2E9C-101B-9397-08002B2CF9AE}" pid="9" name="MSIP_Label_92009867-feb4-47c8-ae14-c70bcedd7c6e_Application">
    <vt:lpwstr>Microsoft Azure Information Protection</vt:lpwstr>
  </property>
  <property fmtid="{D5CDD505-2E9C-101B-9397-08002B2CF9AE}" pid="10" name="MSIP_Label_92009867-feb4-47c8-ae14-c70bcedd7c6e_Extended_MSFT_Method">
    <vt:lpwstr>Manual</vt:lpwstr>
  </property>
  <property fmtid="{D5CDD505-2E9C-101B-9397-08002B2CF9AE}" pid="11" name="Sensitivity">
    <vt:lpwstr>Personal</vt:lpwstr>
  </property>
</Properties>
</file>