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9" r:id="rId2"/>
    <p:sldId id="258" r:id="rId3"/>
    <p:sldId id="278" r:id="rId4"/>
    <p:sldId id="261" r:id="rId5"/>
    <p:sldId id="279" r:id="rId6"/>
    <p:sldId id="277" r:id="rId7"/>
    <p:sldId id="260" r:id="rId8"/>
    <p:sldId id="280" r:id="rId9"/>
    <p:sldId id="281" r:id="rId10"/>
    <p:sldId id="263" r:id="rId11"/>
    <p:sldId id="265" r:id="rId12"/>
    <p:sldId id="282" r:id="rId13"/>
    <p:sldId id="266" r:id="rId14"/>
    <p:sldId id="283" r:id="rId15"/>
    <p:sldId id="267" r:id="rId16"/>
    <p:sldId id="284" r:id="rId17"/>
    <p:sldId id="272" r:id="rId18"/>
    <p:sldId id="276" r:id="rId19"/>
    <p:sldId id="269" r:id="rId20"/>
    <p:sldId id="285" r:id="rId21"/>
    <p:sldId id="287" r:id="rId22"/>
    <p:sldId id="288" r:id="rId23"/>
    <p:sldId id="274" r:id="rId24"/>
    <p:sldId id="289" r:id="rId25"/>
    <p:sldId id="290" r:id="rId26"/>
    <p:sldId id="275" r:id="rId27"/>
    <p:sldId id="291" r:id="rId28"/>
    <p:sldId id="293" r:id="rId29"/>
    <p:sldId id="292" r:id="rId30"/>
  </p:sldIdLst>
  <p:sldSz cx="6858000" cy="9144000" type="screen4x3"/>
  <p:notesSz cx="7102475" cy="9388475"/>
  <p:embeddedFontLst>
    <p:embeddedFont>
      <p:font typeface="Anton"/>
      <p:regular r:id="rId32"/>
    </p:embeddedFont>
    <p:embeddedFont>
      <p:font typeface="Baskerville Old Face" panose="02020602080505020303" pitchFamily="18" charset="0"/>
      <p:regular r:id="rId33"/>
    </p:embeddedFont>
    <p:embeddedFont>
      <p:font typeface="Calibri" panose="020F050202020403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Impact" panose="020B0806030902050204" pitchFamily="3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1747D2-DC3B-43C0-B57C-32F7DAA5B229}">
  <a:tblStyle styleId="{D31747D2-DC3B-43C0-B57C-32F7DAA5B22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9D384E-C8C2-4050-B3C5-7750C1EAE45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22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79" cy="4224814"/>
          </a:xfrm>
          <a:prstGeom prst="rect">
            <a:avLst/>
          </a:prstGeom>
          <a:noFill/>
          <a:ln>
            <a:noFill/>
          </a:ln>
        </p:spPr>
        <p:txBody>
          <a:bodyPr wrap="square" lIns="94213" tIns="94213" rIns="94213" bIns="94213"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710248" y="4459526"/>
            <a:ext cx="5681979"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Clr>
                <a:schemeClr val="dk1"/>
              </a:buClr>
              <a:buSzPct val="91666"/>
              <a:buNone/>
            </a:pP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extLst>
      <p:ext uri="{BB962C8B-B14F-4D97-AF65-F5344CB8AC3E}">
        <p14:creationId xmlns:p14="http://schemas.microsoft.com/office/powerpoint/2010/main" val="142789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710248" y="4459526"/>
            <a:ext cx="5681979"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710248" y="4459526"/>
            <a:ext cx="5681979" cy="4224814"/>
          </a:xfrm>
          <a:prstGeom prst="rect">
            <a:avLst/>
          </a:prstGeom>
        </p:spPr>
        <p:txBody>
          <a:bodyPr wrap="square" lIns="94213" tIns="94213" rIns="94213" bIns="94213" anchor="t" anchorCtr="0">
            <a:noAutofit/>
          </a:bodyPr>
          <a:lstStyle/>
          <a:p>
            <a:pPr>
              <a:buClr>
                <a:schemeClr val="dk1"/>
              </a:buClr>
              <a:buSzPct val="91666"/>
              <a:buNone/>
            </a:pP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UqUSY59Kilk" TargetMode="External"/><Relationship Id="rId3" Type="http://schemas.openxmlformats.org/officeDocument/2006/relationships/hyperlink" Target="http://study.com/academy/lesson/new-france-new-netherlands-new-sweden-north-american-settlements.html" TargetMode="External"/><Relationship Id="rId7" Type="http://schemas.openxmlformats.org/officeDocument/2006/relationships/hyperlink" Target="http://ow.ly/nest30ftK7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pm.edu/wirp/ICW-144.html" TargetMode="External"/><Relationship Id="rId5" Type="http://schemas.openxmlformats.org/officeDocument/2006/relationships/hyperlink" Target="http://www.let.rug.nl/usa/outlines/history-1994/early-america/early-settlements.php" TargetMode="External"/><Relationship Id="rId10" Type="http://schemas.openxmlformats.org/officeDocument/2006/relationships/image" Target="../media/image1.png"/><Relationship Id="rId4" Type="http://schemas.openxmlformats.org/officeDocument/2006/relationships/hyperlink" Target="http://www.ushistory.org/us/8a.asp" TargetMode="External"/><Relationship Id="rId9" Type="http://schemas.openxmlformats.org/officeDocument/2006/relationships/hyperlink" Target="https://tinyurl.com/m9judn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mericanhistorycentral.com/entry.php?rec=494&amp;view=quick-fact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ushistory.org/us/9g.asp" TargetMode="External"/><Relationship Id="rId5" Type="http://schemas.openxmlformats.org/officeDocument/2006/relationships/hyperlink" Target="http://www.history.com/topics/american-revolution/townshend-acts" TargetMode="External"/><Relationship Id="rId4" Type="http://schemas.openxmlformats.org/officeDocument/2006/relationships/hyperlink" Target="http://www.history.com/topics/american-revolution/stamp-ac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gilderlehrman.org/history-by-era/road-revolution/resources/paul-revere%E2%80%99s-engraving-boston-massacre-1770" TargetMode="External"/><Relationship Id="rId5" Type="http://schemas.openxmlformats.org/officeDocument/2006/relationships/hyperlink" Target="http://www.ushistory.org/us/9e.asp" TargetMode="External"/><Relationship Id="rId4" Type="http://schemas.openxmlformats.org/officeDocument/2006/relationships/hyperlink" Target="http://www.history.com/topics/american-revolution/boston-massacr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ucksters.com/history/boston_tea_party.ph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shistory.org/us/11b.asp" TargetMode="External"/><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history.com/topics/american-revolution/siege-of-yorktown" TargetMode="External"/><Relationship Id="rId3" Type="http://schemas.openxmlformats.org/officeDocument/2006/relationships/hyperlink" Target="http://www.history.com/topics/american-revolution/battles-of-lexington-and-concord" TargetMode="External"/><Relationship Id="rId7" Type="http://schemas.openxmlformats.org/officeDocument/2006/relationships/hyperlink" Target="http://www.history.com/this-day-in-history/washington-crosses-the-delawar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history.com/this-day-in-history/washington-leads-troops-into-winter-quarters-at-valley-forge" TargetMode="External"/><Relationship Id="rId5" Type="http://schemas.openxmlformats.org/officeDocument/2006/relationships/hyperlink" Target="http://www.history.com/topics/american-revolution/battle-of-bunker-hill" TargetMode="External"/><Relationship Id="rId10" Type="http://schemas.openxmlformats.org/officeDocument/2006/relationships/image" Target="../media/image20.png"/><Relationship Id="rId4" Type="http://schemas.openxmlformats.org/officeDocument/2006/relationships/hyperlink" Target="http://www.history.com/" TargetMode="External"/><Relationship Id="rId9" Type="http://schemas.openxmlformats.org/officeDocument/2006/relationships/hyperlink" Target="http://www.history.com/topics/american-revolution/battle-of-saratog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history.com/topics/american-revolution/declaration-of-independenc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archives.gov/exhibits/charters/declaration.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learnnc.org/lp/editions/native-chesapeake/180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shistory.org/us/14b.as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teachingamericanhistory.org/convention/"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ow.ly/5MIe30f70w5" TargetMode="External"/><Relationship Id="rId3" Type="http://schemas.openxmlformats.org/officeDocument/2006/relationships/hyperlink" Target="http://www.history.com/topics/french-and-indian-war" TargetMode="External"/><Relationship Id="rId7" Type="http://schemas.openxmlformats.org/officeDocument/2006/relationships/hyperlink" Target="http://ow.ly/ghEd30f70ji" TargetMode="External"/><Relationship Id="rId12" Type="http://schemas.openxmlformats.org/officeDocument/2006/relationships/hyperlink" Target="http://ow.ly/4cYd30f70G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ow.ly/rEvD30f707L" TargetMode="External"/><Relationship Id="rId11" Type="http://schemas.openxmlformats.org/officeDocument/2006/relationships/hyperlink" Target="https://drive.google.com/file/d/0B42NDsQFATcGeG9pcjJwRTQ3Wnc/view?usp=sharing" TargetMode="External"/><Relationship Id="rId5" Type="http://schemas.openxmlformats.org/officeDocument/2006/relationships/hyperlink" Target="https://history.state.gov/milestones/1750-1775/french-indian-war" TargetMode="External"/><Relationship Id="rId10" Type="http://schemas.openxmlformats.org/officeDocument/2006/relationships/hyperlink" Target="http://ow.ly/yXNR30f70CQ" TargetMode="External"/><Relationship Id="rId4" Type="http://schemas.openxmlformats.org/officeDocument/2006/relationships/hyperlink" Target="http://www.pbs.org/thewarthatmadeamerica/index.html" TargetMode="External"/><Relationship Id="rId9" Type="http://schemas.openxmlformats.org/officeDocument/2006/relationships/hyperlink" Target="https://drive.google.com/file/d/0B42NDsQFATcGb2VIaGQwYXJWNnM/view?usp=shar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en.wikipedia.org/wiki/Geography's_impact_on_colonial_America" TargetMode="External"/><Relationship Id="rId5" Type="http://schemas.openxmlformats.org/officeDocument/2006/relationships/hyperlink" Target="http://americanhistory.about.com/od/colonialamerica/a/colamoverview.htm" TargetMode="External"/><Relationship Id="rId4" Type="http://schemas.openxmlformats.org/officeDocument/2006/relationships/hyperlink" Target="http://www.history.com/topics/thirteen-coloni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117943" y="3475659"/>
            <a:ext cx="3282900" cy="2895355"/>
          </a:xfrm>
          <a:prstGeom prst="rect">
            <a:avLst/>
          </a:prstGeom>
          <a:noFill/>
          <a:ln w="9525" cap="flat" cmpd="sng">
            <a:solidFill>
              <a:srgbClr val="CC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9" name="Shape 119"/>
          <p:cNvSpPr txBox="1"/>
          <p:nvPr/>
        </p:nvSpPr>
        <p:spPr>
          <a:xfrm>
            <a:off x="434001" y="1968540"/>
            <a:ext cx="6129900"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dirty="0">
                <a:solidFill>
                  <a:srgbClr val="FF0000"/>
                </a:solidFill>
                <a:latin typeface="Impact"/>
                <a:ea typeface="Impact"/>
                <a:cs typeface="Impact"/>
                <a:sym typeface="Impact"/>
              </a:rPr>
              <a:t>Comparing British &amp; French Colonization</a:t>
            </a:r>
          </a:p>
          <a:p>
            <a:pPr marL="0" marR="0" lvl="0" indent="0" algn="ctr" rtl="0">
              <a:spcBef>
                <a:spcPts val="0"/>
              </a:spcBef>
              <a:buNone/>
            </a:pPr>
            <a:endParaRPr sz="2800" dirty="0">
              <a:solidFill>
                <a:srgbClr val="FF0000"/>
              </a:solidFill>
              <a:latin typeface="Impact"/>
              <a:ea typeface="Impact"/>
              <a:cs typeface="Impact"/>
              <a:sym typeface="Impact"/>
            </a:endParaRPr>
          </a:p>
        </p:txBody>
      </p:sp>
      <p:sp>
        <p:nvSpPr>
          <p:cNvPr id="120" name="Shape 120"/>
          <p:cNvSpPr txBox="1"/>
          <p:nvPr/>
        </p:nvSpPr>
        <p:spPr>
          <a:xfrm>
            <a:off x="0" y="2432225"/>
            <a:ext cx="6857999" cy="867658"/>
          </a:xfrm>
          <a:prstGeom prst="rect">
            <a:avLst/>
          </a:prstGeom>
          <a:noFill/>
          <a:ln>
            <a:noFill/>
          </a:ln>
        </p:spPr>
        <p:txBody>
          <a:bodyPr wrap="square" lIns="91425" tIns="91425" rIns="91425" bIns="91425" anchor="t" anchorCtr="0">
            <a:noAutofit/>
          </a:bodyPr>
          <a:lstStyle/>
          <a:p>
            <a:pPr algn="ctr"/>
            <a:r>
              <a:rPr lang="en-US" sz="1200" b="1" dirty="0"/>
              <a:t>Directions</a:t>
            </a:r>
            <a:r>
              <a:rPr lang="en-US" sz="1200" dirty="0"/>
              <a:t>: </a:t>
            </a:r>
            <a:r>
              <a:rPr lang="en-US" sz="1200" dirty="0">
                <a:solidFill>
                  <a:schemeClr val="dk1"/>
                </a:solidFill>
              </a:rPr>
              <a:t>While both England and France explored and had settlements in North America, their settlements became very </a:t>
            </a:r>
            <a:r>
              <a:rPr lang="en-US" sz="1200" u="sng" dirty="0">
                <a:solidFill>
                  <a:schemeClr val="hlink"/>
                </a:solidFill>
                <a:hlinkClick r:id="rId3"/>
              </a:rPr>
              <a:t>different</a:t>
            </a:r>
            <a:r>
              <a:rPr lang="en-US" sz="1200" dirty="0">
                <a:solidFill>
                  <a:schemeClr val="dk1"/>
                </a:solidFill>
              </a:rPr>
              <a:t>. After reading about </a:t>
            </a:r>
            <a:r>
              <a:rPr lang="en-US" sz="1200" b="1" u="sng" dirty="0">
                <a:solidFill>
                  <a:schemeClr val="hlink"/>
                </a:solidFill>
                <a:hlinkClick r:id="rId4"/>
              </a:rPr>
              <a:t>French</a:t>
            </a:r>
            <a:r>
              <a:rPr lang="en-US" sz="1200" dirty="0">
                <a:solidFill>
                  <a:schemeClr val="dk1"/>
                </a:solidFill>
              </a:rPr>
              <a:t> and </a:t>
            </a:r>
            <a:r>
              <a:rPr lang="en-US" sz="1200" b="1" u="sng" dirty="0">
                <a:solidFill>
                  <a:schemeClr val="hlink"/>
                </a:solidFill>
                <a:hlinkClick r:id="rId5"/>
              </a:rPr>
              <a:t>English</a:t>
            </a:r>
            <a:r>
              <a:rPr lang="en-US" sz="1200" b="1" dirty="0">
                <a:solidFill>
                  <a:schemeClr val="dk1"/>
                </a:solidFill>
              </a:rPr>
              <a:t> </a:t>
            </a:r>
            <a:r>
              <a:rPr lang="en-US" sz="1200" dirty="0">
                <a:solidFill>
                  <a:schemeClr val="dk1"/>
                </a:solidFill>
              </a:rPr>
              <a:t>colonies, </a:t>
            </a:r>
            <a:r>
              <a:rPr lang="en-US" sz="1200" u="sng" dirty="0">
                <a:solidFill>
                  <a:schemeClr val="hlink"/>
                </a:solidFill>
                <a:hlinkClick r:id="rId6"/>
              </a:rPr>
              <a:t>https://www.mpm.edu/wirp/ICW-144.html</a:t>
            </a:r>
            <a:r>
              <a:rPr lang="en-US" sz="1200" u="sng" dirty="0">
                <a:solidFill>
                  <a:schemeClr val="hlink"/>
                </a:solidFill>
              </a:rPr>
              <a:t>  </a:t>
            </a:r>
            <a:r>
              <a:rPr lang="en-US" sz="1200" dirty="0">
                <a:solidFill>
                  <a:schemeClr val="dk1"/>
                </a:solidFill>
              </a:rPr>
              <a:t>and   </a:t>
            </a:r>
            <a:r>
              <a:rPr lang="en-US" sz="1200" dirty="0">
                <a:solidFill>
                  <a:schemeClr val="dk1"/>
                </a:solidFill>
                <a:hlinkClick r:id="rId7"/>
              </a:rPr>
              <a:t>http://ow.ly/nest30ftK7n</a:t>
            </a:r>
            <a:r>
              <a:rPr lang="en-US" sz="1200" dirty="0">
                <a:solidFill>
                  <a:schemeClr val="dk1"/>
                </a:solidFill>
              </a:rPr>
              <a:t> </a:t>
            </a:r>
          </a:p>
          <a:p>
            <a:pPr algn="ctr"/>
            <a:r>
              <a:rPr lang="en-US" sz="1200" dirty="0">
                <a:solidFill>
                  <a:schemeClr val="dk1"/>
                </a:solidFill>
                <a:hlinkClick r:id="rId8"/>
              </a:rPr>
              <a:t>https://www.youtube.com/watch?v=UqUSY59Kilk</a:t>
            </a:r>
            <a:r>
              <a:rPr lang="en-US" sz="1200" dirty="0">
                <a:solidFill>
                  <a:schemeClr val="dk1"/>
                </a:solidFill>
              </a:rPr>
              <a:t> and </a:t>
            </a:r>
            <a:r>
              <a:rPr lang="en-US" sz="1200" dirty="0">
                <a:solidFill>
                  <a:schemeClr val="dk1"/>
                </a:solidFill>
                <a:hlinkClick r:id="rId9"/>
              </a:rPr>
              <a:t>https://tinyurl.com/m9judne</a:t>
            </a:r>
            <a:endParaRPr lang="en-US" sz="1200" dirty="0">
              <a:solidFill>
                <a:schemeClr val="dk1"/>
              </a:solidFill>
            </a:endParaRPr>
          </a:p>
          <a:p>
            <a:pPr algn="ctr"/>
            <a:r>
              <a:rPr lang="en-US" sz="1200" dirty="0">
                <a:solidFill>
                  <a:schemeClr val="dk1"/>
                </a:solidFill>
              </a:rPr>
              <a:t>match the characteristics from the bank below to the corresponding colonies.</a:t>
            </a:r>
          </a:p>
        </p:txBody>
      </p:sp>
      <p:sp>
        <p:nvSpPr>
          <p:cNvPr id="131" name="Shape 131"/>
          <p:cNvSpPr txBox="1"/>
          <p:nvPr/>
        </p:nvSpPr>
        <p:spPr>
          <a:xfrm>
            <a:off x="143225" y="3550029"/>
            <a:ext cx="3282900"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dirty="0">
                <a:solidFill>
                  <a:srgbClr val="0000FF"/>
                </a:solidFill>
                <a:latin typeface="Impact"/>
                <a:ea typeface="Impact"/>
                <a:cs typeface="Impact"/>
                <a:sym typeface="Impact"/>
              </a:rPr>
              <a:t>British Colonies</a:t>
            </a:r>
          </a:p>
          <a:p>
            <a:pPr marL="0" marR="0" lvl="0" indent="0" algn="ctr" rtl="0">
              <a:spcBef>
                <a:spcPts val="0"/>
              </a:spcBef>
              <a:buNone/>
            </a:pPr>
            <a:endParaRPr sz="2800" dirty="0">
              <a:solidFill>
                <a:srgbClr val="0000FF"/>
              </a:solidFill>
              <a:latin typeface="Impact"/>
              <a:ea typeface="Impact"/>
              <a:cs typeface="Impact"/>
              <a:sym typeface="Impact"/>
            </a:endParaRPr>
          </a:p>
        </p:txBody>
      </p:sp>
      <p:sp>
        <p:nvSpPr>
          <p:cNvPr id="132" name="Shape 132"/>
          <p:cNvSpPr txBox="1"/>
          <p:nvPr/>
        </p:nvSpPr>
        <p:spPr>
          <a:xfrm>
            <a:off x="3597060" y="3551137"/>
            <a:ext cx="3282899"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dirty="0">
                <a:solidFill>
                  <a:srgbClr val="0000FF"/>
                </a:solidFill>
                <a:latin typeface="Impact"/>
                <a:ea typeface="Impact"/>
                <a:cs typeface="Impact"/>
                <a:sym typeface="Impact"/>
              </a:rPr>
              <a:t>French Colonies</a:t>
            </a:r>
          </a:p>
        </p:txBody>
      </p:sp>
      <p:sp>
        <p:nvSpPr>
          <p:cNvPr id="135" name="Shape 135"/>
          <p:cNvSpPr txBox="1"/>
          <p:nvPr/>
        </p:nvSpPr>
        <p:spPr>
          <a:xfrm>
            <a:off x="143225" y="6445384"/>
            <a:ext cx="6616500" cy="254297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algn="ctr"/>
            <a:r>
              <a:rPr lang="en-US" dirty="0"/>
              <a:t>Leaders are elected by colonists </a:t>
            </a:r>
          </a:p>
          <a:p>
            <a:pPr algn="ctr"/>
            <a:r>
              <a:rPr lang="en-US" dirty="0"/>
              <a:t>Leaders are selected by King </a:t>
            </a:r>
          </a:p>
          <a:p>
            <a:pPr algn="ctr"/>
            <a:r>
              <a:rPr lang="en-US" dirty="0"/>
              <a:t>Slow population growth </a:t>
            </a:r>
          </a:p>
          <a:p>
            <a:pPr algn="ctr"/>
            <a:r>
              <a:rPr lang="en-US" dirty="0"/>
              <a:t>Colonies were mostly trading posts</a:t>
            </a:r>
          </a:p>
          <a:p>
            <a:pPr algn="ctr"/>
            <a:r>
              <a:rPr lang="en-US" dirty="0"/>
              <a:t>Colonies had royal charters </a:t>
            </a:r>
          </a:p>
          <a:p>
            <a:pPr algn="ctr"/>
            <a:r>
              <a:rPr lang="en-US" dirty="0"/>
              <a:t>Friendly with Native Americans </a:t>
            </a:r>
          </a:p>
          <a:p>
            <a:pPr algn="ctr"/>
            <a:r>
              <a:rPr lang="en-US" dirty="0"/>
              <a:t>Exports of tobacco, rice, and cotton </a:t>
            </a:r>
          </a:p>
          <a:p>
            <a:pPr algn="ctr"/>
            <a:r>
              <a:rPr lang="en-US" dirty="0"/>
              <a:t>Many fur traders </a:t>
            </a:r>
          </a:p>
          <a:p>
            <a:pPr algn="ctr"/>
            <a:r>
              <a:rPr lang="en-US" dirty="0"/>
              <a:t>Included slaves and indentured servants</a:t>
            </a:r>
          </a:p>
          <a:p>
            <a:pPr algn="ctr"/>
            <a:r>
              <a:rPr lang="en-US" dirty="0"/>
              <a:t> Rapid population growth </a:t>
            </a:r>
          </a:p>
          <a:p>
            <a:pPr algn="ctr"/>
            <a:r>
              <a:rPr lang="en-US" dirty="0"/>
              <a:t>Often hostile relations with Native Americans</a:t>
            </a:r>
          </a:p>
        </p:txBody>
      </p:sp>
      <p:sp>
        <p:nvSpPr>
          <p:cNvPr id="138" name="Shape 138"/>
          <p:cNvSpPr txBox="1"/>
          <p:nvPr/>
        </p:nvSpPr>
        <p:spPr>
          <a:xfrm>
            <a:off x="6965325" y="2321200"/>
            <a:ext cx="4645500" cy="380100"/>
          </a:xfrm>
          <a:prstGeom prst="rect">
            <a:avLst/>
          </a:prstGeom>
          <a:noFill/>
          <a:ln>
            <a:noFill/>
          </a:ln>
        </p:spPr>
        <p:txBody>
          <a:bodyPr wrap="square" lIns="91425" tIns="91425" rIns="91425" bIns="91425" anchor="ctr" anchorCtr="0">
            <a:noAutofit/>
          </a:bodyPr>
          <a:lstStyle/>
          <a:p>
            <a:pPr lvl="0" rtl="0">
              <a:spcBef>
                <a:spcPts val="0"/>
              </a:spcBef>
              <a:buNone/>
            </a:pPr>
            <a:endParaRPr lang="en-US" u="sng" dirty="0">
              <a:solidFill>
                <a:schemeClr val="hlink"/>
              </a:solidFill>
              <a:hlinkClick r:id="rId8"/>
            </a:endParaRPr>
          </a:p>
        </p:txBody>
      </p:sp>
      <p:sp>
        <p:nvSpPr>
          <p:cNvPr id="139" name="Shape 139"/>
          <p:cNvSpPr txBox="1"/>
          <p:nvPr/>
        </p:nvSpPr>
        <p:spPr>
          <a:xfrm>
            <a:off x="7015975" y="4814250"/>
            <a:ext cx="5177400" cy="380100"/>
          </a:xfrm>
          <a:prstGeom prst="rect">
            <a:avLst/>
          </a:prstGeom>
          <a:noFill/>
          <a:ln>
            <a:noFill/>
          </a:ln>
        </p:spPr>
        <p:txBody>
          <a:bodyPr wrap="square" lIns="91425" tIns="91425" rIns="91425" bIns="91425" anchor="ctr" anchorCtr="0">
            <a:noAutofit/>
          </a:bodyPr>
          <a:lstStyle/>
          <a:p>
            <a:pPr lvl="0" rtl="0">
              <a:lnSpc>
                <a:spcPct val="109090"/>
              </a:lnSpc>
              <a:spcBef>
                <a:spcPts val="0"/>
              </a:spcBef>
              <a:buNone/>
            </a:pPr>
            <a:endParaRPr sz="1050" dirty="0">
              <a:solidFill>
                <a:srgbClr val="006621"/>
              </a:solidFill>
              <a:highlight>
                <a:srgbClr val="FFFFFF"/>
              </a:highlight>
            </a:endParaRPr>
          </a:p>
        </p:txBody>
      </p:sp>
      <p:sp>
        <p:nvSpPr>
          <p:cNvPr id="143" name="Shape 143"/>
          <p:cNvSpPr/>
          <p:nvPr/>
        </p:nvSpPr>
        <p:spPr>
          <a:xfrm>
            <a:off x="3498951" y="3475659"/>
            <a:ext cx="3282900" cy="2895355"/>
          </a:xfrm>
          <a:prstGeom prst="rect">
            <a:avLst/>
          </a:prstGeom>
          <a:noFill/>
          <a:ln w="9525" cap="flat" cmpd="sng">
            <a:solidFill>
              <a:srgbClr val="CC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3193" y="132679"/>
            <a:ext cx="6561420" cy="19287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395110" y="130503"/>
            <a:ext cx="6129900"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a:solidFill>
                  <a:srgbClr val="FF0000"/>
                </a:solidFill>
                <a:latin typeface="Impact"/>
                <a:ea typeface="Impact"/>
                <a:cs typeface="Impact"/>
                <a:sym typeface="Impact"/>
              </a:rPr>
              <a:t>Taxes Lead to Revolution</a:t>
            </a:r>
          </a:p>
          <a:p>
            <a:pPr marL="0" marR="0" lvl="0" indent="0" algn="ctr" rtl="0">
              <a:spcBef>
                <a:spcPts val="0"/>
              </a:spcBef>
              <a:buNone/>
            </a:pPr>
            <a:endParaRPr sz="2800">
              <a:solidFill>
                <a:srgbClr val="FF0000"/>
              </a:solidFill>
              <a:latin typeface="Impact"/>
              <a:ea typeface="Impact"/>
              <a:cs typeface="Impact"/>
              <a:sym typeface="Impact"/>
            </a:endParaRPr>
          </a:p>
        </p:txBody>
      </p:sp>
      <p:sp>
        <p:nvSpPr>
          <p:cNvPr id="190" name="Shape 190"/>
          <p:cNvSpPr txBox="1"/>
          <p:nvPr/>
        </p:nvSpPr>
        <p:spPr>
          <a:xfrm>
            <a:off x="88750" y="498800"/>
            <a:ext cx="6436200" cy="955500"/>
          </a:xfrm>
          <a:prstGeom prst="rect">
            <a:avLst/>
          </a:prstGeom>
          <a:noFill/>
          <a:ln>
            <a:noFill/>
          </a:ln>
        </p:spPr>
        <p:txBody>
          <a:bodyPr wrap="square" lIns="91425" tIns="91425" rIns="91425" bIns="91425" anchor="t" anchorCtr="0">
            <a:noAutofit/>
          </a:bodyPr>
          <a:lstStyle/>
          <a:p>
            <a:pPr lvl="0" algn="ctr" rtl="0">
              <a:spcBef>
                <a:spcPts val="0"/>
              </a:spcBef>
              <a:buNone/>
            </a:pPr>
            <a:r>
              <a:rPr lang="en-US" sz="1300" b="1" dirty="0"/>
              <a:t>Directions</a:t>
            </a:r>
            <a:r>
              <a:rPr lang="en-US" sz="1300" dirty="0"/>
              <a:t>: </a:t>
            </a:r>
            <a:r>
              <a:rPr lang="en-US" sz="1300" dirty="0">
                <a:solidFill>
                  <a:schemeClr val="dk1"/>
                </a:solidFill>
              </a:rPr>
              <a:t>The </a:t>
            </a:r>
            <a:r>
              <a:rPr lang="en-US" sz="1300" b="1" u="sng" dirty="0">
                <a:solidFill>
                  <a:schemeClr val="hlink"/>
                </a:solidFill>
                <a:hlinkClick r:id="rId3"/>
              </a:rPr>
              <a:t>Sugar Act</a:t>
            </a:r>
            <a:r>
              <a:rPr lang="en-US" sz="1300" dirty="0">
                <a:solidFill>
                  <a:schemeClr val="dk1"/>
                </a:solidFill>
              </a:rPr>
              <a:t>, </a:t>
            </a:r>
            <a:r>
              <a:rPr lang="en-US" sz="1300" b="1" u="sng" dirty="0">
                <a:solidFill>
                  <a:schemeClr val="hlink"/>
                </a:solidFill>
                <a:hlinkClick r:id="rId4"/>
              </a:rPr>
              <a:t>Stamp Act</a:t>
            </a:r>
            <a:r>
              <a:rPr lang="en-US" sz="1300" dirty="0">
                <a:solidFill>
                  <a:schemeClr val="dk1"/>
                </a:solidFill>
              </a:rPr>
              <a:t>, </a:t>
            </a:r>
            <a:r>
              <a:rPr lang="en-US" sz="1300" b="1" u="sng" dirty="0">
                <a:solidFill>
                  <a:schemeClr val="hlink"/>
                </a:solidFill>
                <a:hlinkClick r:id="rId5"/>
              </a:rPr>
              <a:t>Townshend Acts</a:t>
            </a:r>
            <a:r>
              <a:rPr lang="en-US" sz="1300" dirty="0">
                <a:solidFill>
                  <a:schemeClr val="dk1"/>
                </a:solidFill>
              </a:rPr>
              <a:t>, &amp; </a:t>
            </a:r>
            <a:r>
              <a:rPr lang="en-US" sz="1300" b="1" u="sng" dirty="0">
                <a:solidFill>
                  <a:schemeClr val="hlink"/>
                </a:solidFill>
                <a:hlinkClick r:id="rId6"/>
              </a:rPr>
              <a:t>Intolerable Acts</a:t>
            </a:r>
            <a:r>
              <a:rPr lang="en-US" sz="1300" dirty="0">
                <a:solidFill>
                  <a:schemeClr val="dk1"/>
                </a:solidFill>
              </a:rPr>
              <a:t> were all passed by Parliament and met with resistance in the American Colonies. </a:t>
            </a:r>
          </a:p>
          <a:p>
            <a:pPr lvl="0" algn="ctr" rtl="0">
              <a:spcBef>
                <a:spcPts val="0"/>
              </a:spcBef>
              <a:buNone/>
            </a:pPr>
            <a:r>
              <a:rPr lang="en-US" sz="1300" dirty="0">
                <a:solidFill>
                  <a:schemeClr val="dk1"/>
                </a:solidFill>
              </a:rPr>
              <a:t>For the Acts below, give the year they were passed, explain what they did, then why the colonists were opposed to them</a:t>
            </a:r>
            <a:r>
              <a:rPr lang="en-US" sz="1300" i="1" dirty="0">
                <a:solidFill>
                  <a:schemeClr val="dk1"/>
                </a:solidFill>
              </a:rPr>
              <a:t>. History Alive! Ch. 5, p40-42</a:t>
            </a:r>
          </a:p>
        </p:txBody>
      </p:sp>
      <p:sp>
        <p:nvSpPr>
          <p:cNvPr id="191" name="Shape 191"/>
          <p:cNvSpPr/>
          <p:nvPr/>
        </p:nvSpPr>
        <p:spPr>
          <a:xfrm>
            <a:off x="100075" y="1446875"/>
            <a:ext cx="3194100" cy="3731100"/>
          </a:xfrm>
          <a:prstGeom prst="plaque">
            <a:avLst>
              <a:gd name="adj" fmla="val 14356"/>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a:off x="180442" y="1566080"/>
            <a:ext cx="3033300" cy="3492300"/>
          </a:xfrm>
          <a:prstGeom prst="plaque">
            <a:avLst>
              <a:gd name="adj" fmla="val 14356"/>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dirty="0">
                <a:latin typeface="Anton"/>
                <a:ea typeface="Anton"/>
                <a:cs typeface="Anton"/>
                <a:sym typeface="Anton"/>
              </a:rPr>
              <a:t>The Sugar Act</a:t>
            </a:r>
          </a:p>
          <a:p>
            <a:pPr lvl="0" rtl="0">
              <a:spcBef>
                <a:spcPts val="0"/>
              </a:spcBef>
              <a:buNone/>
            </a:pPr>
            <a:endParaRPr sz="1200" dirty="0"/>
          </a:p>
          <a:p>
            <a:pPr lvl="0" rtl="0">
              <a:spcBef>
                <a:spcPts val="0"/>
              </a:spcBef>
              <a:buNone/>
            </a:pPr>
            <a:r>
              <a:rPr lang="en-US" sz="1200" dirty="0"/>
              <a:t>.</a:t>
            </a:r>
          </a:p>
        </p:txBody>
      </p:sp>
      <p:sp>
        <p:nvSpPr>
          <p:cNvPr id="193" name="Shape 193"/>
          <p:cNvSpPr/>
          <p:nvPr/>
        </p:nvSpPr>
        <p:spPr>
          <a:xfrm>
            <a:off x="100075" y="5271500"/>
            <a:ext cx="3194100" cy="3731100"/>
          </a:xfrm>
          <a:prstGeom prst="plaque">
            <a:avLst>
              <a:gd name="adj" fmla="val 14356"/>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4" name="Shape 194"/>
          <p:cNvSpPr/>
          <p:nvPr/>
        </p:nvSpPr>
        <p:spPr>
          <a:xfrm>
            <a:off x="180442" y="5390705"/>
            <a:ext cx="3033300" cy="3492300"/>
          </a:xfrm>
          <a:prstGeom prst="plaque">
            <a:avLst>
              <a:gd name="adj" fmla="val 14356"/>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dirty="0">
                <a:latin typeface="Anton"/>
                <a:ea typeface="Anton"/>
                <a:cs typeface="Anton"/>
                <a:sym typeface="Anton"/>
              </a:rPr>
              <a:t>The Townshend Acts</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91666"/>
              <a:buFont typeface="Arial"/>
              <a:buNone/>
            </a:pPr>
            <a:endParaRPr lang="en-US" sz="1200">
              <a:solidFill>
                <a:schemeClr val="dk1"/>
              </a:solidFill>
            </a:endParaRPr>
          </a:p>
          <a:p>
            <a:pPr lvl="0" algn="ctr" rtl="0">
              <a:spcBef>
                <a:spcPts val="0"/>
              </a:spcBef>
              <a:buNone/>
            </a:pPr>
            <a:endParaRPr sz="1200" dirty="0">
              <a:latin typeface="Anton"/>
              <a:ea typeface="Anton"/>
              <a:cs typeface="Anton"/>
              <a:sym typeface="Anton"/>
            </a:endParaRPr>
          </a:p>
          <a:p>
            <a:pPr lvl="0" rtl="0">
              <a:spcBef>
                <a:spcPts val="0"/>
              </a:spcBef>
              <a:buNone/>
            </a:pPr>
            <a:endParaRPr sz="1200" dirty="0"/>
          </a:p>
        </p:txBody>
      </p:sp>
      <p:sp>
        <p:nvSpPr>
          <p:cNvPr id="195" name="Shape 195"/>
          <p:cNvSpPr/>
          <p:nvPr/>
        </p:nvSpPr>
        <p:spPr>
          <a:xfrm>
            <a:off x="3511625" y="1446675"/>
            <a:ext cx="3194100" cy="3731100"/>
          </a:xfrm>
          <a:prstGeom prst="plaque">
            <a:avLst>
              <a:gd name="adj" fmla="val 14356"/>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a:off x="3591992" y="1565880"/>
            <a:ext cx="3033300" cy="3492300"/>
          </a:xfrm>
          <a:prstGeom prst="plaque">
            <a:avLst>
              <a:gd name="adj" fmla="val 14356"/>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dirty="0">
                <a:latin typeface="Anton"/>
                <a:ea typeface="Anton"/>
                <a:cs typeface="Anton"/>
                <a:sym typeface="Anton"/>
              </a:rPr>
              <a:t>The Stamp Act</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91666"/>
              <a:buFont typeface="Arial"/>
              <a:buNone/>
            </a:pPr>
            <a:endParaRPr lang="en-US" sz="1200" dirty="0">
              <a:solidFill>
                <a:schemeClr val="dk1"/>
              </a:solidFill>
            </a:endParaRPr>
          </a:p>
          <a:p>
            <a:pPr lvl="0" algn="ctr" rtl="0">
              <a:spcBef>
                <a:spcPts val="0"/>
              </a:spcBef>
              <a:buNone/>
            </a:pPr>
            <a:endParaRPr sz="1200" dirty="0">
              <a:latin typeface="Anton"/>
              <a:ea typeface="Anton"/>
              <a:cs typeface="Anton"/>
              <a:sym typeface="Anton"/>
            </a:endParaRPr>
          </a:p>
          <a:p>
            <a:pPr lvl="0" rtl="0">
              <a:spcBef>
                <a:spcPts val="0"/>
              </a:spcBef>
              <a:buNone/>
            </a:pPr>
            <a:endParaRPr sz="1200" dirty="0"/>
          </a:p>
        </p:txBody>
      </p:sp>
      <p:sp>
        <p:nvSpPr>
          <p:cNvPr id="197" name="Shape 197"/>
          <p:cNvSpPr/>
          <p:nvPr/>
        </p:nvSpPr>
        <p:spPr>
          <a:xfrm>
            <a:off x="3592000" y="5271500"/>
            <a:ext cx="3194100" cy="3731100"/>
          </a:xfrm>
          <a:prstGeom prst="plaque">
            <a:avLst>
              <a:gd name="adj" fmla="val 14356"/>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8" name="Shape 198"/>
          <p:cNvSpPr/>
          <p:nvPr/>
        </p:nvSpPr>
        <p:spPr>
          <a:xfrm>
            <a:off x="3672367" y="5390705"/>
            <a:ext cx="3033300" cy="3492300"/>
          </a:xfrm>
          <a:prstGeom prst="plaque">
            <a:avLst>
              <a:gd name="adj" fmla="val 14356"/>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dirty="0">
                <a:latin typeface="Anton"/>
                <a:ea typeface="Anton"/>
                <a:cs typeface="Anton"/>
                <a:sym typeface="Anton"/>
              </a:rPr>
              <a:t>The Intolerable Acts</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91666"/>
              <a:buFont typeface="Arial"/>
              <a:buNone/>
            </a:pPr>
            <a:endParaRPr lang="en-US" sz="1200" dirty="0">
              <a:solidFill>
                <a:schemeClr val="dk1"/>
              </a:solidFill>
            </a:endParaRPr>
          </a:p>
          <a:p>
            <a:pPr lvl="0" algn="ctr" rtl="0">
              <a:spcBef>
                <a:spcPts val="0"/>
              </a:spcBef>
              <a:buNone/>
            </a:pPr>
            <a:endParaRPr sz="1200" dirty="0">
              <a:latin typeface="Anton"/>
              <a:ea typeface="Anton"/>
              <a:cs typeface="Anton"/>
              <a:sym typeface="Anton"/>
            </a:endParaRPr>
          </a:p>
          <a:p>
            <a:pPr lvl="0" rtl="0">
              <a:spcBef>
                <a:spcPts val="0"/>
              </a:spcBef>
              <a:buNone/>
            </a:pP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9660" y="2978132"/>
            <a:ext cx="5199900" cy="3711499"/>
          </a:xfrm>
          <a:prstGeom prst="rect">
            <a:avLst/>
          </a:prstGeom>
          <a:noFill/>
          <a:ln>
            <a:noFill/>
          </a:ln>
        </p:spPr>
      </p:pic>
      <p:sp>
        <p:nvSpPr>
          <p:cNvPr id="215" name="Shape 215"/>
          <p:cNvSpPr txBox="1"/>
          <p:nvPr/>
        </p:nvSpPr>
        <p:spPr>
          <a:xfrm>
            <a:off x="195600" y="54300"/>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Boston Massacre</a:t>
            </a:r>
          </a:p>
        </p:txBody>
      </p:sp>
      <p:sp>
        <p:nvSpPr>
          <p:cNvPr id="216" name="Shape 216"/>
          <p:cNvSpPr txBox="1"/>
          <p:nvPr/>
        </p:nvSpPr>
        <p:spPr>
          <a:xfrm>
            <a:off x="134400" y="434725"/>
            <a:ext cx="6589200" cy="856200"/>
          </a:xfrm>
          <a:prstGeom prst="rect">
            <a:avLst/>
          </a:prstGeom>
          <a:noFill/>
          <a:ln>
            <a:noFill/>
          </a:ln>
        </p:spPr>
        <p:txBody>
          <a:bodyPr wrap="square" lIns="91425" tIns="91425" rIns="91425" bIns="91425" anchor="ctr" anchorCtr="0">
            <a:noAutofit/>
          </a:bodyPr>
          <a:lstStyle/>
          <a:p>
            <a:pPr lvl="0" rtl="0">
              <a:spcBef>
                <a:spcPts val="0"/>
              </a:spcBef>
              <a:buNone/>
            </a:pPr>
            <a:r>
              <a:rPr lang="en-US" sz="1200" b="1"/>
              <a:t>Directions</a:t>
            </a:r>
            <a:r>
              <a:rPr lang="en-US" sz="1200"/>
              <a:t>: : On March 5, 1770, British soldiers killed five civilians and injured six others in Boston. The incident became known as the </a:t>
            </a:r>
            <a:r>
              <a:rPr lang="en-US" sz="1200">
                <a:solidFill>
                  <a:schemeClr val="dk1"/>
                </a:solidFill>
              </a:rPr>
              <a:t>The </a:t>
            </a:r>
            <a:r>
              <a:rPr lang="en-US" sz="1200" b="1" u="sng">
                <a:solidFill>
                  <a:schemeClr val="hlink"/>
                </a:solidFill>
                <a:hlinkClick r:id="rId4"/>
              </a:rPr>
              <a:t>Boston Massacre</a:t>
            </a:r>
            <a:r>
              <a:rPr lang="en-US" sz="1200">
                <a:solidFill>
                  <a:schemeClr val="dk1"/>
                </a:solidFill>
              </a:rPr>
              <a:t>. After </a:t>
            </a:r>
            <a:r>
              <a:rPr lang="en-US" sz="1200" b="1" u="sng">
                <a:solidFill>
                  <a:schemeClr val="hlink"/>
                </a:solidFill>
                <a:hlinkClick r:id="rId5"/>
              </a:rPr>
              <a:t>reading </a:t>
            </a:r>
            <a:r>
              <a:rPr lang="en-US" sz="1200">
                <a:solidFill>
                  <a:schemeClr val="dk1"/>
                </a:solidFill>
              </a:rPr>
              <a:t>about and </a:t>
            </a:r>
            <a:r>
              <a:rPr lang="en-US" sz="1200" b="1" u="sng">
                <a:solidFill>
                  <a:schemeClr val="hlink"/>
                </a:solidFill>
                <a:hlinkClick r:id="rId6"/>
              </a:rPr>
              <a:t>analyzing </a:t>
            </a:r>
            <a:r>
              <a:rPr lang="en-US" sz="1200">
                <a:solidFill>
                  <a:schemeClr val="dk1"/>
                </a:solidFill>
              </a:rPr>
              <a:t>the event, look at the engraving by Paul Revere below. Then, analyze the image by completing the text boxes. </a:t>
            </a:r>
          </a:p>
        </p:txBody>
      </p:sp>
      <p:sp>
        <p:nvSpPr>
          <p:cNvPr id="217" name="Shape 217"/>
          <p:cNvSpPr/>
          <p:nvPr/>
        </p:nvSpPr>
        <p:spPr>
          <a:xfrm>
            <a:off x="2407500" y="7159557"/>
            <a:ext cx="2338800" cy="1872568"/>
          </a:xfrm>
          <a:prstGeom prst="wedgeRectCallout">
            <a:avLst>
              <a:gd name="adj1" fmla="val 23285"/>
              <a:gd name="adj2" fmla="val -47581"/>
            </a:avLst>
          </a:prstGeom>
          <a:solidFill>
            <a:srgbClr val="D9D2E9"/>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sz="1000" dirty="0"/>
          </a:p>
          <a:p>
            <a:pPr lvl="0" algn="ctr">
              <a:spcBef>
                <a:spcPts val="0"/>
              </a:spcBef>
              <a:buNone/>
            </a:pPr>
            <a:endParaRPr lang="en-US" sz="1000" dirty="0"/>
          </a:p>
          <a:p>
            <a:pPr lvl="0" algn="ctr">
              <a:spcBef>
                <a:spcPts val="0"/>
              </a:spcBef>
              <a:buNone/>
            </a:pPr>
            <a:endParaRPr lang="en-US" sz="1200" dirty="0"/>
          </a:p>
          <a:p>
            <a:pPr lvl="0" algn="ctr">
              <a:spcBef>
                <a:spcPts val="0"/>
              </a:spcBef>
              <a:buNone/>
            </a:pPr>
            <a:r>
              <a:rPr lang="en-US" sz="1200" dirty="0"/>
              <a:t>Why is the Boston Massacre significant?</a:t>
            </a:r>
            <a:endParaRPr sz="1200" dirty="0"/>
          </a:p>
        </p:txBody>
      </p:sp>
      <p:sp>
        <p:nvSpPr>
          <p:cNvPr id="218" name="Shape 218"/>
          <p:cNvSpPr/>
          <p:nvPr/>
        </p:nvSpPr>
        <p:spPr>
          <a:xfrm>
            <a:off x="134400" y="7159556"/>
            <a:ext cx="2146200" cy="1872543"/>
          </a:xfrm>
          <a:prstGeom prst="wedgeRectCallout">
            <a:avLst>
              <a:gd name="adj1" fmla="val 26749"/>
              <a:gd name="adj2" fmla="val -49261"/>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endParaRPr lang="en-US" sz="1200" dirty="0"/>
          </a:p>
          <a:p>
            <a:pPr lvl="0" algn="ctr"/>
            <a:r>
              <a:rPr lang="en-US" sz="1200" dirty="0"/>
              <a:t>Who were the Sons of Liberty?</a:t>
            </a:r>
          </a:p>
          <a:p>
            <a:pPr lvl="0" algn="ctr"/>
            <a:endParaRPr lang="en-US" sz="1200" dirty="0"/>
          </a:p>
          <a:p>
            <a:pPr lvl="0" algn="ctr"/>
            <a:r>
              <a:rPr lang="en-US" sz="1200" dirty="0"/>
              <a:t>What was their opposition?</a:t>
            </a:r>
          </a:p>
          <a:p>
            <a:pPr lvl="0" algn="ctr"/>
            <a:endParaRPr lang="en-US" sz="1200" dirty="0"/>
          </a:p>
          <a:p>
            <a:pPr lvl="0" algn="ctr"/>
            <a:r>
              <a:rPr lang="en-US" sz="1200" dirty="0"/>
              <a:t>What did they do in response to the “massacre”?</a:t>
            </a:r>
          </a:p>
        </p:txBody>
      </p:sp>
      <p:sp>
        <p:nvSpPr>
          <p:cNvPr id="219" name="Shape 219"/>
          <p:cNvSpPr/>
          <p:nvPr/>
        </p:nvSpPr>
        <p:spPr>
          <a:xfrm>
            <a:off x="195600" y="1290925"/>
            <a:ext cx="2085000" cy="1549552"/>
          </a:xfrm>
          <a:prstGeom prst="wedgeRectCallout">
            <a:avLst>
              <a:gd name="adj1" fmla="val 11428"/>
              <a:gd name="adj2" fmla="val 50454"/>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br>
              <a:rPr lang="en-US" sz="1200" dirty="0"/>
            </a:br>
            <a:r>
              <a:rPr lang="en-US" sz="1200" dirty="0"/>
              <a:t>What were the Patriots protesting?</a:t>
            </a:r>
          </a:p>
          <a:p>
            <a:pPr lvl="0" algn="ctr" rtl="0">
              <a:spcBef>
                <a:spcPts val="0"/>
              </a:spcBef>
              <a:buNone/>
            </a:pPr>
            <a:br>
              <a:rPr lang="en-US" sz="1200" dirty="0"/>
            </a:br>
            <a:r>
              <a:rPr lang="en-US" sz="1200" dirty="0"/>
              <a:t>Why?</a:t>
            </a:r>
          </a:p>
          <a:p>
            <a:pPr lvl="0" rtl="0">
              <a:spcBef>
                <a:spcPts val="0"/>
              </a:spcBef>
              <a:buNone/>
            </a:pPr>
            <a:endParaRPr sz="1200" dirty="0"/>
          </a:p>
          <a:p>
            <a:pPr lvl="0" rtl="0">
              <a:spcBef>
                <a:spcPts val="0"/>
              </a:spcBef>
              <a:buNone/>
            </a:pPr>
            <a:endParaRPr sz="1200" dirty="0"/>
          </a:p>
          <a:p>
            <a:pPr lvl="0" rtl="0">
              <a:spcBef>
                <a:spcPts val="0"/>
              </a:spcBef>
              <a:buNone/>
            </a:pPr>
            <a:r>
              <a:rPr lang="en-US" sz="1200" dirty="0"/>
              <a:t> </a:t>
            </a:r>
          </a:p>
        </p:txBody>
      </p:sp>
      <p:sp>
        <p:nvSpPr>
          <p:cNvPr id="220" name="Shape 220"/>
          <p:cNvSpPr/>
          <p:nvPr/>
        </p:nvSpPr>
        <p:spPr>
          <a:xfrm>
            <a:off x="4873175" y="7159556"/>
            <a:ext cx="1848000" cy="1872619"/>
          </a:xfrm>
          <a:prstGeom prst="wedgeRectCallout">
            <a:avLst>
              <a:gd name="adj1" fmla="val -21537"/>
              <a:gd name="adj2" fmla="val 49461"/>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200" dirty="0"/>
          </a:p>
          <a:p>
            <a:pPr lvl="0" algn="ctr" rtl="0">
              <a:spcBef>
                <a:spcPts val="0"/>
              </a:spcBef>
              <a:buNone/>
            </a:pPr>
            <a:r>
              <a:rPr lang="en-US" sz="1200" dirty="0"/>
              <a:t>Paul Revere was a Patriot. He is responsible for the above artwork.</a:t>
            </a:r>
          </a:p>
          <a:p>
            <a:pPr lvl="0" algn="ctr" rtl="0">
              <a:spcBef>
                <a:spcPts val="0"/>
              </a:spcBef>
              <a:buNone/>
            </a:pPr>
            <a:endParaRPr lang="en-US" sz="1200" dirty="0"/>
          </a:p>
          <a:p>
            <a:pPr lvl="0" algn="ctr" rtl="0">
              <a:spcBef>
                <a:spcPts val="0"/>
              </a:spcBef>
              <a:buNone/>
            </a:pPr>
            <a:r>
              <a:rPr lang="en-US" sz="1200" dirty="0"/>
              <a:t>What else is he known for in regards to the revolution?</a:t>
            </a:r>
            <a:endParaRPr sz="1200" dirty="0"/>
          </a:p>
        </p:txBody>
      </p:sp>
      <p:sp>
        <p:nvSpPr>
          <p:cNvPr id="221" name="Shape 221"/>
          <p:cNvSpPr/>
          <p:nvPr/>
        </p:nvSpPr>
        <p:spPr>
          <a:xfrm>
            <a:off x="2407500" y="1290924"/>
            <a:ext cx="2338800" cy="1549553"/>
          </a:xfrm>
          <a:prstGeom prst="wedgeRectCallout">
            <a:avLst>
              <a:gd name="adj1" fmla="val -23416"/>
              <a:gd name="adj2" fmla="val 47941"/>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200" dirty="0"/>
          </a:p>
          <a:p>
            <a:pPr lvl="0" algn="ctr" rtl="0">
              <a:spcBef>
                <a:spcPts val="0"/>
              </a:spcBef>
              <a:buNone/>
            </a:pPr>
            <a:r>
              <a:rPr lang="en-US" sz="1200" dirty="0"/>
              <a:t>What were the British soldiers ordered to do?</a:t>
            </a:r>
          </a:p>
          <a:p>
            <a:pPr lvl="0" algn="ctr" rtl="0">
              <a:spcBef>
                <a:spcPts val="0"/>
              </a:spcBef>
              <a:buNone/>
            </a:pPr>
            <a:endParaRPr lang="en-US" sz="1200" dirty="0"/>
          </a:p>
          <a:p>
            <a:pPr lvl="0" algn="ctr" rtl="0">
              <a:spcBef>
                <a:spcPts val="0"/>
              </a:spcBef>
              <a:buNone/>
            </a:pPr>
            <a:r>
              <a:rPr lang="en-US" sz="1200" dirty="0"/>
              <a:t>How did the colonists respond?</a:t>
            </a:r>
          </a:p>
          <a:p>
            <a:pPr lvl="0" algn="ctr" rtl="0">
              <a:spcBef>
                <a:spcPts val="0"/>
              </a:spcBef>
              <a:buNone/>
            </a:pPr>
            <a:endParaRPr lang="en-US" sz="1200" dirty="0"/>
          </a:p>
          <a:p>
            <a:pPr lvl="0" algn="ctr" rtl="0">
              <a:spcBef>
                <a:spcPts val="0"/>
              </a:spcBef>
              <a:buNone/>
            </a:pPr>
            <a:r>
              <a:rPr lang="en-US" sz="1200" dirty="0"/>
              <a:t>What happened?</a:t>
            </a:r>
          </a:p>
          <a:p>
            <a:pPr lvl="0" rtl="0">
              <a:spcBef>
                <a:spcPts val="0"/>
              </a:spcBef>
              <a:buNone/>
            </a:pPr>
            <a:endParaRPr sz="1200" dirty="0"/>
          </a:p>
          <a:p>
            <a:pPr lvl="0" rtl="0">
              <a:spcBef>
                <a:spcPts val="0"/>
              </a:spcBef>
              <a:buNone/>
            </a:pPr>
            <a:endParaRPr sz="1200" dirty="0"/>
          </a:p>
        </p:txBody>
      </p:sp>
      <p:sp>
        <p:nvSpPr>
          <p:cNvPr id="10" name="Shape 219"/>
          <p:cNvSpPr/>
          <p:nvPr/>
        </p:nvSpPr>
        <p:spPr>
          <a:xfrm>
            <a:off x="4873175" y="1290923"/>
            <a:ext cx="1848000" cy="1549552"/>
          </a:xfrm>
          <a:prstGeom prst="wedgeRectCallout">
            <a:avLst>
              <a:gd name="adj1" fmla="val 11428"/>
              <a:gd name="adj2" fmla="val 50454"/>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r>
              <a:rPr lang="en-US" sz="1200"/>
              <a:t>In the trial…</a:t>
            </a:r>
          </a:p>
          <a:p>
            <a:pPr lvl="0" algn="ctr"/>
            <a:endParaRPr lang="en-US" sz="1200"/>
          </a:p>
          <a:p>
            <a:pPr lvl="0" algn="ctr"/>
            <a:r>
              <a:rPr lang="en-US" sz="1200"/>
              <a:t>Who was the defense?</a:t>
            </a:r>
          </a:p>
          <a:p>
            <a:pPr lvl="0" algn="ctr"/>
            <a:endParaRPr lang="en-US" sz="1200"/>
          </a:p>
          <a:p>
            <a:pPr lvl="0" algn="ctr"/>
            <a:r>
              <a:rPr lang="en-US" sz="1200"/>
              <a:t>What was the verdict?</a:t>
            </a:r>
          </a:p>
          <a:p>
            <a:pPr lvl="0" algn="ctr"/>
            <a:endParaRPr lang="en-US" sz="1200"/>
          </a:p>
          <a:p>
            <a:pPr lvl="0" algn="ctr"/>
            <a:r>
              <a:rPr lang="en-US" sz="1200"/>
              <a:t>What was the sentence?</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050" y="196868"/>
            <a:ext cx="6493065" cy="8947132"/>
          </a:xfrm>
          <a:prstGeom prst="rect">
            <a:avLst/>
          </a:prstGeom>
        </p:spPr>
      </p:pic>
    </p:spTree>
    <p:extLst>
      <p:ext uri="{BB962C8B-B14F-4D97-AF65-F5344CB8AC3E}">
        <p14:creationId xmlns:p14="http://schemas.microsoft.com/office/powerpoint/2010/main" val="234521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195600" y="54300"/>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002060"/>
                </a:solidFill>
                <a:latin typeface="Impact"/>
                <a:ea typeface="Impact"/>
                <a:cs typeface="Impact"/>
                <a:sym typeface="Impact"/>
              </a:rPr>
              <a:t>The Boston Tea Party</a:t>
            </a:r>
          </a:p>
        </p:txBody>
      </p:sp>
      <p:sp>
        <p:nvSpPr>
          <p:cNvPr id="227" name="Shape 227"/>
          <p:cNvSpPr txBox="1"/>
          <p:nvPr/>
        </p:nvSpPr>
        <p:spPr>
          <a:xfrm>
            <a:off x="195600" y="577500"/>
            <a:ext cx="6527850" cy="803827"/>
          </a:xfrm>
          <a:prstGeom prst="rect">
            <a:avLst/>
          </a:prstGeom>
          <a:noFill/>
          <a:ln>
            <a:noFill/>
          </a:ln>
        </p:spPr>
        <p:txBody>
          <a:bodyPr wrap="square" lIns="91425" tIns="91425" rIns="91425" bIns="91425" anchor="t" anchorCtr="0">
            <a:noAutofit/>
          </a:bodyPr>
          <a:lstStyle/>
          <a:p>
            <a:pPr lvl="0" rtl="0">
              <a:spcBef>
                <a:spcPts val="0"/>
              </a:spcBef>
              <a:buNone/>
            </a:pPr>
            <a:r>
              <a:rPr lang="en-US" dirty="0">
                <a:latin typeface="Baskerville Old Face" panose="02020602080505020303" pitchFamily="18" charset="0"/>
              </a:rPr>
              <a:t>On December 16th, 1773, just three years after the Boston Massacre, </a:t>
            </a:r>
            <a:r>
              <a:rPr lang="en-US" dirty="0">
                <a:solidFill>
                  <a:schemeClr val="dk1"/>
                </a:solidFill>
                <a:latin typeface="Baskerville Old Face" panose="02020602080505020303" pitchFamily="18" charset="0"/>
              </a:rPr>
              <a:t>reacted again in protest, this time involving tea. </a:t>
            </a:r>
            <a:r>
              <a:rPr lang="en-US" u="sng" dirty="0">
                <a:solidFill>
                  <a:schemeClr val="hlink"/>
                </a:solidFill>
                <a:latin typeface="Baskerville Old Face" panose="02020602080505020303" pitchFamily="18" charset="0"/>
                <a:hlinkClick r:id="rId3"/>
              </a:rPr>
              <a:t>Research this event</a:t>
            </a:r>
            <a:r>
              <a:rPr lang="en-US" dirty="0">
                <a:solidFill>
                  <a:schemeClr val="dk1"/>
                </a:solidFill>
                <a:latin typeface="Baskerville Old Face" panose="02020602080505020303" pitchFamily="18" charset="0"/>
              </a:rPr>
              <a:t>  and answer the questions below.</a:t>
            </a:r>
          </a:p>
        </p:txBody>
      </p:sp>
      <p:pic>
        <p:nvPicPr>
          <p:cNvPr id="229" name="Shape 2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228774" y="4765925"/>
            <a:ext cx="363875" cy="316849"/>
          </a:xfrm>
          <a:prstGeom prst="rect">
            <a:avLst/>
          </a:prstGeom>
          <a:noFill/>
          <a:ln>
            <a:noFill/>
          </a:ln>
        </p:spPr>
      </p:pic>
      <p:sp>
        <p:nvSpPr>
          <p:cNvPr id="230" name="Shape 230"/>
          <p:cNvSpPr txBox="1"/>
          <p:nvPr/>
        </p:nvSpPr>
        <p:spPr>
          <a:xfrm>
            <a:off x="195600" y="1162050"/>
            <a:ext cx="3233400" cy="2333400"/>
          </a:xfrm>
          <a:prstGeom prst="rect">
            <a:avLst/>
          </a:prstGeom>
          <a:solidFill>
            <a:srgbClr val="D9EAD3"/>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spcBef>
                <a:spcPts val="0"/>
              </a:spcBef>
              <a:buNone/>
            </a:pPr>
            <a:endParaRPr lang="en-US" sz="2400" dirty="0">
              <a:latin typeface="Baskerville Old Face" panose="02020602080505020303" pitchFamily="18" charset="0"/>
            </a:endParaRPr>
          </a:p>
          <a:p>
            <a:pPr lvl="0" algn="ctr">
              <a:spcBef>
                <a:spcPts val="0"/>
              </a:spcBef>
              <a:buNone/>
            </a:pPr>
            <a:r>
              <a:rPr lang="en-US" sz="1600" dirty="0">
                <a:latin typeface="Baskerville Old Face" panose="02020602080505020303" pitchFamily="18" charset="0"/>
              </a:rPr>
              <a:t>What happened on the night of </a:t>
            </a:r>
          </a:p>
          <a:p>
            <a:pPr lvl="0" algn="ctr">
              <a:spcBef>
                <a:spcPts val="0"/>
              </a:spcBef>
              <a:buNone/>
            </a:pPr>
            <a:r>
              <a:rPr lang="en-US" sz="1600" dirty="0">
                <a:latin typeface="Baskerville Old Face" panose="02020602080505020303" pitchFamily="18" charset="0"/>
              </a:rPr>
              <a:t>December 16th, 1773?</a:t>
            </a:r>
          </a:p>
          <a:p>
            <a:pPr lvl="0" algn="ctr">
              <a:spcBef>
                <a:spcPts val="0"/>
              </a:spcBef>
              <a:buNone/>
            </a:pPr>
            <a:endParaRPr lang="en-US" sz="1600" dirty="0">
              <a:latin typeface="Baskerville Old Face" panose="02020602080505020303" pitchFamily="18" charset="0"/>
            </a:endParaRPr>
          </a:p>
          <a:p>
            <a:pPr lvl="0" algn="ctr">
              <a:spcBef>
                <a:spcPts val="0"/>
              </a:spcBef>
              <a:buNone/>
            </a:pPr>
            <a:r>
              <a:rPr lang="en-US" sz="1600" dirty="0">
                <a:latin typeface="Baskerville Old Face" panose="02020602080505020303" pitchFamily="18" charset="0"/>
              </a:rPr>
              <a:t>Who did it?</a:t>
            </a:r>
          </a:p>
          <a:p>
            <a:pPr lvl="0" algn="ctr">
              <a:spcBef>
                <a:spcPts val="0"/>
              </a:spcBef>
              <a:buNone/>
            </a:pPr>
            <a:endParaRPr lang="en-US" sz="1600" dirty="0">
              <a:latin typeface="Baskerville Old Face" panose="02020602080505020303" pitchFamily="18" charset="0"/>
            </a:endParaRPr>
          </a:p>
          <a:p>
            <a:pPr lvl="0" algn="ctr">
              <a:spcBef>
                <a:spcPts val="0"/>
              </a:spcBef>
              <a:buNone/>
            </a:pPr>
            <a:r>
              <a:rPr lang="en-US" sz="1600" dirty="0">
                <a:latin typeface="Baskerville Old Face" panose="02020602080505020303" pitchFamily="18" charset="0"/>
              </a:rPr>
              <a:t>How did they do it?</a:t>
            </a:r>
          </a:p>
        </p:txBody>
      </p:sp>
      <p:sp>
        <p:nvSpPr>
          <p:cNvPr id="231" name="Shape 231"/>
          <p:cNvSpPr txBox="1"/>
          <p:nvPr/>
        </p:nvSpPr>
        <p:spPr>
          <a:xfrm>
            <a:off x="3392400" y="1162050"/>
            <a:ext cx="3233400" cy="2333400"/>
          </a:xfrm>
          <a:prstGeom prst="rect">
            <a:avLst/>
          </a:prstGeom>
          <a:solidFill>
            <a:srgbClr val="D9D2E9"/>
          </a:solidFill>
          <a:ln w="9525" cap="flat" cmpd="sng">
            <a:solidFill>
              <a:srgbClr val="B7B7B7"/>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2400" dirty="0">
              <a:latin typeface="Baskerville Old Face" panose="02020602080505020303" pitchFamily="18" charset="0"/>
            </a:endParaRPr>
          </a:p>
          <a:p>
            <a:pPr lvl="0" algn="ctr" rtl="0">
              <a:spcBef>
                <a:spcPts val="0"/>
              </a:spcBef>
              <a:buNone/>
            </a:pPr>
            <a:endParaRPr lang="en-US" sz="24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What were the Coercive Acts?</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What was the Tea Act?</a:t>
            </a:r>
          </a:p>
        </p:txBody>
      </p:sp>
      <p:sp>
        <p:nvSpPr>
          <p:cNvPr id="232" name="Shape 232"/>
          <p:cNvSpPr txBox="1"/>
          <p:nvPr/>
        </p:nvSpPr>
        <p:spPr>
          <a:xfrm>
            <a:off x="195600" y="6353249"/>
            <a:ext cx="3233400" cy="2532575"/>
          </a:xfrm>
          <a:prstGeom prst="rect">
            <a:avLst/>
          </a:prstGeom>
          <a:solidFill>
            <a:srgbClr val="FCE5CD"/>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24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What is Parliament?</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Who is the East India Company?</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Why do either of those </a:t>
            </a:r>
          </a:p>
          <a:p>
            <a:pPr lvl="0" algn="ctr" rtl="0">
              <a:spcBef>
                <a:spcPts val="0"/>
              </a:spcBef>
              <a:buNone/>
            </a:pPr>
            <a:r>
              <a:rPr lang="en-US" sz="1600" dirty="0">
                <a:latin typeface="Baskerville Old Face" panose="02020602080505020303" pitchFamily="18" charset="0"/>
              </a:rPr>
              <a:t>organizations matter?</a:t>
            </a:r>
          </a:p>
          <a:p>
            <a:pPr lvl="0" algn="ctr" rtl="0">
              <a:spcBef>
                <a:spcPts val="0"/>
              </a:spcBef>
              <a:buNone/>
            </a:pPr>
            <a:endParaRPr lang="en-US" sz="2400" dirty="0">
              <a:latin typeface="Baskerville Old Face" panose="02020602080505020303" pitchFamily="18" charset="0"/>
            </a:endParaRPr>
          </a:p>
          <a:p>
            <a:pPr lvl="0" algn="ctr" rtl="0">
              <a:spcBef>
                <a:spcPts val="0"/>
              </a:spcBef>
              <a:buNone/>
            </a:pPr>
            <a:endParaRPr lang="en-US" sz="2400" dirty="0">
              <a:latin typeface="Baskerville Old Face" panose="02020602080505020303" pitchFamily="18" charset="0"/>
            </a:endParaRPr>
          </a:p>
        </p:txBody>
      </p:sp>
      <p:sp>
        <p:nvSpPr>
          <p:cNvPr id="233" name="Shape 233"/>
          <p:cNvSpPr txBox="1"/>
          <p:nvPr/>
        </p:nvSpPr>
        <p:spPr>
          <a:xfrm>
            <a:off x="3410700" y="6361625"/>
            <a:ext cx="3233400" cy="2524200"/>
          </a:xfrm>
          <a:prstGeom prst="rect">
            <a:avLst/>
          </a:prstGeom>
          <a:solidFill>
            <a:srgbClr val="D0E0E3"/>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24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Why was the </a:t>
            </a:r>
          </a:p>
          <a:p>
            <a:pPr lvl="0" algn="ctr" rtl="0">
              <a:spcBef>
                <a:spcPts val="0"/>
              </a:spcBef>
              <a:buNone/>
            </a:pPr>
            <a:r>
              <a:rPr lang="en-US" sz="1600" dirty="0">
                <a:latin typeface="Baskerville Old Face" panose="02020602080505020303" pitchFamily="18" charset="0"/>
              </a:rPr>
              <a:t>Boston Tea Party </a:t>
            </a:r>
          </a:p>
          <a:p>
            <a:pPr lvl="0" algn="ctr" rtl="0">
              <a:spcBef>
                <a:spcPts val="0"/>
              </a:spcBef>
              <a:buNone/>
            </a:pPr>
            <a:r>
              <a:rPr lang="en-US" sz="1600" dirty="0">
                <a:latin typeface="Baskerville Old Face" panose="02020602080505020303" pitchFamily="18" charset="0"/>
              </a:rPr>
              <a:t>significant?</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Why did it happen?</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What was </a:t>
            </a:r>
            <a:r>
              <a:rPr lang="en-US" sz="1600">
                <a:latin typeface="Baskerville Old Face" panose="02020602080505020303" pitchFamily="18" charset="0"/>
              </a:rPr>
              <a:t>the outcome?</a:t>
            </a:r>
            <a:endParaRPr lang="en-US" sz="1600" dirty="0">
              <a:latin typeface="Baskerville Old Face" panose="02020602080505020303" pitchFamily="18" charset="0"/>
            </a:endParaRPr>
          </a:p>
          <a:p>
            <a:pPr lvl="0" algn="ctr" rtl="0">
              <a:spcBef>
                <a:spcPts val="0"/>
              </a:spcBef>
              <a:buNone/>
            </a:pPr>
            <a:endParaRPr lang="en-US" sz="1600" dirty="0">
              <a:latin typeface="Baskerville Old Face" panose="02020602080505020303"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60657" y="3495450"/>
            <a:ext cx="4736685" cy="2857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605" y="387401"/>
            <a:ext cx="5945879" cy="8563749"/>
          </a:xfrm>
          <a:prstGeom prst="rect">
            <a:avLst/>
          </a:prstGeom>
        </p:spPr>
      </p:pic>
    </p:spTree>
    <p:extLst>
      <p:ext uri="{BB962C8B-B14F-4D97-AF65-F5344CB8AC3E}">
        <p14:creationId xmlns:p14="http://schemas.microsoft.com/office/powerpoint/2010/main" val="118932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266950" y="379065"/>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Patriots, Neutrals, and Loyalists</a:t>
            </a:r>
          </a:p>
        </p:txBody>
      </p:sp>
      <p:sp>
        <p:nvSpPr>
          <p:cNvPr id="239" name="Shape 239"/>
          <p:cNvSpPr txBox="1"/>
          <p:nvPr/>
        </p:nvSpPr>
        <p:spPr>
          <a:xfrm>
            <a:off x="30600" y="1036720"/>
            <a:ext cx="6760200" cy="686780"/>
          </a:xfrm>
          <a:prstGeom prst="rect">
            <a:avLst/>
          </a:prstGeom>
          <a:noFill/>
          <a:ln>
            <a:noFill/>
          </a:ln>
        </p:spPr>
        <p:txBody>
          <a:bodyPr wrap="square" lIns="91425" tIns="91425" rIns="91425" bIns="91425" anchor="ctr" anchorCtr="0">
            <a:noAutofit/>
          </a:bodyPr>
          <a:lstStyle/>
          <a:p>
            <a:pPr lvl="0" algn="ctr" rtl="0">
              <a:spcBef>
                <a:spcPts val="0"/>
              </a:spcBef>
              <a:buNone/>
            </a:pP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As calls for independence grew across the 13 Colonies, </a:t>
            </a:r>
            <a:r>
              <a:rPr lang="en-US" sz="1200" b="1" u="sng" dirty="0">
                <a:solidFill>
                  <a:schemeClr val="hlink"/>
                </a:solidFill>
                <a:latin typeface="Times New Roman" panose="02020603050405020304" pitchFamily="18" charset="0"/>
                <a:cs typeface="Times New Roman" panose="02020603050405020304" pitchFamily="18" charset="0"/>
                <a:hlinkClick r:id="rId3"/>
              </a:rPr>
              <a:t>people began to take sides</a:t>
            </a:r>
            <a:r>
              <a:rPr lang="en-US" sz="1200" dirty="0">
                <a:latin typeface="Times New Roman" panose="02020603050405020304" pitchFamily="18" charset="0"/>
                <a:cs typeface="Times New Roman" panose="02020603050405020304" pitchFamily="18" charset="0"/>
              </a:rPr>
              <a:t>. After reading about these 3 groups, describe the reasons each group had for their stance, then explain what your stance would be and why if you were alive at the time. </a:t>
            </a:r>
          </a:p>
          <a:p>
            <a:pPr lvl="0" rtl="0">
              <a:spcBef>
                <a:spcPts val="0"/>
              </a:spcBef>
              <a:buNone/>
            </a:pPr>
            <a:endParaRPr sz="1200" dirty="0"/>
          </a:p>
        </p:txBody>
      </p:sp>
      <p:pic>
        <p:nvPicPr>
          <p:cNvPr id="241" name="Shape 2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52224" y="3249775"/>
            <a:ext cx="363875" cy="316849"/>
          </a:xfrm>
          <a:prstGeom prst="rect">
            <a:avLst/>
          </a:prstGeom>
          <a:noFill/>
          <a:ln>
            <a:noFill/>
          </a:ln>
        </p:spPr>
      </p:pic>
      <p:pic>
        <p:nvPicPr>
          <p:cNvPr id="244" name="Shape 2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66749" y="3315650"/>
            <a:ext cx="363875" cy="316849"/>
          </a:xfrm>
          <a:prstGeom prst="rect">
            <a:avLst/>
          </a:prstGeom>
          <a:noFill/>
          <a:ln>
            <a:noFill/>
          </a:ln>
        </p:spPr>
      </p:pic>
      <p:pic>
        <p:nvPicPr>
          <p:cNvPr id="245" name="Shape 2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47999" y="3249775"/>
            <a:ext cx="363875" cy="316849"/>
          </a:xfrm>
          <a:prstGeom prst="rect">
            <a:avLst/>
          </a:prstGeom>
          <a:noFill/>
          <a:ln>
            <a:noFill/>
          </a:ln>
        </p:spPr>
      </p:pic>
      <p:sp>
        <p:nvSpPr>
          <p:cNvPr id="246" name="Shape 246"/>
          <p:cNvSpPr txBox="1"/>
          <p:nvPr/>
        </p:nvSpPr>
        <p:spPr>
          <a:xfrm>
            <a:off x="122806" y="1651906"/>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600" dirty="0">
                <a:solidFill>
                  <a:srgbClr val="0000FF"/>
                </a:solidFill>
                <a:latin typeface="Impact"/>
                <a:ea typeface="Impact"/>
                <a:cs typeface="Impact"/>
                <a:sym typeface="Impact"/>
              </a:rPr>
              <a:t>  Patriots                     Neutral                   Loyalists</a:t>
            </a:r>
          </a:p>
        </p:txBody>
      </p:sp>
      <p:sp>
        <p:nvSpPr>
          <p:cNvPr id="247" name="Shape 247"/>
          <p:cNvSpPr txBox="1"/>
          <p:nvPr/>
        </p:nvSpPr>
        <p:spPr>
          <a:xfrm>
            <a:off x="266950" y="5866011"/>
            <a:ext cx="2055516" cy="1674331"/>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1800" b="1" dirty="0">
                <a:latin typeface="Times New Roman" panose="02020603050405020304" pitchFamily="18" charset="0"/>
                <a:cs typeface="Times New Roman" panose="02020603050405020304" pitchFamily="18" charset="0"/>
              </a:rPr>
              <a:t>Patriots</a:t>
            </a:r>
            <a:r>
              <a:rPr lang="en-US" sz="1800" dirty="0">
                <a:latin typeface="Times New Roman" panose="02020603050405020304" pitchFamily="18" charset="0"/>
                <a:cs typeface="Times New Roman" panose="02020603050405020304" pitchFamily="18" charset="0"/>
              </a:rPr>
              <a:t> supported Independence. Why? </a:t>
            </a:r>
          </a:p>
          <a:p>
            <a:pPr lvl="0" algn="ctr">
              <a:spcBef>
                <a:spcPts val="0"/>
              </a:spcBef>
              <a:buNone/>
            </a:pPr>
            <a:r>
              <a:rPr lang="en-US" sz="1800" dirty="0">
                <a:latin typeface="Times New Roman" panose="02020603050405020304" pitchFamily="18" charset="0"/>
                <a:cs typeface="Times New Roman" panose="02020603050405020304" pitchFamily="18" charset="0"/>
              </a:rPr>
              <a:t>From whom?</a:t>
            </a:r>
          </a:p>
        </p:txBody>
      </p:sp>
      <p:sp>
        <p:nvSpPr>
          <p:cNvPr id="248" name="Shape 248"/>
          <p:cNvSpPr txBox="1"/>
          <p:nvPr/>
        </p:nvSpPr>
        <p:spPr>
          <a:xfrm>
            <a:off x="2392000" y="5867494"/>
            <a:ext cx="2180100" cy="1674332"/>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800" dirty="0">
                <a:latin typeface="Times New Roman" panose="02020603050405020304" pitchFamily="18" charset="0"/>
                <a:cs typeface="Times New Roman" panose="02020603050405020304" pitchFamily="18" charset="0"/>
              </a:rPr>
              <a:t>Some were neutral. They were called </a:t>
            </a:r>
            <a:r>
              <a:rPr lang="en-US" sz="1800" b="1" dirty="0">
                <a:latin typeface="Times New Roman" panose="02020603050405020304" pitchFamily="18" charset="0"/>
                <a:cs typeface="Times New Roman" panose="02020603050405020304" pitchFamily="18" charset="0"/>
              </a:rPr>
              <a:t>“fence-sitters”. </a:t>
            </a:r>
            <a:r>
              <a:rPr lang="en-US" sz="1800" dirty="0">
                <a:latin typeface="Times New Roman" panose="02020603050405020304" pitchFamily="18" charset="0"/>
                <a:cs typeface="Times New Roman" panose="02020603050405020304" pitchFamily="18" charset="0"/>
              </a:rPr>
              <a:t>Why? </a:t>
            </a:r>
          </a:p>
        </p:txBody>
      </p:sp>
      <p:sp>
        <p:nvSpPr>
          <p:cNvPr id="249" name="Shape 249"/>
          <p:cNvSpPr txBox="1"/>
          <p:nvPr/>
        </p:nvSpPr>
        <p:spPr>
          <a:xfrm>
            <a:off x="4634100" y="5867494"/>
            <a:ext cx="2084700" cy="1674332"/>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800" b="1" dirty="0">
                <a:latin typeface="Times New Roman" panose="02020603050405020304" pitchFamily="18" charset="0"/>
                <a:cs typeface="Times New Roman" panose="02020603050405020304" pitchFamily="18" charset="0"/>
              </a:rPr>
              <a:t>Loyalists </a:t>
            </a:r>
            <a:r>
              <a:rPr lang="en-US" sz="1800" dirty="0">
                <a:latin typeface="Times New Roman" panose="02020603050405020304" pitchFamily="18" charset="0"/>
                <a:cs typeface="Times New Roman" panose="02020603050405020304" pitchFamily="18" charset="0"/>
              </a:rPr>
              <a:t>supported Great Britain. Why?</a:t>
            </a:r>
          </a:p>
        </p:txBody>
      </p:sp>
      <p:sp>
        <p:nvSpPr>
          <p:cNvPr id="250" name="Shape 250"/>
          <p:cNvSpPr txBox="1"/>
          <p:nvPr/>
        </p:nvSpPr>
        <p:spPr>
          <a:xfrm>
            <a:off x="266950" y="7701258"/>
            <a:ext cx="6444316" cy="1170367"/>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endParaRPr lang="en-US" sz="1800" dirty="0">
              <a:latin typeface="Times New Roman" panose="02020603050405020304" pitchFamily="18" charset="0"/>
              <a:cs typeface="Times New Roman" panose="02020603050405020304" pitchFamily="18" charset="0"/>
            </a:endParaRPr>
          </a:p>
          <a:p>
            <a:pPr lvl="0" algn="ctr">
              <a:spcBef>
                <a:spcPts val="0"/>
              </a:spcBef>
              <a:buNone/>
            </a:pPr>
            <a:r>
              <a:rPr lang="en-US" sz="2000" dirty="0">
                <a:latin typeface="Times New Roman" panose="02020603050405020304" pitchFamily="18" charset="0"/>
                <a:cs typeface="Times New Roman" panose="02020603050405020304" pitchFamily="18" charset="0"/>
              </a:rPr>
              <a:t>My stance would be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2496" y="2343015"/>
            <a:ext cx="2340510" cy="3336898"/>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4484" y="2323597"/>
            <a:ext cx="1864412" cy="3341241"/>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38896" y="2312829"/>
            <a:ext cx="2398020" cy="33412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20" y="253508"/>
            <a:ext cx="6221022" cy="8695940"/>
          </a:xfrm>
          <a:prstGeom prst="rect">
            <a:avLst/>
          </a:prstGeom>
        </p:spPr>
      </p:pic>
    </p:spTree>
    <p:extLst>
      <p:ext uri="{BB962C8B-B14F-4D97-AF65-F5344CB8AC3E}">
        <p14:creationId xmlns:p14="http://schemas.microsoft.com/office/powerpoint/2010/main" val="322983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p:nvPr/>
        </p:nvSpPr>
        <p:spPr>
          <a:xfrm>
            <a:off x="195600" y="130500"/>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dirty="0">
                <a:solidFill>
                  <a:srgbClr val="0070C0"/>
                </a:solidFill>
                <a:latin typeface="Times New Roman" panose="02020603050405020304" pitchFamily="18" charset="0"/>
                <a:ea typeface="Impact"/>
                <a:cs typeface="Times New Roman" panose="02020603050405020304" pitchFamily="18" charset="0"/>
                <a:sym typeface="Impact"/>
              </a:rPr>
              <a:t>Battles and Key Events of the Revolution</a:t>
            </a:r>
          </a:p>
        </p:txBody>
      </p:sp>
      <p:sp>
        <p:nvSpPr>
          <p:cNvPr id="329" name="Shape 329"/>
          <p:cNvSpPr/>
          <p:nvPr/>
        </p:nvSpPr>
        <p:spPr>
          <a:xfrm>
            <a:off x="2714900" y="653700"/>
            <a:ext cx="1199100" cy="8323800"/>
          </a:xfrm>
          <a:prstGeom prst="downArrow">
            <a:avLst>
              <a:gd name="adj1" fmla="val 50000"/>
              <a:gd name="adj2" fmla="val 25341"/>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0" name="Shape 330"/>
          <p:cNvSpPr txBox="1"/>
          <p:nvPr/>
        </p:nvSpPr>
        <p:spPr>
          <a:xfrm>
            <a:off x="2848100" y="637075"/>
            <a:ext cx="932700" cy="523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a:solidFill>
                  <a:srgbClr val="0000FF"/>
                </a:solidFill>
                <a:latin typeface="Anton"/>
                <a:ea typeface="Anton"/>
                <a:cs typeface="Anton"/>
                <a:sym typeface="Anton"/>
              </a:rPr>
              <a:t>1775</a:t>
            </a:r>
          </a:p>
        </p:txBody>
      </p:sp>
      <p:sp>
        <p:nvSpPr>
          <p:cNvPr id="331" name="Shape 331"/>
          <p:cNvSpPr txBox="1"/>
          <p:nvPr/>
        </p:nvSpPr>
        <p:spPr>
          <a:xfrm>
            <a:off x="2868150" y="6735825"/>
            <a:ext cx="932700" cy="523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a:solidFill>
                  <a:srgbClr val="0000FF"/>
                </a:solidFill>
                <a:latin typeface="Anton"/>
                <a:ea typeface="Anton"/>
                <a:cs typeface="Anton"/>
                <a:sym typeface="Anton"/>
              </a:rPr>
              <a:t>1780</a:t>
            </a:r>
          </a:p>
        </p:txBody>
      </p:sp>
      <p:sp>
        <p:nvSpPr>
          <p:cNvPr id="332" name="Shape 332"/>
          <p:cNvSpPr/>
          <p:nvPr/>
        </p:nvSpPr>
        <p:spPr>
          <a:xfrm>
            <a:off x="195600" y="653700"/>
            <a:ext cx="2652300" cy="2292300"/>
          </a:xfrm>
          <a:prstGeom prst="wedgeRectCallout">
            <a:avLst>
              <a:gd name="adj1" fmla="val 68023"/>
              <a:gd name="adj2" fmla="val -11856"/>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lnSpc>
                <a:spcPct val="115000"/>
              </a:lnSpc>
              <a:spcBef>
                <a:spcPts val="0"/>
              </a:spcBef>
              <a:buClr>
                <a:schemeClr val="dk1"/>
              </a:buClr>
              <a:buFont typeface="Arial"/>
              <a:buNone/>
            </a:pPr>
            <a:r>
              <a:rPr lang="en-US" b="1" u="sng" dirty="0">
                <a:solidFill>
                  <a:schemeClr val="hlink"/>
                </a:solidFill>
                <a:latin typeface="Times New Roman" panose="02020603050405020304" pitchFamily="18" charset="0"/>
                <a:cs typeface="Times New Roman" panose="02020603050405020304" pitchFamily="18" charset="0"/>
                <a:hlinkClick r:id="rId3"/>
              </a:rPr>
              <a:t>Lexington &amp; Concord</a:t>
            </a:r>
          </a:p>
          <a:p>
            <a:pPr lvl="0" rtl="0">
              <a:lnSpc>
                <a:spcPct val="115000"/>
              </a:lnSpc>
              <a:spcBef>
                <a:spcPts val="0"/>
              </a:spcBef>
              <a:buClr>
                <a:schemeClr val="dk1"/>
              </a:buClr>
              <a:buSzPct val="100000"/>
              <a:buFont typeface="Arial"/>
              <a:buNone/>
            </a:pPr>
            <a:r>
              <a:rPr lang="en-US" sz="1100" dirty="0">
                <a:solidFill>
                  <a:schemeClr val="dk1"/>
                </a:solidFill>
                <a:latin typeface="Times New Roman" panose="02020603050405020304" pitchFamily="18" charset="0"/>
                <a:cs typeface="Times New Roman" panose="02020603050405020304" pitchFamily="18" charset="0"/>
              </a:rPr>
              <a:t> </a:t>
            </a:r>
          </a:p>
          <a:p>
            <a:pPr lvl="0" rtl="0">
              <a:spcBef>
                <a:spcPts val="0"/>
              </a:spcBef>
              <a:buClr>
                <a:schemeClr val="dk1"/>
              </a:buClr>
              <a:buSzPct val="100000"/>
              <a:buFont typeface="Arial"/>
              <a:buNone/>
            </a:pPr>
            <a:r>
              <a:rPr lang="en-US" sz="1100" dirty="0">
                <a:solidFill>
                  <a:schemeClr val="dk1"/>
                </a:solidFill>
                <a:latin typeface="Times New Roman" panose="02020603050405020304" pitchFamily="18" charset="0"/>
                <a:cs typeface="Times New Roman" panose="02020603050405020304" pitchFamily="18" charset="0"/>
              </a:rPr>
              <a:t>What started the conflict at Lexington? </a:t>
            </a:r>
          </a:p>
          <a:p>
            <a:pPr lvl="0" rtl="0">
              <a:spcBef>
                <a:spcPts val="0"/>
              </a:spcBef>
              <a:buClr>
                <a:schemeClr val="dk1"/>
              </a:buClr>
              <a:buFont typeface="Arial"/>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Clr>
                <a:schemeClr val="dk1"/>
              </a:buClr>
              <a:buFont typeface="Arial"/>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Clr>
                <a:schemeClr val="dk1"/>
              </a:buClr>
              <a:buFont typeface="Arial"/>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Clr>
                <a:schemeClr val="dk1"/>
              </a:buClr>
              <a:buSzPct val="100000"/>
              <a:buFont typeface="Arial"/>
              <a:buNone/>
            </a:pPr>
            <a:r>
              <a:rPr lang="en-US" sz="1100" dirty="0">
                <a:solidFill>
                  <a:schemeClr val="dk1"/>
                </a:solidFill>
                <a:latin typeface="Times New Roman" panose="02020603050405020304" pitchFamily="18" charset="0"/>
                <a:cs typeface="Times New Roman" panose="02020603050405020304" pitchFamily="18" charset="0"/>
              </a:rPr>
              <a:t>Why was this called “the shot heard ‘round the world? </a:t>
            </a:r>
          </a:p>
          <a:p>
            <a:pPr lvl="0" rtl="0">
              <a:spcBef>
                <a:spcPts val="0"/>
              </a:spcBef>
              <a:buNone/>
            </a:pPr>
            <a:endParaRPr sz="1100" b="1" dirty="0"/>
          </a:p>
          <a:p>
            <a:pPr lvl="0" rtl="0">
              <a:spcBef>
                <a:spcPts val="0"/>
              </a:spcBef>
              <a:buNone/>
            </a:pPr>
            <a:endParaRPr sz="1100" b="1" dirty="0"/>
          </a:p>
          <a:p>
            <a:pPr lvl="0" rtl="0">
              <a:spcBef>
                <a:spcPts val="0"/>
              </a:spcBef>
              <a:buNone/>
            </a:pPr>
            <a:endParaRPr sz="1100" b="1" dirty="0"/>
          </a:p>
        </p:txBody>
      </p:sp>
      <p:sp>
        <p:nvSpPr>
          <p:cNvPr id="333" name="Shape 333"/>
          <p:cNvSpPr txBox="1"/>
          <p:nvPr/>
        </p:nvSpPr>
        <p:spPr>
          <a:xfrm>
            <a:off x="3800850" y="6964413"/>
            <a:ext cx="2824950" cy="1978922"/>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US" b="1" dirty="0">
                <a:latin typeface="Times New Roman" panose="02020603050405020304" pitchFamily="18" charset="0"/>
                <a:cs typeface="Times New Roman" panose="02020603050405020304" pitchFamily="18" charset="0"/>
              </a:rPr>
              <a:t>Directions</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visit this site </a:t>
            </a:r>
            <a:r>
              <a:rPr lang="en-US" dirty="0">
                <a:latin typeface="Times New Roman" panose="02020603050405020304" pitchFamily="18" charset="0"/>
                <a:cs typeface="Times New Roman" panose="02020603050405020304" pitchFamily="18" charset="0"/>
                <a:hlinkClick r:id="rId4"/>
              </a:rPr>
              <a:t>www.history.com</a:t>
            </a:r>
            <a:r>
              <a:rPr lang="en-US" dirty="0">
                <a:latin typeface="Times New Roman" panose="02020603050405020304" pitchFamily="18" charset="0"/>
                <a:cs typeface="Times New Roman" panose="02020603050405020304" pitchFamily="18" charset="0"/>
              </a:rPr>
              <a:t> or research  in chapter 5 of textbook </a:t>
            </a:r>
            <a:r>
              <a:rPr lang="en-US" i="1" dirty="0">
                <a:latin typeface="Times New Roman" panose="02020603050405020304" pitchFamily="18" charset="0"/>
                <a:cs typeface="Times New Roman" panose="02020603050405020304" pitchFamily="18" charset="0"/>
              </a:rPr>
              <a:t>History Alive! </a:t>
            </a:r>
            <a:r>
              <a:rPr lang="en-US" dirty="0">
                <a:latin typeface="Times New Roman" panose="02020603050405020304" pitchFamily="18" charset="0"/>
                <a:cs typeface="Times New Roman" panose="02020603050405020304" pitchFamily="18" charset="0"/>
              </a:rPr>
              <a:t>to learn about the </a:t>
            </a:r>
            <a:r>
              <a:rPr lang="en-US" dirty="0">
                <a:solidFill>
                  <a:schemeClr val="dk1"/>
                </a:solidFill>
                <a:latin typeface="Times New Roman" panose="02020603050405020304" pitchFamily="18" charset="0"/>
                <a:cs typeface="Times New Roman" panose="02020603050405020304" pitchFamily="18" charset="0"/>
              </a:rPr>
              <a:t>key battles of the Revolution and respond to the prompts in the boxes on this organizer.</a:t>
            </a:r>
            <a:endParaRPr lang="en-US" b="1"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endParaRPr sz="1200" dirty="0"/>
          </a:p>
        </p:txBody>
      </p:sp>
      <p:sp>
        <p:nvSpPr>
          <p:cNvPr id="334" name="Shape 334"/>
          <p:cNvSpPr/>
          <p:nvPr/>
        </p:nvSpPr>
        <p:spPr>
          <a:xfrm>
            <a:off x="3819150" y="675352"/>
            <a:ext cx="2845000" cy="1914900"/>
          </a:xfrm>
          <a:prstGeom prst="wedgeRectCallout">
            <a:avLst>
              <a:gd name="adj1" fmla="val -67463"/>
              <a:gd name="adj2" fmla="val 5394"/>
            </a:avLst>
          </a:prstGeom>
          <a:solidFill>
            <a:srgbClr val="D9D2E9"/>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lnSpc>
                <a:spcPct val="115000"/>
              </a:lnSpc>
              <a:spcBef>
                <a:spcPts val="0"/>
              </a:spcBef>
              <a:buNone/>
            </a:pPr>
            <a:r>
              <a:rPr lang="en-US" b="1" u="sng" dirty="0">
                <a:solidFill>
                  <a:schemeClr val="hlink"/>
                </a:solidFill>
                <a:latin typeface="Times New Roman" panose="02020603050405020304" pitchFamily="18" charset="0"/>
                <a:cs typeface="Times New Roman" panose="02020603050405020304" pitchFamily="18" charset="0"/>
                <a:hlinkClick r:id="rId5"/>
              </a:rPr>
              <a:t>Battle of Bunker Hill</a:t>
            </a:r>
          </a:p>
          <a:p>
            <a:pPr lvl="0" rtl="0">
              <a:lnSpc>
                <a:spcPct val="115000"/>
              </a:lnSpc>
              <a:spcBef>
                <a:spcPts val="0"/>
              </a:spcBef>
              <a:buNone/>
            </a:pPr>
            <a:endParaRPr lang="en-US" sz="1100" dirty="0">
              <a:solidFill>
                <a:schemeClr val="dk1"/>
              </a:solidFill>
              <a:latin typeface="Times New Roman" panose="02020603050405020304" pitchFamily="18" charset="0"/>
              <a:cs typeface="Times New Roman" panose="02020603050405020304" pitchFamily="18" charset="0"/>
            </a:endParaRPr>
          </a:p>
          <a:p>
            <a:pPr lvl="0" rtl="0">
              <a:lnSpc>
                <a:spcPct val="115000"/>
              </a:lnSpc>
              <a:spcBef>
                <a:spcPts val="0"/>
              </a:spcBef>
              <a:buNone/>
            </a:pPr>
            <a:r>
              <a:rPr lang="en-US" sz="1100" dirty="0">
                <a:solidFill>
                  <a:schemeClr val="dk1"/>
                </a:solidFill>
                <a:latin typeface="Times New Roman" panose="02020603050405020304" pitchFamily="18" charset="0"/>
                <a:cs typeface="Times New Roman" panose="02020603050405020304" pitchFamily="18" charset="0"/>
              </a:rPr>
              <a:t>Who won the battle? </a:t>
            </a:r>
          </a:p>
          <a:p>
            <a:pPr lvl="0" rtl="0">
              <a:lnSpc>
                <a:spcPct val="115000"/>
              </a:lnSpc>
              <a:spcBef>
                <a:spcPts val="0"/>
              </a:spcBef>
              <a:buNone/>
            </a:pPr>
            <a:endParaRPr sz="1100" dirty="0">
              <a:solidFill>
                <a:schemeClr val="dk1"/>
              </a:solidFill>
              <a:latin typeface="Times New Roman" panose="02020603050405020304" pitchFamily="18" charset="0"/>
              <a:cs typeface="Times New Roman" panose="02020603050405020304" pitchFamily="18" charset="0"/>
            </a:endParaRPr>
          </a:p>
          <a:p>
            <a:pPr lvl="0" rtl="0">
              <a:lnSpc>
                <a:spcPct val="115000"/>
              </a:lnSpc>
              <a:spcBef>
                <a:spcPts val="0"/>
              </a:spcBef>
              <a:buNone/>
            </a:pPr>
            <a:endParaRPr sz="1100" dirty="0">
              <a:solidFill>
                <a:schemeClr val="dk1"/>
              </a:solidFill>
              <a:latin typeface="Times New Roman" panose="02020603050405020304" pitchFamily="18" charset="0"/>
              <a:cs typeface="Times New Roman" panose="02020603050405020304" pitchFamily="18" charset="0"/>
            </a:endParaRPr>
          </a:p>
          <a:p>
            <a:pPr lvl="0" rtl="0">
              <a:lnSpc>
                <a:spcPct val="115000"/>
              </a:lnSpc>
              <a:spcBef>
                <a:spcPts val="0"/>
              </a:spcBef>
              <a:buNone/>
            </a:pPr>
            <a:r>
              <a:rPr lang="en-US" sz="1100" dirty="0">
                <a:solidFill>
                  <a:schemeClr val="dk1"/>
                </a:solidFill>
                <a:latin typeface="Times New Roman" panose="02020603050405020304" pitchFamily="18" charset="0"/>
                <a:cs typeface="Times New Roman" panose="02020603050405020304" pitchFamily="18" charset="0"/>
              </a:rPr>
              <a:t>What was significant about it? </a:t>
            </a:r>
          </a:p>
          <a:p>
            <a:pPr lvl="0" rtl="0">
              <a:spcBef>
                <a:spcPts val="0"/>
              </a:spcBef>
              <a:buNone/>
            </a:pPr>
            <a:endParaRPr sz="1100" b="1" dirty="0">
              <a:solidFill>
                <a:schemeClr val="dk1"/>
              </a:solidFill>
            </a:endParaRPr>
          </a:p>
          <a:p>
            <a:pPr lvl="0" rtl="0">
              <a:spcBef>
                <a:spcPts val="0"/>
              </a:spcBef>
              <a:buNone/>
            </a:pPr>
            <a:endParaRPr sz="1100" b="1" i="1" dirty="0"/>
          </a:p>
        </p:txBody>
      </p:sp>
      <p:sp>
        <p:nvSpPr>
          <p:cNvPr id="335" name="Shape 335"/>
          <p:cNvSpPr/>
          <p:nvPr/>
        </p:nvSpPr>
        <p:spPr>
          <a:xfrm>
            <a:off x="215000" y="4551300"/>
            <a:ext cx="2652300" cy="2184600"/>
          </a:xfrm>
          <a:prstGeom prst="wedgeRectCallout">
            <a:avLst>
              <a:gd name="adj1" fmla="val 67077"/>
              <a:gd name="adj2" fmla="val -36217"/>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lnSpc>
                <a:spcPct val="115000"/>
              </a:lnSpc>
              <a:spcBef>
                <a:spcPts val="0"/>
              </a:spcBef>
              <a:buNone/>
            </a:pPr>
            <a:r>
              <a:rPr lang="en-US" b="1" u="sng" dirty="0">
                <a:solidFill>
                  <a:schemeClr val="hlink"/>
                </a:solidFill>
                <a:latin typeface="Times New Roman" panose="02020603050405020304" pitchFamily="18" charset="0"/>
                <a:cs typeface="Times New Roman" panose="02020603050405020304" pitchFamily="18" charset="0"/>
                <a:hlinkClick r:id="rId6"/>
              </a:rPr>
              <a:t>Valley Forge</a:t>
            </a:r>
          </a:p>
          <a:p>
            <a:pPr lvl="0" rtl="0">
              <a:spcBef>
                <a:spcPts val="0"/>
              </a:spcBef>
              <a:buNone/>
            </a:pPr>
            <a:r>
              <a:rPr lang="en-US" sz="1100" dirty="0">
                <a:solidFill>
                  <a:schemeClr val="dk1"/>
                </a:solidFill>
                <a:latin typeface="Times New Roman" panose="02020603050405020304" pitchFamily="18" charset="0"/>
                <a:cs typeface="Times New Roman" panose="02020603050405020304" pitchFamily="18" charset="0"/>
              </a:rPr>
              <a:t>What hardships were Washington &amp; his men facing? </a:t>
            </a:r>
          </a:p>
          <a:p>
            <a:pPr lvl="0" rtl="0">
              <a:spcBef>
                <a:spcPts val="0"/>
              </a:spcBef>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r>
              <a:rPr lang="en-US" sz="1100" dirty="0">
                <a:solidFill>
                  <a:schemeClr val="dk1"/>
                </a:solidFill>
                <a:latin typeface="Times New Roman" panose="02020603050405020304" pitchFamily="18" charset="0"/>
                <a:cs typeface="Times New Roman" panose="02020603050405020304" pitchFamily="18" charset="0"/>
              </a:rPr>
              <a:t>How  did the winter at Valley Forge help the Continental Army? </a:t>
            </a:r>
          </a:p>
          <a:p>
            <a:pPr lvl="0" rtl="0">
              <a:spcBef>
                <a:spcPts val="0"/>
              </a:spcBef>
              <a:buNone/>
            </a:pPr>
            <a:endParaRPr sz="1100" dirty="0">
              <a:solidFill>
                <a:schemeClr val="dk1"/>
              </a:solidFill>
            </a:endParaRPr>
          </a:p>
          <a:p>
            <a:pPr lvl="0" rtl="0">
              <a:spcBef>
                <a:spcPts val="0"/>
              </a:spcBef>
              <a:buNone/>
            </a:pPr>
            <a:endParaRPr sz="1100" i="1" dirty="0">
              <a:solidFill>
                <a:schemeClr val="dk1"/>
              </a:solidFill>
            </a:endParaRPr>
          </a:p>
        </p:txBody>
      </p:sp>
      <p:sp>
        <p:nvSpPr>
          <p:cNvPr id="338" name="Shape 338"/>
          <p:cNvSpPr/>
          <p:nvPr/>
        </p:nvSpPr>
        <p:spPr>
          <a:xfrm>
            <a:off x="3819150" y="2670512"/>
            <a:ext cx="2845000" cy="1804575"/>
          </a:xfrm>
          <a:prstGeom prst="wedgeRectCallout">
            <a:avLst>
              <a:gd name="adj1" fmla="val -66242"/>
              <a:gd name="adj2" fmla="val -20341"/>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lnSpc>
                <a:spcPct val="115000"/>
              </a:lnSpc>
              <a:spcBef>
                <a:spcPts val="0"/>
              </a:spcBef>
              <a:buNone/>
            </a:pPr>
            <a:r>
              <a:rPr lang="en-US" b="1" u="sng" dirty="0">
                <a:solidFill>
                  <a:schemeClr val="hlink"/>
                </a:solidFill>
                <a:latin typeface="Times New Roman" panose="02020603050405020304" pitchFamily="18" charset="0"/>
                <a:cs typeface="Times New Roman" panose="02020603050405020304" pitchFamily="18" charset="0"/>
                <a:hlinkClick r:id="rId7"/>
              </a:rPr>
              <a:t>Washington Crosses the Delaware</a:t>
            </a:r>
          </a:p>
          <a:p>
            <a:pPr lvl="0" rtl="0">
              <a:spcBef>
                <a:spcPts val="0"/>
              </a:spcBef>
              <a:buNone/>
            </a:pPr>
            <a:endParaRPr lang="en-US" sz="1100" dirty="0">
              <a:solidFill>
                <a:schemeClr val="dk1"/>
              </a:solidFill>
            </a:endParaRP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What was so significant about this move?</a:t>
            </a: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r>
              <a:rPr lang="en-US" sz="1100" i="1" dirty="0">
                <a:solidFill>
                  <a:schemeClr val="dk1"/>
                </a:solidFill>
              </a:rPr>
              <a:t>. </a:t>
            </a:r>
          </a:p>
        </p:txBody>
      </p:sp>
      <p:sp>
        <p:nvSpPr>
          <p:cNvPr id="339" name="Shape 339"/>
          <p:cNvSpPr txBox="1"/>
          <p:nvPr/>
        </p:nvSpPr>
        <p:spPr>
          <a:xfrm>
            <a:off x="2868150" y="1903900"/>
            <a:ext cx="932700" cy="523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a:solidFill>
                  <a:srgbClr val="0000FF"/>
                </a:solidFill>
                <a:latin typeface="Anton"/>
                <a:ea typeface="Anton"/>
                <a:cs typeface="Anton"/>
                <a:sym typeface="Anton"/>
              </a:rPr>
              <a:t>1776</a:t>
            </a:r>
          </a:p>
        </p:txBody>
      </p:sp>
      <p:sp>
        <p:nvSpPr>
          <p:cNvPr id="340" name="Shape 340"/>
          <p:cNvSpPr txBox="1"/>
          <p:nvPr/>
        </p:nvSpPr>
        <p:spPr>
          <a:xfrm>
            <a:off x="2886450" y="3246550"/>
            <a:ext cx="932700" cy="523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a:solidFill>
                  <a:srgbClr val="0000FF"/>
                </a:solidFill>
                <a:latin typeface="Anton"/>
                <a:ea typeface="Anton"/>
                <a:cs typeface="Anton"/>
                <a:sym typeface="Anton"/>
              </a:rPr>
              <a:t>1777</a:t>
            </a:r>
          </a:p>
        </p:txBody>
      </p:sp>
      <p:sp>
        <p:nvSpPr>
          <p:cNvPr id="341" name="Shape 341"/>
          <p:cNvSpPr txBox="1"/>
          <p:nvPr/>
        </p:nvSpPr>
        <p:spPr>
          <a:xfrm>
            <a:off x="2868150" y="7859775"/>
            <a:ext cx="932700" cy="523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a:solidFill>
                  <a:srgbClr val="0000FF"/>
                </a:solidFill>
                <a:latin typeface="Anton"/>
                <a:ea typeface="Anton"/>
                <a:cs typeface="Anton"/>
                <a:sym typeface="Anton"/>
              </a:rPr>
              <a:t>1781</a:t>
            </a:r>
          </a:p>
        </p:txBody>
      </p:sp>
      <p:sp>
        <p:nvSpPr>
          <p:cNvPr id="342" name="Shape 342"/>
          <p:cNvSpPr txBox="1"/>
          <p:nvPr/>
        </p:nvSpPr>
        <p:spPr>
          <a:xfrm>
            <a:off x="2848100" y="4475087"/>
            <a:ext cx="932700" cy="523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a:solidFill>
                  <a:srgbClr val="0000FF"/>
                </a:solidFill>
                <a:latin typeface="Anton"/>
                <a:ea typeface="Anton"/>
                <a:cs typeface="Anton"/>
                <a:sym typeface="Anton"/>
              </a:rPr>
              <a:t>1778</a:t>
            </a:r>
          </a:p>
        </p:txBody>
      </p:sp>
      <p:sp>
        <p:nvSpPr>
          <p:cNvPr id="343" name="Shape 343"/>
          <p:cNvSpPr txBox="1"/>
          <p:nvPr/>
        </p:nvSpPr>
        <p:spPr>
          <a:xfrm>
            <a:off x="2886450" y="5719750"/>
            <a:ext cx="932700" cy="523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a:solidFill>
                  <a:srgbClr val="0000FF"/>
                </a:solidFill>
                <a:latin typeface="Anton"/>
                <a:ea typeface="Anton"/>
                <a:cs typeface="Anton"/>
                <a:sym typeface="Anton"/>
              </a:rPr>
              <a:t>1779</a:t>
            </a:r>
          </a:p>
        </p:txBody>
      </p:sp>
      <p:sp>
        <p:nvSpPr>
          <p:cNvPr id="344" name="Shape 344"/>
          <p:cNvSpPr/>
          <p:nvPr/>
        </p:nvSpPr>
        <p:spPr>
          <a:xfrm>
            <a:off x="215000" y="6867150"/>
            <a:ext cx="2499900" cy="2076300"/>
          </a:xfrm>
          <a:prstGeom prst="wedgeRectCallout">
            <a:avLst>
              <a:gd name="adj1" fmla="val 73664"/>
              <a:gd name="adj2" fmla="val 27259"/>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lnSpc>
                <a:spcPct val="115000"/>
              </a:lnSpc>
              <a:spcBef>
                <a:spcPts val="0"/>
              </a:spcBef>
              <a:buClr>
                <a:schemeClr val="dk1"/>
              </a:buClr>
              <a:buFont typeface="Arial"/>
              <a:buNone/>
            </a:pPr>
            <a:r>
              <a:rPr lang="en-US" b="1" u="sng" dirty="0">
                <a:solidFill>
                  <a:schemeClr val="hlink"/>
                </a:solidFill>
                <a:latin typeface="Times New Roman" panose="02020603050405020304" pitchFamily="18" charset="0"/>
                <a:cs typeface="Times New Roman" panose="02020603050405020304" pitchFamily="18" charset="0"/>
                <a:hlinkClick r:id="rId8"/>
              </a:rPr>
              <a:t>Yorktown</a:t>
            </a:r>
          </a:p>
          <a:p>
            <a:pPr lvl="0" rtl="0">
              <a:lnSpc>
                <a:spcPct val="115000"/>
              </a:lnSpc>
              <a:spcBef>
                <a:spcPts val="0"/>
              </a:spcBef>
              <a:buClr>
                <a:schemeClr val="dk1"/>
              </a:buClr>
              <a:buSzPct val="100000"/>
              <a:buFont typeface="Arial"/>
              <a:buNone/>
            </a:pPr>
            <a:r>
              <a:rPr lang="en-US" sz="1100" dirty="0">
                <a:solidFill>
                  <a:schemeClr val="dk1"/>
                </a:solidFill>
                <a:latin typeface="Times New Roman" panose="02020603050405020304" pitchFamily="18" charset="0"/>
                <a:cs typeface="Times New Roman" panose="02020603050405020304" pitchFamily="18" charset="0"/>
              </a:rPr>
              <a:t> </a:t>
            </a:r>
          </a:p>
          <a:p>
            <a:pPr lvl="0" rtl="0">
              <a:spcBef>
                <a:spcPts val="0"/>
              </a:spcBef>
              <a:buClr>
                <a:schemeClr val="dk1"/>
              </a:buClr>
              <a:buSzPct val="100000"/>
              <a:buFont typeface="Arial"/>
              <a:buNone/>
            </a:pPr>
            <a:r>
              <a:rPr lang="en-US" sz="1100" dirty="0">
                <a:solidFill>
                  <a:schemeClr val="dk1"/>
                </a:solidFill>
                <a:latin typeface="Times New Roman" panose="02020603050405020304" pitchFamily="18" charset="0"/>
                <a:cs typeface="Times New Roman" panose="02020603050405020304" pitchFamily="18" charset="0"/>
              </a:rPr>
              <a:t>Who led the forces at Yorktown? </a:t>
            </a:r>
          </a:p>
          <a:p>
            <a:pPr lvl="0" rtl="0">
              <a:spcBef>
                <a:spcPts val="0"/>
              </a:spcBef>
              <a:buClr>
                <a:schemeClr val="dk1"/>
              </a:buClr>
              <a:buFont typeface="Arial"/>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Clr>
                <a:schemeClr val="dk1"/>
              </a:buClr>
              <a:buFont typeface="Arial"/>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Clr>
                <a:schemeClr val="dk1"/>
              </a:buClr>
              <a:buFont typeface="Arial"/>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Clr>
                <a:schemeClr val="dk1"/>
              </a:buClr>
              <a:buFont typeface="Arial"/>
              <a:buNone/>
            </a:pPr>
            <a:endParaRPr sz="1100" dirty="0">
              <a:solidFill>
                <a:schemeClr val="dk1"/>
              </a:solidFill>
              <a:latin typeface="Times New Roman" panose="02020603050405020304" pitchFamily="18" charset="0"/>
              <a:cs typeface="Times New Roman" panose="02020603050405020304" pitchFamily="18" charset="0"/>
            </a:endParaRPr>
          </a:p>
          <a:p>
            <a:pPr lvl="0" rtl="0">
              <a:spcBef>
                <a:spcPts val="0"/>
              </a:spcBef>
              <a:buClr>
                <a:schemeClr val="dk1"/>
              </a:buClr>
              <a:buSzPct val="100000"/>
              <a:buFont typeface="Arial"/>
              <a:buNone/>
            </a:pPr>
            <a:r>
              <a:rPr lang="en-US" sz="1100" dirty="0">
                <a:solidFill>
                  <a:schemeClr val="dk1"/>
                </a:solidFill>
                <a:latin typeface="Times New Roman" panose="02020603050405020304" pitchFamily="18" charset="0"/>
                <a:cs typeface="Times New Roman" panose="02020603050405020304" pitchFamily="18" charset="0"/>
              </a:rPr>
              <a:t>Why did Lord Cornwallis surrender? </a:t>
            </a:r>
          </a:p>
          <a:p>
            <a:pPr lvl="0" rtl="0">
              <a:spcBef>
                <a:spcPts val="0"/>
              </a:spcBef>
              <a:buNone/>
            </a:pPr>
            <a:endParaRPr sz="1100" b="1" dirty="0"/>
          </a:p>
          <a:p>
            <a:pPr lvl="0" rtl="0">
              <a:spcBef>
                <a:spcPts val="0"/>
              </a:spcBef>
              <a:buNone/>
            </a:pPr>
            <a:endParaRPr sz="1100" b="1" dirty="0"/>
          </a:p>
        </p:txBody>
      </p:sp>
      <p:sp>
        <p:nvSpPr>
          <p:cNvPr id="345" name="Shape 345"/>
          <p:cNvSpPr/>
          <p:nvPr/>
        </p:nvSpPr>
        <p:spPr>
          <a:xfrm>
            <a:off x="195600" y="3015350"/>
            <a:ext cx="2652300" cy="1466100"/>
          </a:xfrm>
          <a:prstGeom prst="wedgeRectCallout">
            <a:avLst>
              <a:gd name="adj1" fmla="val 67283"/>
              <a:gd name="adj2" fmla="val 36778"/>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lnSpc>
                <a:spcPct val="115000"/>
              </a:lnSpc>
              <a:spcBef>
                <a:spcPts val="0"/>
              </a:spcBef>
              <a:buNone/>
            </a:pPr>
            <a:r>
              <a:rPr lang="en-US" b="1" u="sng" dirty="0">
                <a:solidFill>
                  <a:schemeClr val="hlink"/>
                </a:solidFill>
                <a:latin typeface="Times New Roman" panose="02020603050405020304" pitchFamily="18" charset="0"/>
                <a:cs typeface="Times New Roman" panose="02020603050405020304" pitchFamily="18" charset="0"/>
                <a:hlinkClick r:id="rId9"/>
              </a:rPr>
              <a:t>Saratoga</a:t>
            </a:r>
          </a:p>
          <a:p>
            <a:pPr lvl="0" rtl="0">
              <a:spcBef>
                <a:spcPts val="0"/>
              </a:spcBef>
              <a:buNone/>
            </a:pPr>
            <a:endParaRPr lang="en-US" sz="1100"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r>
              <a:rPr lang="en-US" sz="1100" dirty="0">
                <a:solidFill>
                  <a:schemeClr val="dk1"/>
                </a:solidFill>
                <a:latin typeface="Times New Roman" panose="02020603050405020304" pitchFamily="18" charset="0"/>
                <a:cs typeface="Times New Roman" panose="02020603050405020304" pitchFamily="18" charset="0"/>
              </a:rPr>
              <a:t>Why was Saratoga considered a turning point in the war? </a:t>
            </a: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i="1" dirty="0">
              <a:solidFill>
                <a:schemeClr val="dk1"/>
              </a:solidFill>
            </a:endParaRPr>
          </a:p>
        </p:txBody>
      </p:sp>
      <p:pic>
        <p:nvPicPr>
          <p:cNvPr id="2" name="Picture 1"/>
          <p:cNvPicPr>
            <a:picLocks noChangeAspect="1"/>
          </p:cNvPicPr>
          <p:nvPr/>
        </p:nvPicPr>
        <p:blipFill>
          <a:blip r:embed="rId10"/>
          <a:stretch>
            <a:fillRect/>
          </a:stretch>
        </p:blipFill>
        <p:spPr>
          <a:xfrm>
            <a:off x="3780799" y="4638239"/>
            <a:ext cx="2887189" cy="22289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460810" y="460762"/>
            <a:ext cx="61299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dirty="0">
                <a:solidFill>
                  <a:srgbClr val="0070C0"/>
                </a:solidFill>
                <a:latin typeface="Times New Roman" panose="02020603050405020304" pitchFamily="18" charset="0"/>
                <a:ea typeface="Impact"/>
                <a:cs typeface="Times New Roman" panose="02020603050405020304" pitchFamily="18" charset="0"/>
                <a:sym typeface="Impact"/>
              </a:rPr>
              <a:t>America’s Republican Values</a:t>
            </a:r>
          </a:p>
        </p:txBody>
      </p:sp>
      <p:sp>
        <p:nvSpPr>
          <p:cNvPr id="399" name="Shape 399"/>
          <p:cNvSpPr txBox="1"/>
          <p:nvPr/>
        </p:nvSpPr>
        <p:spPr>
          <a:xfrm>
            <a:off x="180310" y="3881441"/>
            <a:ext cx="6559500" cy="2181284"/>
          </a:xfrm>
          <a:prstGeom prst="rect">
            <a:avLst/>
          </a:prstGeom>
          <a:noFill/>
          <a:ln>
            <a:noFill/>
          </a:ln>
        </p:spPr>
        <p:txBody>
          <a:bodyPr wrap="square" lIns="91425" tIns="91425" rIns="91425" bIns="91425" anchor="t" anchorCtr="0">
            <a:noAutofit/>
          </a:bodyPr>
          <a:lstStyle/>
          <a:p>
            <a:r>
              <a:rPr lang="en-US" sz="1200" dirty="0">
                <a:latin typeface="Times New Roman" panose="02020603050405020304" pitchFamily="18" charset="0"/>
                <a:cs typeface="Times New Roman" panose="02020603050405020304" pitchFamily="18" charset="0"/>
              </a:rPr>
              <a:t>Republicanism is the guiding political philosophy of the United States. It has been a major part of American civic thought since its founding. It stresses liberty and unalienable individual rights as central values, making people sovereign as a whole, rejects monarchy, aristocracy and inherited political power, expects citizens to be independent in their performance of civic duties, and vilifies corruption. American republicanism was founded and first practiced by the Founding Fathers in the 18th century. For them, according to one team of historians, "republicanism represented more than a particular form of government. It was a way of life, a core ideology, an uncompromising commitment to liberty, and a total rejection of aristocracy."</a:t>
            </a:r>
            <a:endParaRPr lang="en-US" sz="1200" b="1" dirty="0">
              <a:latin typeface="Times New Roman" panose="02020603050405020304" pitchFamily="18" charset="0"/>
              <a:cs typeface="Times New Roman" panose="02020603050405020304" pitchFamily="18" charset="0"/>
            </a:endParaRPr>
          </a:p>
          <a:p>
            <a:pPr lvl="0" algn="ctr" rtl="0">
              <a:spcBef>
                <a:spcPts val="0"/>
              </a:spcBef>
              <a:buNone/>
            </a:pPr>
            <a:endParaRPr lang="en-US" sz="1200" b="1" dirty="0">
              <a:latin typeface="Times New Roman" panose="02020603050405020304" pitchFamily="18" charset="0"/>
              <a:cs typeface="Times New Roman" panose="02020603050405020304" pitchFamily="18" charset="0"/>
            </a:endParaRPr>
          </a:p>
          <a:p>
            <a:pPr lvl="0" rtl="0">
              <a:spcBef>
                <a:spcPts val="0"/>
              </a:spcBef>
              <a:buNone/>
            </a:pPr>
            <a:r>
              <a:rPr lang="en-US" sz="1200" b="1" dirty="0">
                <a:latin typeface="Times New Roman" panose="02020603050405020304" pitchFamily="18" charset="0"/>
                <a:cs typeface="Times New Roman" panose="02020603050405020304" pitchFamily="18" charset="0"/>
              </a:rPr>
              <a:t>Directions: </a:t>
            </a:r>
            <a:r>
              <a:rPr lang="en-US" sz="1200" dirty="0">
                <a:latin typeface="Times New Roman" panose="02020603050405020304" pitchFamily="18" charset="0"/>
                <a:cs typeface="Times New Roman" panose="02020603050405020304" pitchFamily="18" charset="0"/>
              </a:rPr>
              <a:t>After completing the activities on the following pages, in the boxes below, explain the ways in which American founding documents reflected republican values.</a:t>
            </a:r>
          </a:p>
        </p:txBody>
      </p:sp>
      <p:sp>
        <p:nvSpPr>
          <p:cNvPr id="400" name="Shape 400"/>
          <p:cNvSpPr txBox="1"/>
          <p:nvPr/>
        </p:nvSpPr>
        <p:spPr>
          <a:xfrm>
            <a:off x="180310" y="8054501"/>
            <a:ext cx="6410400" cy="931355"/>
          </a:xfrm>
          <a:prstGeom prst="rect">
            <a:avLst/>
          </a:prstGeom>
          <a:solidFill>
            <a:srgbClr val="FCE5CD"/>
          </a:solidFill>
          <a:ln>
            <a:noFill/>
          </a:ln>
        </p:spPr>
        <p:txBody>
          <a:bodyPr wrap="square" lIns="91425" tIns="91425" rIns="91425" bIns="91425" anchor="t" anchorCtr="0">
            <a:noAutofit/>
          </a:bodyPr>
          <a:lstStyle/>
          <a:p>
            <a:pPr lvl="0" algn="ctr"/>
            <a:endParaRPr lang="en-US" dirty="0">
              <a:latin typeface="Times New Roman" panose="02020603050405020304" pitchFamily="18" charset="0"/>
              <a:cs typeface="Times New Roman" panose="02020603050405020304" pitchFamily="18" charset="0"/>
            </a:endParaRPr>
          </a:p>
          <a:p>
            <a:pPr lvl="0" algn="ctr"/>
            <a:r>
              <a:rPr lang="en-US" dirty="0">
                <a:latin typeface="Times New Roman" panose="02020603050405020304" pitchFamily="18" charset="0"/>
                <a:cs typeface="Times New Roman" panose="02020603050405020304" pitchFamily="18" charset="0"/>
              </a:rPr>
              <a:t>The United States Constitution</a:t>
            </a:r>
          </a:p>
        </p:txBody>
      </p:sp>
      <p:sp>
        <p:nvSpPr>
          <p:cNvPr id="401" name="Shape 401"/>
          <p:cNvSpPr txBox="1"/>
          <p:nvPr/>
        </p:nvSpPr>
        <p:spPr>
          <a:xfrm>
            <a:off x="180310" y="7159557"/>
            <a:ext cx="6410400" cy="894944"/>
          </a:xfrm>
          <a:prstGeom prst="rect">
            <a:avLst/>
          </a:prstGeom>
          <a:solidFill>
            <a:srgbClr val="CFE2F3"/>
          </a:solidFill>
          <a:ln>
            <a:noFill/>
          </a:ln>
        </p:spPr>
        <p:txBody>
          <a:bodyPr wrap="square" lIns="91425" tIns="91425" rIns="91425" bIns="91425" anchor="t" anchorCtr="0">
            <a:noAutofit/>
          </a:bodyPr>
          <a:lstStyle/>
          <a:p>
            <a:pPr lvl="0" algn="ctr"/>
            <a:endParaRPr lang="en-US" b="1" dirty="0">
              <a:latin typeface="Times New Roman" panose="02020603050405020304" pitchFamily="18" charset="0"/>
              <a:cs typeface="Times New Roman" panose="02020603050405020304" pitchFamily="18" charset="0"/>
            </a:endParaRPr>
          </a:p>
          <a:p>
            <a:pPr lvl="0" algn="ctr"/>
            <a:r>
              <a:rPr lang="en-US" dirty="0">
                <a:latin typeface="Times New Roman" panose="02020603050405020304" pitchFamily="18" charset="0"/>
                <a:cs typeface="Times New Roman" panose="02020603050405020304" pitchFamily="18" charset="0"/>
              </a:rPr>
              <a:t>The Articles of Confederation</a:t>
            </a:r>
          </a:p>
        </p:txBody>
      </p:sp>
      <p:sp>
        <p:nvSpPr>
          <p:cNvPr id="6" name="Shape 393"/>
          <p:cNvSpPr txBox="1"/>
          <p:nvPr/>
        </p:nvSpPr>
        <p:spPr>
          <a:xfrm>
            <a:off x="180310" y="6228201"/>
            <a:ext cx="6410400" cy="931355"/>
          </a:xfrm>
          <a:prstGeom prst="rect">
            <a:avLst/>
          </a:prstGeom>
          <a:solidFill>
            <a:srgbClr val="FFF2CC"/>
          </a:solidFill>
          <a:ln w="9525" cap="flat" cmpd="sng">
            <a:noFill/>
            <a:prstDash val="solid"/>
            <a:round/>
            <a:headEnd type="none" w="med" len="med"/>
            <a:tailEnd type="none" w="med" len="med"/>
          </a:ln>
        </p:spPr>
        <p:txBody>
          <a:bodyPr wrap="square" lIns="91425" tIns="91425" rIns="91425" bIns="91425" anchor="t" anchorCtr="0">
            <a:noAutofit/>
          </a:bodyPr>
          <a:lstStyle/>
          <a:p>
            <a:pPr lvl="0" algn="ctr"/>
            <a:endParaRPr lang="en-US" b="1" dirty="0">
              <a:latin typeface="Times New Roman" panose="02020603050405020304" pitchFamily="18" charset="0"/>
              <a:cs typeface="Times New Roman" panose="02020603050405020304" pitchFamily="18" charset="0"/>
            </a:endParaRPr>
          </a:p>
          <a:p>
            <a:pPr lvl="0" algn="ctr"/>
            <a:r>
              <a:rPr lang="en-US" dirty="0">
                <a:latin typeface="Times New Roman" panose="02020603050405020304" pitchFamily="18" charset="0"/>
                <a:cs typeface="Times New Roman" panose="02020603050405020304" pitchFamily="18" charset="0"/>
              </a:rPr>
              <a:t>The Declaration of Independence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983962"/>
            <a:ext cx="6739811" cy="262491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p:nvPr/>
        </p:nvSpPr>
        <p:spPr>
          <a:xfrm>
            <a:off x="588350" y="1399100"/>
            <a:ext cx="5646000" cy="7621200"/>
          </a:xfrm>
          <a:prstGeom prst="verticalScroll">
            <a:avLst>
              <a:gd name="adj" fmla="val 589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8" name="Shape 278"/>
          <p:cNvSpPr txBox="1"/>
          <p:nvPr/>
        </p:nvSpPr>
        <p:spPr>
          <a:xfrm>
            <a:off x="395110" y="54303"/>
            <a:ext cx="6129900"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b="1" dirty="0">
                <a:solidFill>
                  <a:srgbClr val="002060"/>
                </a:solidFill>
                <a:latin typeface="Times New Roman" panose="02020603050405020304" pitchFamily="18" charset="0"/>
                <a:ea typeface="Impact"/>
                <a:cs typeface="Times New Roman" panose="02020603050405020304" pitchFamily="18" charset="0"/>
                <a:sym typeface="Impact"/>
              </a:rPr>
              <a:t>The Declaration of Independence</a:t>
            </a:r>
          </a:p>
          <a:p>
            <a:pPr marL="0" marR="0" lvl="0" indent="0" algn="ctr" rtl="0">
              <a:spcBef>
                <a:spcPts val="0"/>
              </a:spcBef>
              <a:buNone/>
            </a:pPr>
            <a:endParaRPr sz="2800" dirty="0">
              <a:solidFill>
                <a:srgbClr val="FF0000"/>
              </a:solidFill>
              <a:latin typeface="Impact"/>
              <a:ea typeface="Impact"/>
              <a:cs typeface="Impact"/>
              <a:sym typeface="Impact"/>
            </a:endParaRPr>
          </a:p>
        </p:txBody>
      </p:sp>
      <p:sp>
        <p:nvSpPr>
          <p:cNvPr id="279" name="Shape 279"/>
          <p:cNvSpPr txBox="1"/>
          <p:nvPr/>
        </p:nvSpPr>
        <p:spPr>
          <a:xfrm>
            <a:off x="88750" y="577502"/>
            <a:ext cx="6436200" cy="821597"/>
          </a:xfrm>
          <a:prstGeom prst="rect">
            <a:avLst/>
          </a:prstGeom>
          <a:noFill/>
          <a:ln>
            <a:noFill/>
          </a:ln>
        </p:spPr>
        <p:txBody>
          <a:bodyPr wrap="square" lIns="91425" tIns="91425" rIns="91425" bIns="91425" anchor="t" anchorCtr="0">
            <a:noAutofit/>
          </a:bodyPr>
          <a:lstStyle/>
          <a:p>
            <a:pPr lvl="0" algn="ctr" rtl="0">
              <a:spcBef>
                <a:spcPts val="0"/>
              </a:spcBef>
              <a:buNone/>
            </a:pPr>
            <a:r>
              <a:rPr lang="en-US" sz="1300" b="1" dirty="0">
                <a:latin typeface="Times New Roman" panose="02020603050405020304" pitchFamily="18" charset="0"/>
                <a:cs typeface="Times New Roman" panose="02020603050405020304" pitchFamily="18" charset="0"/>
              </a:rPr>
              <a:t>Directions</a:t>
            </a:r>
            <a:r>
              <a:rPr lang="en-US" sz="1300" dirty="0">
                <a:latin typeface="Times New Roman" panose="02020603050405020304" pitchFamily="18" charset="0"/>
                <a:cs typeface="Times New Roman" panose="02020603050405020304" pitchFamily="18" charset="0"/>
              </a:rPr>
              <a:t>: </a:t>
            </a:r>
            <a:r>
              <a:rPr lang="en-US" sz="1300" dirty="0">
                <a:solidFill>
                  <a:schemeClr val="dk1"/>
                </a:solidFill>
                <a:latin typeface="Times New Roman" panose="02020603050405020304" pitchFamily="18" charset="0"/>
                <a:cs typeface="Times New Roman" panose="02020603050405020304" pitchFamily="18" charset="0"/>
              </a:rPr>
              <a:t>The most famous date in American history - July 4, 1776 - marks the date when the </a:t>
            </a:r>
            <a:r>
              <a:rPr lang="en-US" sz="1300" b="1" u="sng" dirty="0">
                <a:solidFill>
                  <a:schemeClr val="hlink"/>
                </a:solidFill>
                <a:latin typeface="Times New Roman" panose="02020603050405020304" pitchFamily="18" charset="0"/>
                <a:cs typeface="Times New Roman" panose="02020603050405020304" pitchFamily="18" charset="0"/>
                <a:hlinkClick r:id="rId3"/>
              </a:rPr>
              <a:t>Declaration of Independence</a:t>
            </a:r>
            <a:r>
              <a:rPr lang="en-US" sz="1300" dirty="0">
                <a:solidFill>
                  <a:schemeClr val="dk1"/>
                </a:solidFill>
                <a:latin typeface="Times New Roman" panose="02020603050405020304" pitchFamily="18" charset="0"/>
                <a:cs typeface="Times New Roman" panose="02020603050405020304" pitchFamily="18" charset="0"/>
              </a:rPr>
              <a:t> was formally adopted by the Continental Congress. After analyzing the </a:t>
            </a:r>
            <a:r>
              <a:rPr lang="en-US" sz="1300" b="1" u="sng" dirty="0">
                <a:solidFill>
                  <a:schemeClr val="hlink"/>
                </a:solidFill>
                <a:latin typeface="Times New Roman" panose="02020603050405020304" pitchFamily="18" charset="0"/>
                <a:cs typeface="Times New Roman" panose="02020603050405020304" pitchFamily="18" charset="0"/>
                <a:hlinkClick r:id="rId4"/>
              </a:rPr>
              <a:t>Declaration</a:t>
            </a:r>
            <a:r>
              <a:rPr lang="en-US" sz="1300" dirty="0">
                <a:solidFill>
                  <a:schemeClr val="dk1"/>
                </a:solidFill>
                <a:latin typeface="Times New Roman" panose="02020603050405020304" pitchFamily="18" charset="0"/>
                <a:cs typeface="Times New Roman" panose="02020603050405020304" pitchFamily="18" charset="0"/>
              </a:rPr>
              <a:t>, briefly explain each section in your own words.  </a:t>
            </a:r>
          </a:p>
        </p:txBody>
      </p:sp>
      <p:sp>
        <p:nvSpPr>
          <p:cNvPr id="280" name="Shape 280"/>
          <p:cNvSpPr txBox="1"/>
          <p:nvPr/>
        </p:nvSpPr>
        <p:spPr>
          <a:xfrm>
            <a:off x="1170150" y="1864212"/>
            <a:ext cx="4579800" cy="1332600"/>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Preamble</a:t>
            </a:r>
          </a:p>
          <a:p>
            <a:pPr lvl="0">
              <a:spcBef>
                <a:spcPts val="0"/>
              </a:spcBef>
              <a:buNone/>
            </a:pPr>
            <a:endParaRPr/>
          </a:p>
        </p:txBody>
      </p:sp>
      <p:sp>
        <p:nvSpPr>
          <p:cNvPr id="281" name="Shape 281"/>
          <p:cNvSpPr txBox="1"/>
          <p:nvPr/>
        </p:nvSpPr>
        <p:spPr>
          <a:xfrm>
            <a:off x="1170150" y="3303153"/>
            <a:ext cx="4579800" cy="1332600"/>
          </a:xfrm>
          <a:prstGeom prst="rect">
            <a:avLst/>
          </a:prstGeom>
          <a:solidFill>
            <a:srgbClr val="D9D2E9"/>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Statement of Beliefs</a:t>
            </a:r>
          </a:p>
          <a:p>
            <a:pPr lvl="0" rtl="0">
              <a:spcBef>
                <a:spcPts val="0"/>
              </a:spcBef>
              <a:buNone/>
            </a:pPr>
            <a:endParaRPr/>
          </a:p>
        </p:txBody>
      </p:sp>
      <p:sp>
        <p:nvSpPr>
          <p:cNvPr id="282" name="Shape 282"/>
          <p:cNvSpPr txBox="1"/>
          <p:nvPr/>
        </p:nvSpPr>
        <p:spPr>
          <a:xfrm>
            <a:off x="1170150" y="4742084"/>
            <a:ext cx="4579800" cy="1332600"/>
          </a:xfrm>
          <a:prstGeom prst="rect">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List of Grievances</a:t>
            </a:r>
          </a:p>
          <a:p>
            <a:pPr lvl="0" rtl="0">
              <a:spcBef>
                <a:spcPts val="0"/>
              </a:spcBef>
              <a:buNone/>
            </a:pPr>
            <a:endParaRPr/>
          </a:p>
        </p:txBody>
      </p:sp>
      <p:sp>
        <p:nvSpPr>
          <p:cNvPr id="283" name="Shape 283"/>
          <p:cNvSpPr txBox="1"/>
          <p:nvPr/>
        </p:nvSpPr>
        <p:spPr>
          <a:xfrm>
            <a:off x="1170150" y="6181006"/>
            <a:ext cx="4579800" cy="1332599"/>
          </a:xfrm>
          <a:prstGeom prst="rect">
            <a:avLst/>
          </a:prstGeom>
          <a:solidFill>
            <a:srgbClr val="EAD1D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Attempts at Negotiation</a:t>
            </a:r>
          </a:p>
          <a:p>
            <a:pPr lvl="0" rtl="0">
              <a:spcBef>
                <a:spcPts val="0"/>
              </a:spcBef>
              <a:buNone/>
            </a:pPr>
            <a:endParaRPr/>
          </a:p>
        </p:txBody>
      </p:sp>
      <p:sp>
        <p:nvSpPr>
          <p:cNvPr id="284" name="Shape 284"/>
          <p:cNvSpPr txBox="1"/>
          <p:nvPr/>
        </p:nvSpPr>
        <p:spPr>
          <a:xfrm>
            <a:off x="1170157" y="7619912"/>
            <a:ext cx="4579800" cy="1332600"/>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Declaration</a:t>
            </a:r>
          </a:p>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395110" y="130503"/>
            <a:ext cx="6129900"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a:solidFill>
                  <a:srgbClr val="FF0000"/>
                </a:solidFill>
                <a:latin typeface="Impact"/>
                <a:ea typeface="Impact"/>
                <a:cs typeface="Impact"/>
                <a:sym typeface="Impact"/>
              </a:rPr>
              <a:t>Colonists Interact with Natives</a:t>
            </a:r>
          </a:p>
          <a:p>
            <a:pPr marL="0" marR="0" lvl="0" indent="0" algn="ctr" rtl="0">
              <a:spcBef>
                <a:spcPts val="0"/>
              </a:spcBef>
              <a:buNone/>
            </a:pPr>
            <a:endParaRPr sz="2800">
              <a:solidFill>
                <a:srgbClr val="FF0000"/>
              </a:solidFill>
              <a:latin typeface="Impact"/>
              <a:ea typeface="Impact"/>
              <a:cs typeface="Impact"/>
              <a:sym typeface="Impact"/>
            </a:endParaRPr>
          </a:p>
        </p:txBody>
      </p:sp>
      <p:sp>
        <p:nvSpPr>
          <p:cNvPr id="107" name="Shape 107"/>
          <p:cNvSpPr txBox="1"/>
          <p:nvPr/>
        </p:nvSpPr>
        <p:spPr>
          <a:xfrm>
            <a:off x="315450" y="509375"/>
            <a:ext cx="6227099" cy="1005000"/>
          </a:xfrm>
          <a:prstGeom prst="rect">
            <a:avLst/>
          </a:prstGeom>
          <a:noFill/>
          <a:ln>
            <a:noFill/>
          </a:ln>
        </p:spPr>
        <p:txBody>
          <a:bodyPr wrap="square" lIns="91425" tIns="91425" rIns="91425" bIns="91425" anchor="t" anchorCtr="0">
            <a:noAutofit/>
          </a:bodyPr>
          <a:lstStyle/>
          <a:p>
            <a:pPr lvl="0">
              <a:spcBef>
                <a:spcPts val="0"/>
              </a:spcBef>
              <a:buNone/>
            </a:pPr>
            <a:r>
              <a:rPr lang="en-US" sz="1200" b="1"/>
              <a:t>DIRECTIONS: </a:t>
            </a:r>
            <a:r>
              <a:rPr lang="en-US" sz="1200"/>
              <a:t>Long before Europeans began arriving on the shores of what would become North and South America, thousands of Natives occupied these lands. </a:t>
            </a:r>
            <a:r>
              <a:rPr lang="en-US" sz="1200" u="sng">
                <a:solidFill>
                  <a:schemeClr val="hlink"/>
                </a:solidFill>
                <a:hlinkClick r:id="rId3"/>
              </a:rPr>
              <a:t>Research the relationship</a:t>
            </a:r>
            <a:r>
              <a:rPr lang="en-US" sz="1200"/>
              <a:t> between the early European colonists and the Powhatan Indians of the Chesapeake Bay region, and answer the questions below</a:t>
            </a:r>
          </a:p>
        </p:txBody>
      </p:sp>
      <p:sp>
        <p:nvSpPr>
          <p:cNvPr id="108" name="Shape 108"/>
          <p:cNvSpPr txBox="1"/>
          <p:nvPr/>
        </p:nvSpPr>
        <p:spPr>
          <a:xfrm>
            <a:off x="315450" y="1990500"/>
            <a:ext cx="6319500" cy="2011200"/>
          </a:xfrm>
          <a:prstGeom prst="rect">
            <a:avLst/>
          </a:prstGeom>
          <a:solidFill>
            <a:srgbClr val="C9DAF8"/>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endParaRPr/>
          </a:p>
        </p:txBody>
      </p:sp>
      <p:sp>
        <p:nvSpPr>
          <p:cNvPr id="109" name="Shape 109"/>
          <p:cNvSpPr txBox="1"/>
          <p:nvPr/>
        </p:nvSpPr>
        <p:spPr>
          <a:xfrm>
            <a:off x="315450" y="1658699"/>
            <a:ext cx="6319500" cy="659958"/>
          </a:xfrm>
          <a:prstGeom prst="rect">
            <a:avLst/>
          </a:prstGeom>
          <a:solidFill>
            <a:srgbClr val="000000"/>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600" b="1" dirty="0">
                <a:solidFill>
                  <a:srgbClr val="FFFFFF"/>
                </a:solidFill>
              </a:rPr>
              <a:t>In what ways did the relationship between English Colonists </a:t>
            </a:r>
            <a:br>
              <a:rPr lang="en-US" sz="1600" b="1" dirty="0">
                <a:solidFill>
                  <a:srgbClr val="FFFFFF"/>
                </a:solidFill>
              </a:rPr>
            </a:br>
            <a:r>
              <a:rPr lang="en-US" sz="1600" b="1" dirty="0">
                <a:solidFill>
                  <a:srgbClr val="FFFFFF"/>
                </a:solidFill>
              </a:rPr>
              <a:t>and the Natives change over time?</a:t>
            </a:r>
          </a:p>
        </p:txBody>
      </p:sp>
      <p:sp>
        <p:nvSpPr>
          <p:cNvPr id="110" name="Shape 110"/>
          <p:cNvSpPr txBox="1"/>
          <p:nvPr/>
        </p:nvSpPr>
        <p:spPr>
          <a:xfrm>
            <a:off x="315450" y="4333500"/>
            <a:ext cx="6319500" cy="2011200"/>
          </a:xfrm>
          <a:prstGeom prst="rect">
            <a:avLst/>
          </a:prstGeom>
          <a:solidFill>
            <a:srgbClr val="C9DAF8"/>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a:p>
        </p:txBody>
      </p:sp>
      <p:sp>
        <p:nvSpPr>
          <p:cNvPr id="111" name="Shape 111"/>
          <p:cNvSpPr txBox="1"/>
          <p:nvPr/>
        </p:nvSpPr>
        <p:spPr>
          <a:xfrm>
            <a:off x="300300" y="4001699"/>
            <a:ext cx="6319500" cy="476123"/>
          </a:xfrm>
          <a:prstGeom prst="rect">
            <a:avLst/>
          </a:prstGeom>
          <a:solidFill>
            <a:srgbClr val="000000"/>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600" b="1" dirty="0">
                <a:solidFill>
                  <a:srgbClr val="FFFFFF"/>
                </a:solidFill>
              </a:rPr>
              <a:t>What role did disease play in English colonization?</a:t>
            </a:r>
          </a:p>
        </p:txBody>
      </p:sp>
      <p:sp>
        <p:nvSpPr>
          <p:cNvPr id="112" name="Shape 112"/>
          <p:cNvSpPr txBox="1"/>
          <p:nvPr/>
        </p:nvSpPr>
        <p:spPr>
          <a:xfrm>
            <a:off x="315450" y="6676500"/>
            <a:ext cx="6319500" cy="2011200"/>
          </a:xfrm>
          <a:prstGeom prst="rect">
            <a:avLst/>
          </a:prstGeom>
          <a:solidFill>
            <a:srgbClr val="C9DAF8"/>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a:p>
        </p:txBody>
      </p:sp>
      <p:sp>
        <p:nvSpPr>
          <p:cNvPr id="113" name="Shape 113"/>
          <p:cNvSpPr txBox="1"/>
          <p:nvPr/>
        </p:nvSpPr>
        <p:spPr>
          <a:xfrm>
            <a:off x="315450" y="6344699"/>
            <a:ext cx="6319500" cy="476125"/>
          </a:xfrm>
          <a:prstGeom prst="rect">
            <a:avLst/>
          </a:prstGeom>
          <a:solidFill>
            <a:srgbClr val="000000"/>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dirty="0">
                <a:solidFill>
                  <a:srgbClr val="FFFFFF"/>
                </a:solidFill>
              </a:rPr>
              <a:t>What role did treaties play in English colonization?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246006"/>
            <a:ext cx="5945879" cy="8651988"/>
          </a:xfrm>
          <a:prstGeom prst="rect">
            <a:avLst/>
          </a:prstGeom>
        </p:spPr>
      </p:pic>
    </p:spTree>
    <p:extLst>
      <p:ext uri="{BB962C8B-B14F-4D97-AF65-F5344CB8AC3E}">
        <p14:creationId xmlns:p14="http://schemas.microsoft.com/office/powerpoint/2010/main" val="320729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478014"/>
            <a:ext cx="5945879" cy="8187972"/>
          </a:xfrm>
          <a:prstGeom prst="rect">
            <a:avLst/>
          </a:prstGeom>
        </p:spPr>
      </p:pic>
    </p:spTree>
    <p:extLst>
      <p:ext uri="{BB962C8B-B14F-4D97-AF65-F5344CB8AC3E}">
        <p14:creationId xmlns:p14="http://schemas.microsoft.com/office/powerpoint/2010/main" val="364380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258177"/>
            <a:ext cx="5945879" cy="8627646"/>
          </a:xfrm>
          <a:prstGeom prst="rect">
            <a:avLst/>
          </a:prstGeom>
        </p:spPr>
      </p:pic>
    </p:spTree>
    <p:extLst>
      <p:ext uri="{BB962C8B-B14F-4D97-AF65-F5344CB8AC3E}">
        <p14:creationId xmlns:p14="http://schemas.microsoft.com/office/powerpoint/2010/main" val="350408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p:nvPr/>
        </p:nvSpPr>
        <p:spPr>
          <a:xfrm>
            <a:off x="195600" y="206700"/>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200" b="1" dirty="0">
                <a:solidFill>
                  <a:srgbClr val="FF0000"/>
                </a:solidFill>
                <a:latin typeface="Times New Roman" panose="02020603050405020304" pitchFamily="18" charset="0"/>
                <a:ea typeface="Impact"/>
                <a:cs typeface="Times New Roman" panose="02020603050405020304" pitchFamily="18" charset="0"/>
                <a:sym typeface="Impact"/>
              </a:rPr>
              <a:t>The Articles of Confederation</a:t>
            </a:r>
          </a:p>
        </p:txBody>
      </p:sp>
      <p:sp>
        <p:nvSpPr>
          <p:cNvPr id="362" name="Shape 362"/>
          <p:cNvSpPr txBox="1"/>
          <p:nvPr/>
        </p:nvSpPr>
        <p:spPr>
          <a:xfrm>
            <a:off x="97800" y="729900"/>
            <a:ext cx="6760200" cy="1624194"/>
          </a:xfrm>
          <a:prstGeom prst="rect">
            <a:avLst/>
          </a:prstGeom>
          <a:noFill/>
          <a:ln>
            <a:noFill/>
          </a:ln>
        </p:spPr>
        <p:txBody>
          <a:bodyPr wrap="square" lIns="91425" tIns="91425" rIns="91425" bIns="91425" anchor="ctr" anchorCtr="0">
            <a:noAutofit/>
          </a:bodyPr>
          <a:lstStyle/>
          <a:p>
            <a:pPr lvl="0" algn="ctr" rtl="0">
              <a:spcBef>
                <a:spcPts val="0"/>
              </a:spcBef>
              <a:buNone/>
            </a:pPr>
            <a:r>
              <a:rPr lang="en-US" sz="1300" b="1" dirty="0">
                <a:latin typeface="Times New Roman" panose="02020603050405020304" pitchFamily="18" charset="0"/>
                <a:cs typeface="Times New Roman" panose="02020603050405020304" pitchFamily="18" charset="0"/>
              </a:rPr>
              <a:t>Directions</a:t>
            </a:r>
            <a:r>
              <a:rPr lang="en-US" sz="1300" dirty="0">
                <a:latin typeface="Times New Roman" panose="02020603050405020304" pitchFamily="18" charset="0"/>
                <a:cs typeface="Times New Roman" panose="02020603050405020304" pitchFamily="18" charset="0"/>
              </a:rPr>
              <a:t>: After declaring independence from Great Britain, America’s </a:t>
            </a:r>
            <a:r>
              <a:rPr lang="en-US" sz="1300" b="1" u="sng" dirty="0">
                <a:solidFill>
                  <a:schemeClr val="hlink"/>
                </a:solidFill>
                <a:latin typeface="Times New Roman" panose="02020603050405020304" pitchFamily="18" charset="0"/>
                <a:cs typeface="Times New Roman" panose="02020603050405020304" pitchFamily="18" charset="0"/>
                <a:hlinkClick r:id="rId3"/>
              </a:rPr>
              <a:t>first government</a:t>
            </a:r>
            <a:r>
              <a:rPr lang="en-US" sz="1300" dirty="0">
                <a:latin typeface="Times New Roman" panose="02020603050405020304" pitchFamily="18" charset="0"/>
                <a:cs typeface="Times New Roman" panose="02020603050405020304" pitchFamily="18" charset="0"/>
              </a:rPr>
              <a:t> was established by the Articles of Confederation – which reflected Americans’ fear of a powerful national government which was justified as they had just broke free from King and Crown. However, some weaknesses were evident and over time clearly needed to be addressed. Research the next page, chose 3 major weaknesses, why they were a problem to the new government of the new country of the United States of America, and what needed to be done about it. </a:t>
            </a:r>
          </a:p>
          <a:p>
            <a:pPr lvl="0" rtl="0">
              <a:spcBef>
                <a:spcPts val="0"/>
              </a:spcBef>
              <a:buNone/>
            </a:pPr>
            <a:endParaRPr sz="1200" dirty="0"/>
          </a:p>
        </p:txBody>
      </p:sp>
      <p:sp>
        <p:nvSpPr>
          <p:cNvPr id="16" name="Shape 384"/>
          <p:cNvSpPr txBox="1"/>
          <p:nvPr/>
        </p:nvSpPr>
        <p:spPr>
          <a:xfrm>
            <a:off x="195600" y="2354094"/>
            <a:ext cx="2110800" cy="18345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300" dirty="0">
              <a:latin typeface="Times New Roman" panose="02020603050405020304" pitchFamily="18" charset="0"/>
              <a:cs typeface="Times New Roman" panose="02020603050405020304" pitchFamily="18" charset="0"/>
            </a:endParaRPr>
          </a:p>
          <a:p>
            <a:pPr lvl="0" algn="ctr" rtl="0">
              <a:lnSpc>
                <a:spcPct val="150000"/>
              </a:lnSpc>
              <a:spcBef>
                <a:spcPts val="0"/>
              </a:spcBef>
              <a:buNone/>
            </a:pPr>
            <a:r>
              <a:rPr lang="en-US" sz="2400" dirty="0">
                <a:latin typeface="Times New Roman" panose="02020603050405020304" pitchFamily="18" charset="0"/>
                <a:cs typeface="Times New Roman" panose="02020603050405020304" pitchFamily="18" charset="0"/>
              </a:rPr>
              <a:t>Weakness </a:t>
            </a:r>
          </a:p>
          <a:p>
            <a:pPr lvl="0" algn="ctr" rtl="0">
              <a:lnSpc>
                <a:spcPct val="150000"/>
              </a:lnSpc>
              <a:spcBef>
                <a:spcPts val="0"/>
              </a:spcBef>
              <a:buNone/>
            </a:pPr>
            <a:r>
              <a:rPr lang="en-US" sz="2400" dirty="0">
                <a:latin typeface="Times New Roman" panose="02020603050405020304" pitchFamily="18" charset="0"/>
                <a:cs typeface="Times New Roman" panose="02020603050405020304" pitchFamily="18" charset="0"/>
              </a:rPr>
              <a:t>#1</a:t>
            </a:r>
          </a:p>
        </p:txBody>
      </p:sp>
      <p:sp>
        <p:nvSpPr>
          <p:cNvPr id="19" name="Shape 384"/>
          <p:cNvSpPr txBox="1"/>
          <p:nvPr/>
        </p:nvSpPr>
        <p:spPr>
          <a:xfrm>
            <a:off x="2355300" y="2354094"/>
            <a:ext cx="2110800" cy="18345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300" dirty="0">
              <a:latin typeface="Times New Roman" panose="02020603050405020304" pitchFamily="18" charset="0"/>
              <a:cs typeface="Times New Roman" panose="02020603050405020304" pitchFamily="18" charset="0"/>
            </a:endParaRPr>
          </a:p>
          <a:p>
            <a:pPr lvl="0" algn="ctr" rtl="0">
              <a:lnSpc>
                <a:spcPct val="150000"/>
              </a:lnSpc>
              <a:spcBef>
                <a:spcPts val="0"/>
              </a:spcBef>
              <a:buNone/>
            </a:pPr>
            <a:r>
              <a:rPr lang="en-US" sz="2400" dirty="0">
                <a:latin typeface="Times New Roman" panose="02020603050405020304" pitchFamily="18" charset="0"/>
                <a:cs typeface="Times New Roman" panose="02020603050405020304" pitchFamily="18" charset="0"/>
              </a:rPr>
              <a:t>Weakness </a:t>
            </a:r>
          </a:p>
          <a:p>
            <a:pPr lvl="0" algn="ctr" rtl="0">
              <a:lnSpc>
                <a:spcPct val="150000"/>
              </a:lnSpc>
              <a:spcBef>
                <a:spcPts val="0"/>
              </a:spcBef>
              <a:buNone/>
            </a:pPr>
            <a:r>
              <a:rPr lang="en-US" sz="2400" dirty="0">
                <a:latin typeface="Times New Roman" panose="02020603050405020304" pitchFamily="18" charset="0"/>
                <a:cs typeface="Times New Roman" panose="02020603050405020304" pitchFamily="18" charset="0"/>
              </a:rPr>
              <a:t>#2</a:t>
            </a:r>
          </a:p>
        </p:txBody>
      </p:sp>
      <p:sp>
        <p:nvSpPr>
          <p:cNvPr id="20" name="Shape 384"/>
          <p:cNvSpPr txBox="1"/>
          <p:nvPr/>
        </p:nvSpPr>
        <p:spPr>
          <a:xfrm>
            <a:off x="4515000" y="2354094"/>
            <a:ext cx="2110800" cy="18345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300" dirty="0">
              <a:latin typeface="Times New Roman" panose="02020603050405020304" pitchFamily="18" charset="0"/>
              <a:cs typeface="Times New Roman" panose="02020603050405020304" pitchFamily="18" charset="0"/>
            </a:endParaRPr>
          </a:p>
          <a:p>
            <a:pPr lvl="0" algn="ctr" rtl="0">
              <a:lnSpc>
                <a:spcPct val="150000"/>
              </a:lnSpc>
              <a:spcBef>
                <a:spcPts val="0"/>
              </a:spcBef>
              <a:buNone/>
            </a:pPr>
            <a:r>
              <a:rPr lang="en-US" sz="2400" dirty="0">
                <a:latin typeface="Times New Roman" panose="02020603050405020304" pitchFamily="18" charset="0"/>
                <a:cs typeface="Times New Roman" panose="02020603050405020304" pitchFamily="18" charset="0"/>
              </a:rPr>
              <a:t>Weakness </a:t>
            </a:r>
          </a:p>
          <a:p>
            <a:pPr lvl="0" algn="ctr" rtl="0">
              <a:lnSpc>
                <a:spcPct val="150000"/>
              </a:lnSpc>
              <a:spcBef>
                <a:spcPts val="0"/>
              </a:spcBef>
              <a:buNone/>
            </a:pPr>
            <a:r>
              <a:rPr lang="en-US" sz="2400" dirty="0">
                <a:latin typeface="Times New Roman" panose="02020603050405020304" pitchFamily="18" charset="0"/>
                <a:cs typeface="Times New Roman" panose="02020603050405020304" pitchFamily="18" charset="0"/>
              </a:rPr>
              <a:t>#3</a:t>
            </a:r>
          </a:p>
        </p:txBody>
      </p:sp>
      <p:sp>
        <p:nvSpPr>
          <p:cNvPr id="21" name="Shape 393"/>
          <p:cNvSpPr txBox="1"/>
          <p:nvPr/>
        </p:nvSpPr>
        <p:spPr>
          <a:xfrm>
            <a:off x="195600" y="4188594"/>
            <a:ext cx="6430200" cy="2153840"/>
          </a:xfrm>
          <a:prstGeom prst="rect">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800" dirty="0">
              <a:latin typeface="Times New Roman" panose="02020603050405020304" pitchFamily="18" charset="0"/>
              <a:ea typeface="Anton"/>
              <a:cs typeface="Times New Roman" panose="02020603050405020304" pitchFamily="18" charset="0"/>
              <a:sym typeface="Anton"/>
            </a:endParaRPr>
          </a:p>
          <a:p>
            <a:pPr lvl="0" algn="ctr" rtl="0">
              <a:spcBef>
                <a:spcPts val="0"/>
              </a:spcBef>
              <a:buNone/>
            </a:pPr>
            <a:endParaRPr lang="en-US" sz="1800" dirty="0">
              <a:latin typeface="Times New Roman" panose="02020603050405020304" pitchFamily="18" charset="0"/>
              <a:ea typeface="Anton"/>
              <a:cs typeface="Times New Roman" panose="02020603050405020304" pitchFamily="18" charset="0"/>
              <a:sym typeface="Anton"/>
            </a:endParaRPr>
          </a:p>
          <a:p>
            <a:pPr lvl="0" algn="ctr" rtl="0">
              <a:spcBef>
                <a:spcPts val="0"/>
              </a:spcBef>
              <a:buNone/>
            </a:pPr>
            <a:endParaRPr lang="en-US" sz="1800" dirty="0">
              <a:latin typeface="Times New Roman" panose="02020603050405020304" pitchFamily="18" charset="0"/>
              <a:ea typeface="Anton"/>
              <a:cs typeface="Times New Roman" panose="02020603050405020304" pitchFamily="18" charset="0"/>
              <a:sym typeface="Anton"/>
            </a:endParaRPr>
          </a:p>
          <a:p>
            <a:pPr lvl="0" algn="ctr" rtl="0">
              <a:spcBef>
                <a:spcPts val="0"/>
              </a:spcBef>
              <a:buNone/>
            </a:pPr>
            <a:r>
              <a:rPr lang="en-US" sz="1800" dirty="0">
                <a:latin typeface="Times New Roman" panose="02020603050405020304" pitchFamily="18" charset="0"/>
                <a:ea typeface="Anton"/>
                <a:cs typeface="Times New Roman" panose="02020603050405020304" pitchFamily="18" charset="0"/>
                <a:sym typeface="Anton"/>
              </a:rPr>
              <a:t>What problems did these weaknesses pose to the new government?</a:t>
            </a:r>
            <a:endParaRPr lang="en-US" sz="1800" dirty="0">
              <a:latin typeface="Times New Roman" panose="02020603050405020304" pitchFamily="18" charset="0"/>
              <a:cs typeface="Times New Roman" panose="02020603050405020304" pitchFamily="18" charset="0"/>
            </a:endParaRPr>
          </a:p>
        </p:txBody>
      </p:sp>
      <p:sp>
        <p:nvSpPr>
          <p:cNvPr id="22" name="Shape 284"/>
          <p:cNvSpPr txBox="1"/>
          <p:nvPr/>
        </p:nvSpPr>
        <p:spPr>
          <a:xfrm>
            <a:off x="195600" y="6342434"/>
            <a:ext cx="6430200" cy="2237361"/>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800" dirty="0">
              <a:latin typeface="Times New Roman" panose="02020603050405020304" pitchFamily="18" charset="0"/>
              <a:ea typeface="Georgia"/>
              <a:cs typeface="Times New Roman" panose="02020603050405020304" pitchFamily="18" charset="0"/>
              <a:sym typeface="Georgia"/>
            </a:endParaRPr>
          </a:p>
          <a:p>
            <a:pPr lvl="0" algn="ctr" rtl="0">
              <a:spcBef>
                <a:spcPts val="0"/>
              </a:spcBef>
              <a:buNone/>
            </a:pPr>
            <a:endParaRPr lang="en-US" sz="1800" dirty="0">
              <a:latin typeface="Times New Roman" panose="02020603050405020304" pitchFamily="18" charset="0"/>
              <a:cs typeface="Times New Roman" panose="02020603050405020304" pitchFamily="18" charset="0"/>
            </a:endParaRPr>
          </a:p>
          <a:p>
            <a:pPr lvl="0" algn="ctr" rtl="0">
              <a:spcBef>
                <a:spcPts val="0"/>
              </a:spcBef>
              <a:buNone/>
            </a:pPr>
            <a:endParaRPr lang="en-US" sz="1800" dirty="0">
              <a:latin typeface="Times New Roman" panose="02020603050405020304" pitchFamily="18" charset="0"/>
              <a:cs typeface="Times New Roman" panose="02020603050405020304" pitchFamily="18" charset="0"/>
            </a:endParaRPr>
          </a:p>
          <a:p>
            <a:pPr lvl="0" algn="ctr" rtl="0">
              <a:spcBef>
                <a:spcPts val="0"/>
              </a:spcBef>
              <a:buNone/>
            </a:pPr>
            <a:r>
              <a:rPr lang="en-US" sz="1800" dirty="0">
                <a:latin typeface="Times New Roman" panose="02020603050405020304" pitchFamily="18" charset="0"/>
                <a:cs typeface="Times New Roman" panose="02020603050405020304" pitchFamily="18" charset="0"/>
              </a:rPr>
              <a:t>What did Americans decide to do in order to solve these problems?</a:t>
            </a:r>
            <a:endParaRPr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6391"/>
            <a:ext cx="5945879" cy="9131217"/>
          </a:xfrm>
          <a:prstGeom prst="rect">
            <a:avLst/>
          </a:prstGeom>
        </p:spPr>
      </p:pic>
    </p:spTree>
    <p:extLst>
      <p:ext uri="{BB962C8B-B14F-4D97-AF65-F5344CB8AC3E}">
        <p14:creationId xmlns:p14="http://schemas.microsoft.com/office/powerpoint/2010/main" val="79406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108322"/>
            <a:ext cx="5945879" cy="8927355"/>
          </a:xfrm>
          <a:prstGeom prst="rect">
            <a:avLst/>
          </a:prstGeom>
        </p:spPr>
      </p:pic>
    </p:spTree>
    <p:extLst>
      <p:ext uri="{BB962C8B-B14F-4D97-AF65-F5344CB8AC3E}">
        <p14:creationId xmlns:p14="http://schemas.microsoft.com/office/powerpoint/2010/main" val="3792900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397800" y="230403"/>
            <a:ext cx="61299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200" b="1" dirty="0">
                <a:solidFill>
                  <a:srgbClr val="002060"/>
                </a:solidFill>
                <a:latin typeface="Times New Roman" panose="02020603050405020304" pitchFamily="18" charset="0"/>
                <a:ea typeface="Impact"/>
                <a:cs typeface="Times New Roman" panose="02020603050405020304" pitchFamily="18" charset="0"/>
                <a:sym typeface="Impact"/>
              </a:rPr>
              <a:t>The United States Constitution</a:t>
            </a:r>
          </a:p>
        </p:txBody>
      </p:sp>
      <p:sp>
        <p:nvSpPr>
          <p:cNvPr id="380" name="Shape 380"/>
          <p:cNvSpPr txBox="1"/>
          <p:nvPr/>
        </p:nvSpPr>
        <p:spPr>
          <a:xfrm>
            <a:off x="127350" y="753603"/>
            <a:ext cx="6559500" cy="1520761"/>
          </a:xfrm>
          <a:prstGeom prst="rect">
            <a:avLst/>
          </a:prstGeom>
          <a:noFill/>
          <a:ln>
            <a:noFill/>
          </a:ln>
        </p:spPr>
        <p:txBody>
          <a:bodyPr wrap="square" lIns="91425" tIns="91425" rIns="91425" bIns="91425" anchor="t" anchorCtr="0">
            <a:noAutofit/>
          </a:bodyPr>
          <a:lstStyle/>
          <a:p>
            <a:pPr lvl="0" algn="ctr" rtl="0">
              <a:spcBef>
                <a:spcPts val="0"/>
              </a:spcBef>
              <a:buNone/>
            </a:pP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The </a:t>
            </a:r>
            <a:r>
              <a:rPr lang="en-US" sz="1200" b="1" u="sng" dirty="0">
                <a:solidFill>
                  <a:schemeClr val="hlink"/>
                </a:solidFill>
                <a:latin typeface="Times New Roman" panose="02020603050405020304" pitchFamily="18" charset="0"/>
                <a:cs typeface="Times New Roman" panose="02020603050405020304" pitchFamily="18" charset="0"/>
                <a:hlinkClick r:id="rId3"/>
              </a:rPr>
              <a:t>Constitutional Convention</a:t>
            </a:r>
            <a:r>
              <a:rPr lang="en-US" sz="1200" dirty="0">
                <a:latin typeface="Times New Roman" panose="02020603050405020304" pitchFamily="18" charset="0"/>
                <a:cs typeface="Times New Roman" panose="02020603050405020304" pitchFamily="18" charset="0"/>
              </a:rPr>
              <a:t> of 1787 took place in Philadelphia and originally was held to revise the Articles of Confederation. It was quickly decided, however, that a totally new government was needed. Despite the fact that most delegates to the Constitutional Convention believed the government designed by the Articles of Confederation had to be replaced, many still feared a strong central government. The Constitution has remained flexible enough to guide the United States through changing times now for several reasons. Most importantly, it describes some very basic principles that constitute the guiding philosophy of the republic. Read about the “Philadelphia Convention” </a:t>
            </a:r>
          </a:p>
          <a:p>
            <a:pPr lvl="0" algn="ctr" rtl="0">
              <a:spcBef>
                <a:spcPts val="0"/>
              </a:spcBef>
              <a:buNone/>
            </a:pPr>
            <a:r>
              <a:rPr lang="en-US" sz="1200" dirty="0">
                <a:latin typeface="Times New Roman" panose="02020603050405020304" pitchFamily="18" charset="0"/>
                <a:cs typeface="Times New Roman" panose="02020603050405020304" pitchFamily="18" charset="0"/>
              </a:rPr>
              <a:t>on the following pages in order to complete the graphic organizer below. </a:t>
            </a:r>
          </a:p>
        </p:txBody>
      </p:sp>
      <p:sp>
        <p:nvSpPr>
          <p:cNvPr id="383" name="Shape 383"/>
          <p:cNvSpPr txBox="1"/>
          <p:nvPr/>
        </p:nvSpPr>
        <p:spPr>
          <a:xfrm>
            <a:off x="347825" y="4141800"/>
            <a:ext cx="2016600" cy="5232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384" name="Shape 384"/>
          <p:cNvSpPr txBox="1"/>
          <p:nvPr/>
        </p:nvSpPr>
        <p:spPr>
          <a:xfrm>
            <a:off x="127350" y="4513633"/>
            <a:ext cx="2110800" cy="130995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300" dirty="0">
                <a:latin typeface="Times New Roman" panose="02020603050405020304" pitchFamily="18" charset="0"/>
                <a:cs typeface="Times New Roman" panose="02020603050405020304" pitchFamily="18" charset="0"/>
              </a:rPr>
              <a:t>__________</a:t>
            </a:r>
            <a:r>
              <a:rPr lang="en-US" sz="1300" b="1" dirty="0">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_________</a:t>
            </a:r>
          </a:p>
          <a:p>
            <a:pPr lvl="0" algn="ctr" rtl="0">
              <a:spcBef>
                <a:spcPts val="0"/>
              </a:spcBef>
              <a:buNone/>
            </a:pPr>
            <a:r>
              <a:rPr lang="en-US" sz="1300" b="1" dirty="0">
                <a:latin typeface="Times New Roman" panose="02020603050405020304" pitchFamily="18" charset="0"/>
                <a:cs typeface="Times New Roman" panose="02020603050405020304" pitchFamily="18" charset="0"/>
              </a:rPr>
              <a:t>President of the Convention</a:t>
            </a:r>
          </a:p>
          <a:p>
            <a:pPr lvl="0" algn="ctr" rtl="0">
              <a:spcBef>
                <a:spcPts val="0"/>
              </a:spcBef>
              <a:buNone/>
            </a:pPr>
            <a:endParaRPr lang="en-US" sz="1300" b="1" dirty="0">
              <a:latin typeface="Times New Roman" panose="02020603050405020304" pitchFamily="18" charset="0"/>
              <a:cs typeface="Times New Roman" panose="02020603050405020304" pitchFamily="18" charset="0"/>
            </a:endParaRPr>
          </a:p>
          <a:p>
            <a:pPr lvl="0" algn="ctr" rtl="0">
              <a:spcBef>
                <a:spcPts val="0"/>
              </a:spcBef>
              <a:buNone/>
            </a:pPr>
            <a:r>
              <a:rPr lang="en-US" sz="1200" dirty="0">
                <a:latin typeface="Times New Roman" panose="02020603050405020304" pitchFamily="18" charset="0"/>
                <a:cs typeface="Times New Roman" panose="02020603050405020304" pitchFamily="18" charset="0"/>
              </a:rPr>
              <a:t>His contributions included….</a:t>
            </a:r>
          </a:p>
        </p:txBody>
      </p:sp>
      <p:sp>
        <p:nvSpPr>
          <p:cNvPr id="387" name="Shape 387"/>
          <p:cNvSpPr txBox="1"/>
          <p:nvPr/>
        </p:nvSpPr>
        <p:spPr>
          <a:xfrm>
            <a:off x="2316000" y="4513632"/>
            <a:ext cx="2182200" cy="130995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300" dirty="0">
                <a:latin typeface="Times New Roman" panose="02020603050405020304" pitchFamily="18" charset="0"/>
                <a:cs typeface="Times New Roman" panose="02020603050405020304" pitchFamily="18" charset="0"/>
              </a:rPr>
              <a:t>__________</a:t>
            </a:r>
            <a:r>
              <a:rPr lang="en-US" sz="1300" b="1" dirty="0">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_________</a:t>
            </a:r>
          </a:p>
          <a:p>
            <a:pPr lvl="0" algn="ctr" rtl="0">
              <a:spcBef>
                <a:spcPts val="0"/>
              </a:spcBef>
              <a:buNone/>
            </a:pPr>
            <a:r>
              <a:rPr lang="en-US" sz="1300" b="1" dirty="0">
                <a:latin typeface="Times New Roman" panose="02020603050405020304" pitchFamily="18" charset="0"/>
                <a:cs typeface="Times New Roman" panose="02020603050405020304" pitchFamily="18" charset="0"/>
              </a:rPr>
              <a:t>Father of the </a:t>
            </a:r>
          </a:p>
          <a:p>
            <a:pPr lvl="0" algn="ctr" rtl="0">
              <a:spcBef>
                <a:spcPts val="0"/>
              </a:spcBef>
              <a:buNone/>
            </a:pPr>
            <a:r>
              <a:rPr lang="en-US" sz="1300" b="1" dirty="0">
                <a:latin typeface="Times New Roman" panose="02020603050405020304" pitchFamily="18" charset="0"/>
                <a:cs typeface="Times New Roman" panose="02020603050405020304" pitchFamily="18" charset="0"/>
              </a:rPr>
              <a:t>Constitution</a:t>
            </a:r>
            <a:br>
              <a:rPr lang="en-US" sz="1300" b="1"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a:p>
            <a:pPr lvl="0" algn="ctr" rtl="0">
              <a:spcBef>
                <a:spcPts val="0"/>
              </a:spcBef>
              <a:buNone/>
            </a:pPr>
            <a:r>
              <a:rPr lang="en-US" sz="1200" dirty="0">
                <a:latin typeface="Times New Roman" panose="02020603050405020304" pitchFamily="18" charset="0"/>
                <a:cs typeface="Times New Roman" panose="02020603050405020304" pitchFamily="18" charset="0"/>
              </a:rPr>
              <a:t>His contributions included….</a:t>
            </a:r>
          </a:p>
        </p:txBody>
      </p:sp>
      <p:sp>
        <p:nvSpPr>
          <p:cNvPr id="390" name="Shape 390"/>
          <p:cNvSpPr txBox="1"/>
          <p:nvPr/>
        </p:nvSpPr>
        <p:spPr>
          <a:xfrm>
            <a:off x="4576050" y="4513631"/>
            <a:ext cx="2110800" cy="130995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300" dirty="0">
                <a:latin typeface="Times New Roman" panose="02020603050405020304" pitchFamily="18" charset="0"/>
                <a:cs typeface="Times New Roman" panose="02020603050405020304" pitchFamily="18" charset="0"/>
              </a:rPr>
              <a:t>__________</a:t>
            </a:r>
            <a:r>
              <a:rPr lang="en-US" sz="1300" b="1" dirty="0">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_________</a:t>
            </a:r>
          </a:p>
          <a:p>
            <a:pPr lvl="0" algn="ctr" rtl="0">
              <a:spcBef>
                <a:spcPts val="0"/>
              </a:spcBef>
              <a:buNone/>
            </a:pPr>
            <a:r>
              <a:rPr lang="en-US" sz="1300" b="1" dirty="0">
                <a:latin typeface="Times New Roman" panose="02020603050405020304" pitchFamily="18" charset="0"/>
                <a:cs typeface="Times New Roman" panose="02020603050405020304" pitchFamily="18" charset="0"/>
              </a:rPr>
              <a:t>Three-Fifths</a:t>
            </a:r>
          </a:p>
          <a:p>
            <a:pPr lvl="0" algn="ctr" rtl="0">
              <a:spcBef>
                <a:spcPts val="0"/>
              </a:spcBef>
              <a:buNone/>
            </a:pPr>
            <a:r>
              <a:rPr lang="en-US" sz="1300" b="1" dirty="0">
                <a:latin typeface="Times New Roman" panose="02020603050405020304" pitchFamily="18" charset="0"/>
                <a:cs typeface="Times New Roman" panose="02020603050405020304" pitchFamily="18" charset="0"/>
              </a:rPr>
              <a:t>Compromiser</a:t>
            </a:r>
          </a:p>
          <a:p>
            <a:pPr lvl="0" algn="ctr" rtl="0">
              <a:spcBef>
                <a:spcPts val="0"/>
              </a:spcBef>
              <a:buNone/>
            </a:pPr>
            <a:endParaRPr lang="en-US" sz="1300" b="1" dirty="0">
              <a:latin typeface="Times New Roman" panose="02020603050405020304" pitchFamily="18" charset="0"/>
              <a:cs typeface="Times New Roman" panose="02020603050405020304" pitchFamily="18" charset="0"/>
            </a:endParaRPr>
          </a:p>
          <a:p>
            <a:pPr lvl="0" rtl="0">
              <a:spcBef>
                <a:spcPts val="0"/>
              </a:spcBef>
              <a:buNone/>
            </a:pPr>
            <a:r>
              <a:rPr lang="en-US" sz="1200" dirty="0">
                <a:latin typeface="Times New Roman" panose="02020603050405020304" pitchFamily="18" charset="0"/>
                <a:cs typeface="Times New Roman" panose="02020603050405020304" pitchFamily="18" charset="0"/>
              </a:rPr>
              <a:t>His contributions included….</a:t>
            </a:r>
          </a:p>
        </p:txBody>
      </p:sp>
      <p:sp>
        <p:nvSpPr>
          <p:cNvPr id="391" name="Shape 391"/>
          <p:cNvSpPr txBox="1"/>
          <p:nvPr/>
        </p:nvSpPr>
        <p:spPr>
          <a:xfrm>
            <a:off x="127350" y="5842296"/>
            <a:ext cx="3224100" cy="927968"/>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b="1" dirty="0">
                <a:latin typeface="Times New Roman" panose="02020603050405020304" pitchFamily="18" charset="0"/>
                <a:ea typeface="Anton"/>
                <a:cs typeface="Times New Roman" panose="02020603050405020304" pitchFamily="18" charset="0"/>
                <a:sym typeface="Anton"/>
              </a:rPr>
              <a:t>Virginia Plan</a:t>
            </a:r>
          </a:p>
          <a:p>
            <a:pPr lvl="0" algn="ctr" rtl="0">
              <a:spcBef>
                <a:spcPts val="0"/>
              </a:spcBef>
              <a:buNone/>
            </a:pPr>
            <a:endParaRPr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Explain this plan here….</a:t>
            </a:r>
          </a:p>
        </p:txBody>
      </p:sp>
      <p:sp>
        <p:nvSpPr>
          <p:cNvPr id="392" name="Shape 392"/>
          <p:cNvSpPr txBox="1"/>
          <p:nvPr/>
        </p:nvSpPr>
        <p:spPr>
          <a:xfrm>
            <a:off x="3462750" y="5842295"/>
            <a:ext cx="3224100" cy="927968"/>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b="1" dirty="0">
                <a:latin typeface="Times New Roman" panose="02020603050405020304" pitchFamily="18" charset="0"/>
                <a:ea typeface="Anton"/>
                <a:cs typeface="Times New Roman" panose="02020603050405020304" pitchFamily="18" charset="0"/>
                <a:sym typeface="Anton"/>
              </a:rPr>
              <a:t>New Jersey Plan</a:t>
            </a:r>
          </a:p>
          <a:p>
            <a:pPr lvl="0" algn="ctr" rtl="0">
              <a:spcBef>
                <a:spcPts val="0"/>
              </a:spcBef>
              <a:buNone/>
            </a:pPr>
            <a:endParaRPr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Explain this plan here….</a:t>
            </a:r>
          </a:p>
        </p:txBody>
      </p:sp>
      <p:sp>
        <p:nvSpPr>
          <p:cNvPr id="393" name="Shape 393"/>
          <p:cNvSpPr txBox="1"/>
          <p:nvPr/>
        </p:nvSpPr>
        <p:spPr>
          <a:xfrm>
            <a:off x="127350" y="6803955"/>
            <a:ext cx="6559500" cy="2203857"/>
          </a:xfrm>
          <a:prstGeom prst="rect">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b="1" dirty="0">
                <a:latin typeface="Times New Roman" panose="02020603050405020304" pitchFamily="18" charset="0"/>
                <a:cs typeface="Times New Roman" panose="02020603050405020304" pitchFamily="18" charset="0"/>
              </a:rPr>
              <a:t>Difficulties</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Why did some have trouble getting to the convention?</a:t>
            </a:r>
          </a:p>
          <a:p>
            <a:pPr lvl="0" algn="ctr" rtl="0">
              <a:spcBef>
                <a:spcPts val="0"/>
              </a:spcBef>
              <a:buNone/>
            </a:pPr>
            <a:endParaRPr lang="en-US" b="1" dirty="0">
              <a:latin typeface="Times New Roman" panose="02020603050405020304" pitchFamily="18" charset="0"/>
              <a:cs typeface="Times New Roman" panose="02020603050405020304" pitchFamily="18" charset="0"/>
            </a:endParaRPr>
          </a:p>
          <a:p>
            <a:pPr lvl="0" algn="ctr" rtl="0">
              <a:spcBef>
                <a:spcPts val="0"/>
              </a:spcBef>
              <a:buNone/>
            </a:pPr>
            <a:r>
              <a:rPr lang="en-US" b="1" dirty="0">
                <a:latin typeface="Times New Roman" panose="02020603050405020304" pitchFamily="18" charset="0"/>
                <a:cs typeface="Times New Roman" panose="02020603050405020304" pitchFamily="18" charset="0"/>
              </a:rPr>
              <a:t>Frustration</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Who did not attend? Why?</a:t>
            </a:r>
            <a:endParaRPr lang="en-US" b="1" dirty="0">
              <a:latin typeface="Times New Roman" panose="02020603050405020304" pitchFamily="18" charset="0"/>
              <a:cs typeface="Times New Roman" panose="02020603050405020304" pitchFamily="18" charset="0"/>
            </a:endParaRPr>
          </a:p>
          <a:p>
            <a:pPr lvl="0" algn="ctr" rtl="0">
              <a:spcBef>
                <a:spcPts val="0"/>
              </a:spcBef>
              <a:buNone/>
            </a:pPr>
            <a:endParaRPr lang="en-US" b="1">
              <a:latin typeface="Times New Roman" panose="02020603050405020304" pitchFamily="18" charset="0"/>
              <a:cs typeface="Times New Roman" panose="02020603050405020304" pitchFamily="18" charset="0"/>
            </a:endParaRPr>
          </a:p>
          <a:p>
            <a:pPr lvl="0" algn="ctr" rtl="0">
              <a:spcBef>
                <a:spcPts val="0"/>
              </a:spcBef>
              <a:buNone/>
            </a:pPr>
            <a:r>
              <a:rPr lang="en-US" b="1">
                <a:latin typeface="Times New Roman" panose="02020603050405020304" pitchFamily="18" charset="0"/>
                <a:cs typeface="Times New Roman" panose="02020603050405020304" pitchFamily="18" charset="0"/>
              </a:rPr>
              <a:t>Failure</a:t>
            </a:r>
            <a:endParaRPr lang="en-US" b="1"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What was the significant failure of the United States Constitution?</a:t>
            </a:r>
          </a:p>
          <a:p>
            <a:pPr lvl="0" algn="ctr" rtl="0">
              <a:spcBef>
                <a:spcPts val="0"/>
              </a:spcBef>
              <a:buNone/>
            </a:pPr>
            <a:r>
              <a:rPr lang="en-US" dirty="0">
                <a:latin typeface="Times New Roman" panose="02020603050405020304" pitchFamily="18" charset="0"/>
                <a:cs typeface="Times New Roman" panose="02020603050405020304" pitchFamily="18" charset="0"/>
              </a:rPr>
              <a:t>What did this failure possibly lead to…?</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350" y="2366375"/>
            <a:ext cx="2110800" cy="21108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8625" y="2331717"/>
            <a:ext cx="1993238" cy="2163204"/>
          </a:xfrm>
          <a:prstGeom prst="rect">
            <a:avLst/>
          </a:prstGeom>
        </p:spPr>
      </p:pic>
      <p:pic>
        <p:nvPicPr>
          <p:cNvPr id="4" name="Picture 3"/>
          <p:cNvPicPr>
            <a:picLocks noChangeAspect="1"/>
          </p:cNvPicPr>
          <p:nvPr/>
        </p:nvPicPr>
        <p:blipFill>
          <a:blip r:embed="rId6"/>
          <a:stretch>
            <a:fillRect/>
          </a:stretch>
        </p:blipFill>
        <p:spPr>
          <a:xfrm>
            <a:off x="4604361" y="2368502"/>
            <a:ext cx="2082490" cy="21555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705" y="249944"/>
            <a:ext cx="5609211" cy="8894056"/>
          </a:xfrm>
          <a:prstGeom prst="rect">
            <a:avLst/>
          </a:prstGeom>
        </p:spPr>
      </p:pic>
    </p:spTree>
    <p:extLst>
      <p:ext uri="{BB962C8B-B14F-4D97-AF65-F5344CB8AC3E}">
        <p14:creationId xmlns:p14="http://schemas.microsoft.com/office/powerpoint/2010/main" val="269073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382" y="321350"/>
            <a:ext cx="5742083" cy="8822650"/>
          </a:xfrm>
          <a:prstGeom prst="rect">
            <a:avLst/>
          </a:prstGeom>
        </p:spPr>
      </p:pic>
    </p:spTree>
    <p:extLst>
      <p:ext uri="{BB962C8B-B14F-4D97-AF65-F5344CB8AC3E}">
        <p14:creationId xmlns:p14="http://schemas.microsoft.com/office/powerpoint/2010/main" val="1525824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045" y="198881"/>
            <a:ext cx="5575152" cy="8795830"/>
          </a:xfrm>
          <a:prstGeom prst="rect">
            <a:avLst/>
          </a:prstGeom>
        </p:spPr>
      </p:pic>
    </p:spTree>
    <p:extLst>
      <p:ext uri="{BB962C8B-B14F-4D97-AF65-F5344CB8AC3E}">
        <p14:creationId xmlns:p14="http://schemas.microsoft.com/office/powerpoint/2010/main" val="329501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509" y="178446"/>
            <a:ext cx="6569304" cy="8751546"/>
          </a:xfrm>
          <a:prstGeom prst="rect">
            <a:avLst/>
          </a:prstGeom>
        </p:spPr>
      </p:pic>
    </p:spTree>
    <p:extLst>
      <p:ext uri="{BB962C8B-B14F-4D97-AF65-F5344CB8AC3E}">
        <p14:creationId xmlns:p14="http://schemas.microsoft.com/office/powerpoint/2010/main" val="205104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195600" y="-21900"/>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French &amp; Indian War</a:t>
            </a:r>
          </a:p>
        </p:txBody>
      </p:sp>
      <p:sp>
        <p:nvSpPr>
          <p:cNvPr id="163" name="Shape 163"/>
          <p:cNvSpPr txBox="1"/>
          <p:nvPr/>
        </p:nvSpPr>
        <p:spPr>
          <a:xfrm>
            <a:off x="134400" y="358525"/>
            <a:ext cx="6589200" cy="679800"/>
          </a:xfrm>
          <a:prstGeom prst="rect">
            <a:avLst/>
          </a:prstGeom>
          <a:noFill/>
          <a:ln>
            <a:noFill/>
          </a:ln>
        </p:spPr>
        <p:txBody>
          <a:bodyPr wrap="square" lIns="91425" tIns="91425" rIns="91425" bIns="91425" anchor="ctr" anchorCtr="0">
            <a:noAutofit/>
          </a:bodyPr>
          <a:lstStyle/>
          <a:p>
            <a:pPr lvl="0" rtl="0">
              <a:spcBef>
                <a:spcPts val="0"/>
              </a:spcBef>
              <a:buNone/>
            </a:pPr>
            <a:r>
              <a:rPr lang="en-US" sz="1200" b="1" dirty="0"/>
              <a:t>Directions</a:t>
            </a:r>
            <a:r>
              <a:rPr lang="en-US" sz="1200" dirty="0"/>
              <a:t>: : While France and England were part of a worldwide conflict known as the </a:t>
            </a:r>
            <a:r>
              <a:rPr lang="en-US" sz="1200" b="1" u="sng" dirty="0">
                <a:solidFill>
                  <a:schemeClr val="hlink"/>
                </a:solidFill>
                <a:hlinkClick r:id="rId3"/>
              </a:rPr>
              <a:t>Seven Years’ War</a:t>
            </a:r>
            <a:r>
              <a:rPr lang="en-US" sz="1200" dirty="0">
                <a:solidFill>
                  <a:schemeClr val="dk1"/>
                </a:solidFill>
              </a:rPr>
              <a:t>, in America it became known as the </a:t>
            </a:r>
            <a:r>
              <a:rPr lang="en-US" sz="1200" b="1" u="sng" dirty="0">
                <a:solidFill>
                  <a:schemeClr val="hlink"/>
                </a:solidFill>
                <a:hlinkClick r:id="rId4"/>
              </a:rPr>
              <a:t>French and Indian War</a:t>
            </a:r>
            <a:r>
              <a:rPr lang="en-US" sz="1200" dirty="0">
                <a:solidFill>
                  <a:schemeClr val="dk1"/>
                </a:solidFill>
              </a:rPr>
              <a:t>. After reading about the </a:t>
            </a:r>
            <a:r>
              <a:rPr lang="en-US" sz="1200" b="1" u="sng" dirty="0">
                <a:solidFill>
                  <a:schemeClr val="hlink"/>
                </a:solidFill>
                <a:hlinkClick r:id="rId5"/>
              </a:rPr>
              <a:t>conflict</a:t>
            </a:r>
            <a:r>
              <a:rPr lang="en-US" sz="1200" dirty="0">
                <a:solidFill>
                  <a:schemeClr val="dk1"/>
                </a:solidFill>
              </a:rPr>
              <a:t>, look at the comic strips below and answer the questions. </a:t>
            </a:r>
          </a:p>
        </p:txBody>
      </p:sp>
      <p:sp>
        <p:nvSpPr>
          <p:cNvPr id="164" name="Shape 164"/>
          <p:cNvSpPr txBox="1"/>
          <p:nvPr/>
        </p:nvSpPr>
        <p:spPr>
          <a:xfrm>
            <a:off x="204750" y="1038400"/>
            <a:ext cx="6430200" cy="560350"/>
          </a:xfrm>
          <a:prstGeom prst="rect">
            <a:avLst/>
          </a:prstGeom>
          <a:solidFill>
            <a:srgbClr val="F4CCC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r>
              <a:rPr lang="en-US" sz="1300" dirty="0"/>
              <a:t>Look at a comic strip illustrating how the French and Indian War began. </a:t>
            </a:r>
            <a:r>
              <a:rPr lang="en-US" sz="1300" dirty="0">
                <a:hlinkClick r:id="rId6"/>
              </a:rPr>
              <a:t>http://ow.ly/rEvD30f707L</a:t>
            </a:r>
            <a:endParaRPr lang="en-US" sz="1300" dirty="0"/>
          </a:p>
          <a:p>
            <a:pPr lvl="0"/>
            <a:r>
              <a:rPr lang="en-US" sz="1300" dirty="0"/>
              <a:t> </a:t>
            </a:r>
          </a:p>
        </p:txBody>
      </p:sp>
      <p:sp>
        <p:nvSpPr>
          <p:cNvPr id="165" name="Shape 165"/>
          <p:cNvSpPr txBox="1"/>
          <p:nvPr/>
        </p:nvSpPr>
        <p:spPr>
          <a:xfrm>
            <a:off x="204750" y="1598750"/>
            <a:ext cx="6430200" cy="7350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200" b="1" dirty="0"/>
          </a:p>
          <a:p>
            <a:pPr lvl="0" rtl="0">
              <a:spcBef>
                <a:spcPts val="0"/>
              </a:spcBef>
              <a:buNone/>
            </a:pPr>
            <a:r>
              <a:rPr lang="en-US" sz="1200" b="1" dirty="0"/>
              <a:t>How did the French and Indian War begin?</a:t>
            </a:r>
          </a:p>
          <a:p>
            <a:pPr lvl="0" rtl="0">
              <a:spcBef>
                <a:spcPts val="0"/>
              </a:spcBef>
              <a:buNone/>
            </a:pPr>
            <a:endParaRPr sz="1200" dirty="0"/>
          </a:p>
          <a:p>
            <a:pPr lvl="0" rtl="0">
              <a:spcBef>
                <a:spcPts val="0"/>
              </a:spcBef>
              <a:buNone/>
            </a:pPr>
            <a:endParaRPr sz="1200" dirty="0"/>
          </a:p>
          <a:p>
            <a:pPr lvl="0" rtl="0">
              <a:spcBef>
                <a:spcPts val="0"/>
              </a:spcBef>
              <a:buNone/>
            </a:pPr>
            <a:endParaRPr sz="1200" dirty="0"/>
          </a:p>
        </p:txBody>
      </p:sp>
      <p:sp>
        <p:nvSpPr>
          <p:cNvPr id="166" name="Shape 166"/>
          <p:cNvSpPr txBox="1"/>
          <p:nvPr/>
        </p:nvSpPr>
        <p:spPr>
          <a:xfrm>
            <a:off x="204750" y="2333750"/>
            <a:ext cx="6430200" cy="625750"/>
          </a:xfrm>
          <a:prstGeom prst="rect">
            <a:avLst/>
          </a:prstGeom>
          <a:solidFill>
            <a:srgbClr val="F4CCC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r>
              <a:rPr lang="en-US" sz="1300" dirty="0">
                <a:solidFill>
                  <a:schemeClr val="tx1"/>
                </a:solidFill>
              </a:rPr>
              <a:t>Loo</a:t>
            </a:r>
            <a:r>
              <a:rPr lang="en-US" sz="1300" dirty="0"/>
              <a:t>k at a comic strip illustrating how George Washington learned about warfare. </a:t>
            </a:r>
            <a:r>
              <a:rPr lang="en-US" sz="1300" dirty="0">
                <a:hlinkClick r:id="rId7"/>
              </a:rPr>
              <a:t>http://ow.ly/ghEd30f70ji</a:t>
            </a:r>
            <a:endParaRPr lang="en-US" sz="1300" dirty="0"/>
          </a:p>
          <a:p>
            <a:pPr lvl="0"/>
            <a:endParaRPr lang="en-US" sz="1300" dirty="0"/>
          </a:p>
        </p:txBody>
      </p:sp>
      <p:sp>
        <p:nvSpPr>
          <p:cNvPr id="167" name="Shape 167"/>
          <p:cNvSpPr txBox="1"/>
          <p:nvPr/>
        </p:nvSpPr>
        <p:spPr>
          <a:xfrm>
            <a:off x="204750" y="2959500"/>
            <a:ext cx="6430200" cy="7536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200" b="1" dirty="0"/>
          </a:p>
          <a:p>
            <a:pPr lvl="0" rtl="0">
              <a:spcBef>
                <a:spcPts val="0"/>
              </a:spcBef>
              <a:buNone/>
            </a:pPr>
            <a:r>
              <a:rPr lang="en-US" sz="1200" b="1" dirty="0"/>
              <a:t>How did Washington learn warfare?</a:t>
            </a:r>
          </a:p>
          <a:p>
            <a:pPr lvl="0" rtl="0">
              <a:spcBef>
                <a:spcPts val="0"/>
              </a:spcBef>
              <a:buNone/>
            </a:pPr>
            <a:endParaRPr sz="1200" dirty="0"/>
          </a:p>
          <a:p>
            <a:pPr lvl="0" rtl="0">
              <a:spcBef>
                <a:spcPts val="0"/>
              </a:spcBef>
              <a:buNone/>
            </a:pPr>
            <a:endParaRPr sz="1200" dirty="0"/>
          </a:p>
          <a:p>
            <a:pPr lvl="0" rtl="0">
              <a:spcBef>
                <a:spcPts val="0"/>
              </a:spcBef>
              <a:buNone/>
            </a:pPr>
            <a:endParaRPr sz="1200" dirty="0"/>
          </a:p>
        </p:txBody>
      </p:sp>
      <p:sp>
        <p:nvSpPr>
          <p:cNvPr id="168" name="Shape 168"/>
          <p:cNvSpPr txBox="1"/>
          <p:nvPr/>
        </p:nvSpPr>
        <p:spPr>
          <a:xfrm>
            <a:off x="195600" y="3694500"/>
            <a:ext cx="6430200" cy="523150"/>
          </a:xfrm>
          <a:prstGeom prst="rect">
            <a:avLst/>
          </a:prstGeom>
          <a:solidFill>
            <a:srgbClr val="F4CCC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r>
              <a:rPr lang="en-US" sz="1300" u="sng" dirty="0">
                <a:solidFill>
                  <a:schemeClr val="hlink"/>
                </a:solidFill>
              </a:rPr>
              <a:t>Look </a:t>
            </a:r>
            <a:r>
              <a:rPr lang="en-US" sz="1300" dirty="0"/>
              <a:t>at a comic strip illustrating when the French and Indians split </a:t>
            </a:r>
            <a:r>
              <a:rPr lang="en-US" sz="1300" dirty="0">
                <a:hlinkClick r:id="rId8"/>
              </a:rPr>
              <a:t>http://ow.ly/5MIe30f70w5</a:t>
            </a:r>
            <a:endParaRPr lang="en-US" sz="1300" dirty="0"/>
          </a:p>
          <a:p>
            <a:pPr lvl="0"/>
            <a:endParaRPr lang="en-US" sz="1300" dirty="0"/>
          </a:p>
        </p:txBody>
      </p:sp>
      <p:sp>
        <p:nvSpPr>
          <p:cNvPr id="169" name="Shape 169"/>
          <p:cNvSpPr txBox="1"/>
          <p:nvPr/>
        </p:nvSpPr>
        <p:spPr>
          <a:xfrm>
            <a:off x="195600" y="4217650"/>
            <a:ext cx="6430200" cy="77225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200" b="1" dirty="0"/>
          </a:p>
          <a:p>
            <a:pPr lvl="0" rtl="0">
              <a:spcBef>
                <a:spcPts val="0"/>
              </a:spcBef>
              <a:buNone/>
            </a:pPr>
            <a:r>
              <a:rPr lang="en-US" sz="1200" b="1" dirty="0"/>
              <a:t>When did the French and Indians split?</a:t>
            </a:r>
          </a:p>
          <a:p>
            <a:pPr lvl="0" rtl="0">
              <a:spcBef>
                <a:spcPts val="0"/>
              </a:spcBef>
              <a:buNone/>
            </a:pPr>
            <a:endParaRPr sz="1200" dirty="0"/>
          </a:p>
          <a:p>
            <a:pPr lvl="0" rtl="0">
              <a:spcBef>
                <a:spcPts val="0"/>
              </a:spcBef>
              <a:buNone/>
            </a:pPr>
            <a:endParaRPr sz="1200" dirty="0"/>
          </a:p>
          <a:p>
            <a:pPr lvl="0" rtl="0">
              <a:spcBef>
                <a:spcPts val="0"/>
              </a:spcBef>
              <a:buNone/>
            </a:pPr>
            <a:endParaRPr sz="1200" dirty="0"/>
          </a:p>
        </p:txBody>
      </p:sp>
      <p:sp>
        <p:nvSpPr>
          <p:cNvPr id="170" name="Shape 170"/>
          <p:cNvSpPr txBox="1"/>
          <p:nvPr/>
        </p:nvSpPr>
        <p:spPr>
          <a:xfrm>
            <a:off x="204750" y="4971250"/>
            <a:ext cx="6430200" cy="523150"/>
          </a:xfrm>
          <a:prstGeom prst="rect">
            <a:avLst/>
          </a:prstGeom>
          <a:solidFill>
            <a:srgbClr val="F4CCC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r>
              <a:rPr lang="en-US" sz="1300" u="sng" dirty="0">
                <a:solidFill>
                  <a:schemeClr val="hlink"/>
                </a:solidFill>
                <a:hlinkClick r:id="rId9"/>
              </a:rPr>
              <a:t>Click here</a:t>
            </a:r>
            <a:r>
              <a:rPr lang="en-US" sz="1300" dirty="0"/>
              <a:t> to look at a comic strip illustrating how Britain won the war. </a:t>
            </a:r>
            <a:r>
              <a:rPr lang="en-US" sz="1300" dirty="0">
                <a:hlinkClick r:id="rId10"/>
              </a:rPr>
              <a:t>http://ow.ly/yXNR30f70CQ</a:t>
            </a:r>
            <a:endParaRPr lang="en-US" sz="1300" dirty="0"/>
          </a:p>
          <a:p>
            <a:pPr lvl="0"/>
            <a:r>
              <a:rPr lang="en-US" sz="1300" dirty="0"/>
              <a:t> </a:t>
            </a:r>
          </a:p>
        </p:txBody>
      </p:sp>
      <p:sp>
        <p:nvSpPr>
          <p:cNvPr id="171" name="Shape 171"/>
          <p:cNvSpPr txBox="1"/>
          <p:nvPr/>
        </p:nvSpPr>
        <p:spPr>
          <a:xfrm>
            <a:off x="204750" y="5494400"/>
            <a:ext cx="6430200" cy="77225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200" b="1" dirty="0"/>
          </a:p>
          <a:p>
            <a:pPr lvl="0" rtl="0">
              <a:spcBef>
                <a:spcPts val="0"/>
              </a:spcBef>
              <a:buNone/>
            </a:pPr>
            <a:r>
              <a:rPr lang="en-US" sz="1200" b="1" dirty="0"/>
              <a:t>How did Britain win the war?</a:t>
            </a:r>
          </a:p>
          <a:p>
            <a:pPr lvl="0" rtl="0">
              <a:spcBef>
                <a:spcPts val="0"/>
              </a:spcBef>
              <a:buNone/>
            </a:pPr>
            <a:endParaRPr sz="1200" dirty="0"/>
          </a:p>
          <a:p>
            <a:pPr lvl="0" rtl="0">
              <a:spcBef>
                <a:spcPts val="0"/>
              </a:spcBef>
              <a:buNone/>
            </a:pPr>
            <a:endParaRPr sz="1200" dirty="0"/>
          </a:p>
          <a:p>
            <a:pPr lvl="0" rtl="0">
              <a:spcBef>
                <a:spcPts val="0"/>
              </a:spcBef>
              <a:buNone/>
            </a:pPr>
            <a:endParaRPr sz="1200" dirty="0"/>
          </a:p>
        </p:txBody>
      </p:sp>
      <p:sp>
        <p:nvSpPr>
          <p:cNvPr id="172" name="Shape 172"/>
          <p:cNvSpPr txBox="1"/>
          <p:nvPr/>
        </p:nvSpPr>
        <p:spPr>
          <a:xfrm>
            <a:off x="204750" y="6266650"/>
            <a:ext cx="6430200" cy="607100"/>
          </a:xfrm>
          <a:prstGeom prst="rect">
            <a:avLst/>
          </a:prstGeom>
          <a:solidFill>
            <a:srgbClr val="F4CCC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r>
              <a:rPr lang="en-US" sz="1300" u="sng" dirty="0">
                <a:solidFill>
                  <a:schemeClr val="hlink"/>
                </a:solidFill>
                <a:hlinkClick r:id="rId11"/>
              </a:rPr>
              <a:t>Click here</a:t>
            </a:r>
            <a:r>
              <a:rPr lang="en-US" sz="1300" dirty="0"/>
              <a:t> to look at a comic strip who paid for the French and Indian War. </a:t>
            </a:r>
            <a:r>
              <a:rPr lang="en-US" sz="1300" dirty="0">
                <a:hlinkClick r:id="rId12"/>
              </a:rPr>
              <a:t>http://ow.ly/4cYd30f70GL</a:t>
            </a:r>
            <a:endParaRPr lang="en-US" sz="1300" dirty="0"/>
          </a:p>
          <a:p>
            <a:pPr lvl="0"/>
            <a:endParaRPr lang="en-US" sz="1300" dirty="0"/>
          </a:p>
        </p:txBody>
      </p:sp>
      <p:sp>
        <p:nvSpPr>
          <p:cNvPr id="173" name="Shape 173"/>
          <p:cNvSpPr txBox="1"/>
          <p:nvPr/>
        </p:nvSpPr>
        <p:spPr>
          <a:xfrm>
            <a:off x="204750" y="6873750"/>
            <a:ext cx="6430200" cy="77225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200" b="1" dirty="0"/>
          </a:p>
          <a:p>
            <a:pPr lvl="0" rtl="0">
              <a:spcBef>
                <a:spcPts val="0"/>
              </a:spcBef>
              <a:buNone/>
            </a:pPr>
            <a:r>
              <a:rPr lang="en-US" sz="1200" b="1" dirty="0"/>
              <a:t>Who paid for the French and Indian War?</a:t>
            </a:r>
          </a:p>
          <a:p>
            <a:pPr lvl="0" rtl="0">
              <a:spcBef>
                <a:spcPts val="0"/>
              </a:spcBef>
              <a:buNone/>
            </a:pPr>
            <a:endParaRPr sz="1200" dirty="0"/>
          </a:p>
          <a:p>
            <a:pPr lvl="0" rtl="0">
              <a:spcBef>
                <a:spcPts val="0"/>
              </a:spcBef>
              <a:buNone/>
            </a:pPr>
            <a:endParaRPr sz="1200" dirty="0"/>
          </a:p>
          <a:p>
            <a:pPr lvl="0" rtl="0">
              <a:spcBef>
                <a:spcPts val="0"/>
              </a:spcBef>
              <a:buNone/>
            </a:pPr>
            <a:endParaRPr sz="1200" dirty="0"/>
          </a:p>
        </p:txBody>
      </p:sp>
      <p:sp>
        <p:nvSpPr>
          <p:cNvPr id="174" name="Shape 174"/>
          <p:cNvSpPr txBox="1"/>
          <p:nvPr/>
        </p:nvSpPr>
        <p:spPr>
          <a:xfrm>
            <a:off x="213900" y="7646000"/>
            <a:ext cx="6430200" cy="12522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US" sz="1200" b="1"/>
              <a:t>Why were the colonists upset with the King of England after the French and Indian war?</a:t>
            </a:r>
          </a:p>
          <a:p>
            <a:pPr lvl="0" rtl="0">
              <a:spcBef>
                <a:spcPts val="0"/>
              </a:spcBef>
              <a:buNone/>
            </a:pPr>
            <a:endParaRPr sz="1200"/>
          </a:p>
          <a:p>
            <a:pPr lvl="0" rtl="0">
              <a:spcBef>
                <a:spcPts val="0"/>
              </a:spcBef>
              <a:buNone/>
            </a:pPr>
            <a:endParaRPr sz="1200"/>
          </a:p>
          <a:p>
            <a:pPr lvl="0" rtl="0">
              <a:spcBef>
                <a:spcPts val="0"/>
              </a:spcBef>
              <a:buNone/>
            </a:pP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415638"/>
            <a:ext cx="5945879" cy="8312724"/>
          </a:xfrm>
          <a:prstGeom prst="rect">
            <a:avLst/>
          </a:prstGeom>
        </p:spPr>
      </p:pic>
    </p:spTree>
    <p:extLst>
      <p:ext uri="{BB962C8B-B14F-4D97-AF65-F5344CB8AC3E}">
        <p14:creationId xmlns:p14="http://schemas.microsoft.com/office/powerpoint/2010/main" val="170174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195600" y="194613"/>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dirty="0">
                <a:solidFill>
                  <a:srgbClr val="002060"/>
                </a:solidFill>
                <a:latin typeface="Impact"/>
                <a:ea typeface="Impact"/>
                <a:cs typeface="Impact"/>
                <a:sym typeface="Impact"/>
              </a:rPr>
              <a:t>Historical Patterns between Natives &amp; Europeans </a:t>
            </a:r>
          </a:p>
        </p:txBody>
      </p:sp>
      <p:sp>
        <p:nvSpPr>
          <p:cNvPr id="227" name="Shape 227"/>
          <p:cNvSpPr txBox="1"/>
          <p:nvPr/>
        </p:nvSpPr>
        <p:spPr>
          <a:xfrm>
            <a:off x="195600" y="577500"/>
            <a:ext cx="6527850" cy="803827"/>
          </a:xfrm>
          <a:prstGeom prst="rect">
            <a:avLst/>
          </a:prstGeom>
          <a:noFill/>
          <a:ln>
            <a:noFill/>
          </a:ln>
        </p:spPr>
        <p:txBody>
          <a:bodyPr wrap="square" lIns="91425" tIns="91425" rIns="91425" bIns="91425" anchor="t" anchorCtr="0">
            <a:noAutofit/>
          </a:bodyPr>
          <a:lstStyle/>
          <a:p>
            <a:pPr lvl="0" algn="ctr" rtl="0">
              <a:spcBef>
                <a:spcPts val="0"/>
              </a:spcBef>
              <a:buNone/>
            </a:pPr>
            <a:r>
              <a:rPr lang="en-US" dirty="0">
                <a:latin typeface="Baskerville Old Face" panose="02020602080505020303" pitchFamily="18" charset="0"/>
              </a:rPr>
              <a:t>Directions: Historical patterns are considered the motivations (what was the underlying cause for doing something) and outcome of that motivation. In the boxes below – match each motivation to their description, and each outcome to their description.</a:t>
            </a:r>
            <a:endParaRPr lang="en-US" dirty="0">
              <a:solidFill>
                <a:schemeClr val="dk1"/>
              </a:solidFill>
              <a:latin typeface="Baskerville Old Face" panose="02020602080505020303" pitchFamily="18" charset="0"/>
            </a:endParaRPr>
          </a:p>
        </p:txBody>
      </p:sp>
      <p:sp>
        <p:nvSpPr>
          <p:cNvPr id="230" name="Shape 230"/>
          <p:cNvSpPr txBox="1"/>
          <p:nvPr/>
        </p:nvSpPr>
        <p:spPr>
          <a:xfrm>
            <a:off x="97950" y="1381326"/>
            <a:ext cx="2158494" cy="3073942"/>
          </a:xfrm>
          <a:prstGeom prst="rect">
            <a:avLst/>
          </a:prstGeom>
          <a:solidFill>
            <a:srgbClr val="D9EAD3"/>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US" sz="2400" u="sng" dirty="0">
                <a:latin typeface="Baskerville Old Face" panose="02020602080505020303" pitchFamily="18" charset="0"/>
              </a:rPr>
              <a:t>Motivation</a:t>
            </a:r>
          </a:p>
          <a:p>
            <a:pPr lvl="0" algn="ctr">
              <a:spcBef>
                <a:spcPts val="0"/>
              </a:spcBef>
              <a:buNone/>
            </a:pPr>
            <a:endParaRPr lang="en-US" sz="2400" dirty="0">
              <a:latin typeface="Baskerville Old Face" panose="02020602080505020303" pitchFamily="18" charset="0"/>
            </a:endParaRPr>
          </a:p>
          <a:p>
            <a:pPr lvl="0" algn="ctr">
              <a:spcBef>
                <a:spcPts val="0"/>
              </a:spcBef>
              <a:buNone/>
            </a:pPr>
            <a:r>
              <a:rPr lang="en-US" sz="2400" dirty="0">
                <a:latin typeface="Baskerville Old Face" panose="02020602080505020303" pitchFamily="18" charset="0"/>
              </a:rPr>
              <a:t>God</a:t>
            </a:r>
          </a:p>
          <a:p>
            <a:pPr lvl="0" algn="ctr">
              <a:spcBef>
                <a:spcPts val="0"/>
              </a:spcBef>
              <a:buNone/>
            </a:pPr>
            <a:endParaRPr lang="en-US" sz="2400" dirty="0">
              <a:latin typeface="Baskerville Old Face" panose="02020602080505020303" pitchFamily="18" charset="0"/>
            </a:endParaRPr>
          </a:p>
          <a:p>
            <a:pPr lvl="0" algn="ctr">
              <a:spcBef>
                <a:spcPts val="0"/>
              </a:spcBef>
              <a:buNone/>
            </a:pPr>
            <a:r>
              <a:rPr lang="en-US" sz="2400" dirty="0">
                <a:latin typeface="Baskerville Old Face" panose="02020602080505020303" pitchFamily="18" charset="0"/>
              </a:rPr>
              <a:t>Gold</a:t>
            </a:r>
          </a:p>
          <a:p>
            <a:pPr lvl="0" algn="ctr">
              <a:spcBef>
                <a:spcPts val="0"/>
              </a:spcBef>
              <a:buNone/>
            </a:pPr>
            <a:endParaRPr lang="en-US" sz="2400" dirty="0">
              <a:latin typeface="Baskerville Old Face" panose="02020602080505020303" pitchFamily="18" charset="0"/>
            </a:endParaRPr>
          </a:p>
          <a:p>
            <a:pPr lvl="0" algn="ctr">
              <a:spcBef>
                <a:spcPts val="0"/>
              </a:spcBef>
              <a:buNone/>
            </a:pPr>
            <a:r>
              <a:rPr lang="en-US" sz="2400" dirty="0">
                <a:latin typeface="Baskerville Old Face" panose="02020602080505020303" pitchFamily="18" charset="0"/>
              </a:rPr>
              <a:t>Glory</a:t>
            </a:r>
          </a:p>
        </p:txBody>
      </p:sp>
      <p:sp>
        <p:nvSpPr>
          <p:cNvPr id="231" name="Shape 231"/>
          <p:cNvSpPr txBox="1"/>
          <p:nvPr/>
        </p:nvSpPr>
        <p:spPr>
          <a:xfrm>
            <a:off x="2256444" y="1381327"/>
            <a:ext cx="4467006" cy="3073941"/>
          </a:xfrm>
          <a:prstGeom prst="rect">
            <a:avLst/>
          </a:prstGeom>
          <a:solidFill>
            <a:srgbClr val="D9D2E9"/>
          </a:solidFill>
          <a:ln w="9525" cap="flat" cmpd="sng">
            <a:solidFill>
              <a:schemeClr val="bg1">
                <a:lumMod val="50000"/>
              </a:schemeClr>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2400" u="sng" dirty="0">
                <a:latin typeface="Baskerville Old Face" panose="02020602080505020303" pitchFamily="18" charset="0"/>
              </a:rPr>
              <a:t>Description of motivation</a:t>
            </a:r>
          </a:p>
          <a:p>
            <a:pPr lvl="0" algn="ctr" rtl="0">
              <a:spcBef>
                <a:spcPts val="0"/>
              </a:spcBef>
              <a:buNone/>
            </a:pPr>
            <a:r>
              <a:rPr lang="en-US" sz="1200" dirty="0">
                <a:latin typeface="Baskerville Old Face" panose="02020602080505020303" pitchFamily="18" charset="0"/>
              </a:rPr>
              <a:t>The competition between monarchies. Some kings sought to establish their claims to newly contacted territories so as to strengthen their position in European politics and increase their power at the expense of the landowning nobility. </a:t>
            </a:r>
          </a:p>
          <a:p>
            <a:pPr lvl="0" algn="ctr" rtl="0">
              <a:spcBef>
                <a:spcPts val="0"/>
              </a:spcBef>
              <a:buNone/>
            </a:pPr>
            <a:endParaRPr lang="en-US" sz="1200" dirty="0">
              <a:latin typeface="Baskerville Old Face" panose="02020602080505020303" pitchFamily="18" charset="0"/>
            </a:endParaRPr>
          </a:p>
          <a:p>
            <a:pPr lvl="0" algn="ctr" rtl="0">
              <a:spcBef>
                <a:spcPts val="0"/>
              </a:spcBef>
              <a:buNone/>
            </a:pPr>
            <a:r>
              <a:rPr lang="en-US" sz="1200" dirty="0">
                <a:latin typeface="Baskerville Old Face" panose="02020602080505020303" pitchFamily="18" charset="0"/>
              </a:rPr>
              <a:t>The militant crusading and missionary traditions of Christianity, characterized in part by rivalry with Islam and hatred of non-Christians. </a:t>
            </a:r>
          </a:p>
          <a:p>
            <a:pPr lvl="0" algn="ctr" rtl="0">
              <a:spcBef>
                <a:spcPts val="0"/>
              </a:spcBef>
              <a:buNone/>
            </a:pPr>
            <a:endParaRPr lang="en-US" sz="1200" dirty="0">
              <a:latin typeface="Baskerville Old Face" panose="02020602080505020303" pitchFamily="18" charset="0"/>
            </a:endParaRPr>
          </a:p>
          <a:p>
            <a:pPr lvl="0" algn="ctr" rtl="0">
              <a:spcBef>
                <a:spcPts val="0"/>
              </a:spcBef>
              <a:buNone/>
            </a:pPr>
            <a:r>
              <a:rPr lang="en-US" sz="1200" dirty="0">
                <a:latin typeface="Baskerville Old Face" panose="02020602080505020303" pitchFamily="18" charset="0"/>
              </a:rPr>
              <a:t>The search for material gain through acquiring and selling Asian spices, African slaves, American metals, and other resources. As merchants gained influence in the late-medieval Western Europe, they convinced their governments to establish a direct connection to the lucrative Asian trade, leading to the first European voyages in the 1400’s.</a:t>
            </a:r>
          </a:p>
          <a:p>
            <a:pPr lvl="0" algn="ctr" rtl="0">
              <a:spcBef>
                <a:spcPts val="0"/>
              </a:spcBef>
              <a:buNone/>
            </a:pPr>
            <a:endParaRPr lang="en-US" sz="1200" dirty="0">
              <a:latin typeface="Baskerville Old Face" panose="02020602080505020303" pitchFamily="18" charset="0"/>
            </a:endParaRPr>
          </a:p>
          <a:p>
            <a:pPr lvl="0" algn="ctr" rtl="0">
              <a:spcBef>
                <a:spcPts val="0"/>
              </a:spcBef>
              <a:buNone/>
            </a:pPr>
            <a:endParaRPr lang="en-US" sz="1200" dirty="0">
              <a:latin typeface="Baskerville Old Face" panose="02020602080505020303" pitchFamily="18" charset="0"/>
            </a:endParaRPr>
          </a:p>
        </p:txBody>
      </p:sp>
      <p:sp>
        <p:nvSpPr>
          <p:cNvPr id="232" name="Shape 232"/>
          <p:cNvSpPr txBox="1"/>
          <p:nvPr/>
        </p:nvSpPr>
        <p:spPr>
          <a:xfrm>
            <a:off x="2256444" y="4688732"/>
            <a:ext cx="4467006" cy="4197093"/>
          </a:xfrm>
          <a:prstGeom prst="rect">
            <a:avLst/>
          </a:prstGeom>
          <a:solidFill>
            <a:srgbClr val="FCE5CD"/>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lgn="ctr"/>
            <a:r>
              <a:rPr lang="en-US" sz="2400" u="sng" dirty="0">
                <a:latin typeface="Baskerville Old Face" panose="02020602080505020303" pitchFamily="18" charset="0"/>
              </a:rPr>
              <a:t>Description of outcome</a:t>
            </a:r>
          </a:p>
          <a:p>
            <a:pPr lvl="0" algn="ctr"/>
            <a:r>
              <a:rPr lang="en-US" sz="1200" dirty="0">
                <a:latin typeface="Baskerville Old Face" panose="02020602080505020303" pitchFamily="18" charset="0"/>
              </a:rPr>
              <a:t>Natives prayed for rain, sun, healthy children, all good things in their lives. Puritans hoped to enlighten the Natives in Massachusetts. Spanish settlers hoped to convert Natives in the Southwest. Europeans increasingly forceful attempts were met with hostile Native resistance.</a:t>
            </a:r>
          </a:p>
          <a:p>
            <a:pPr lvl="0" algn="ctr"/>
            <a:endParaRPr lang="en-US" sz="1200" dirty="0">
              <a:latin typeface="Baskerville Old Face" panose="02020602080505020303" pitchFamily="18" charset="0"/>
            </a:endParaRPr>
          </a:p>
          <a:p>
            <a:pPr lvl="0" algn="ctr"/>
            <a:r>
              <a:rPr lang="en-US" sz="1200" dirty="0">
                <a:latin typeface="Baskerville Old Face" panose="02020602080505020303" pitchFamily="18" charset="0"/>
              </a:rPr>
              <a:t>This was an immediate exchange, sometimes friendly, other times not. Either way, over time, the diets of both Natives &amp; Europeans widened.</a:t>
            </a:r>
          </a:p>
          <a:p>
            <a:pPr lvl="0" algn="ctr"/>
            <a:endParaRPr lang="en-US" sz="1200" dirty="0">
              <a:latin typeface="Baskerville Old Face" panose="02020602080505020303" pitchFamily="18" charset="0"/>
            </a:endParaRPr>
          </a:p>
          <a:p>
            <a:pPr lvl="0" algn="ctr"/>
            <a:r>
              <a:rPr lang="en-US" sz="1200" dirty="0">
                <a:latin typeface="Baskerville Old Face" panose="02020602080505020303" pitchFamily="18" charset="0"/>
              </a:rPr>
              <a:t>The nature of hunting and warfare changed and Natives traded for whatever the Europeans were carrying, whenever they could.</a:t>
            </a:r>
          </a:p>
          <a:p>
            <a:pPr lvl="0" algn="ctr"/>
            <a:endParaRPr lang="en-US" sz="1200" dirty="0">
              <a:latin typeface="Baskerville Old Face" panose="02020602080505020303" pitchFamily="18" charset="0"/>
            </a:endParaRPr>
          </a:p>
          <a:p>
            <a:pPr lvl="0" algn="ctr"/>
            <a:r>
              <a:rPr lang="en-US" sz="1200" dirty="0">
                <a:latin typeface="Baskerville Old Face" panose="02020602080505020303" pitchFamily="18" charset="0"/>
              </a:rPr>
              <a:t>There were as many as 300+ spoken tongues at the time of encounter. Then came Spanish, French, Dutch, Portuguese, and English. Over time, Native tongues disappeared and the common use of European, especially English, became widely used. </a:t>
            </a:r>
          </a:p>
          <a:p>
            <a:pPr lvl="0" algn="ctr"/>
            <a:endParaRPr lang="en-US" sz="1200" dirty="0">
              <a:latin typeface="Baskerville Old Face" panose="02020602080505020303" pitchFamily="18" charset="0"/>
            </a:endParaRPr>
          </a:p>
          <a:p>
            <a:pPr lvl="0" algn="ctr"/>
            <a:r>
              <a:rPr lang="en-US" sz="1200" dirty="0">
                <a:latin typeface="Baskerville Old Face" panose="02020602080505020303" pitchFamily="18" charset="0"/>
              </a:rPr>
              <a:t>Over time, the landscape changed as the number of European communities increased and resembled the cities of Europe while Native settlements were destroyed or pushed West.</a:t>
            </a:r>
          </a:p>
          <a:p>
            <a:pPr lvl="0" algn="ctr"/>
            <a:r>
              <a:rPr lang="en-US" sz="1200" dirty="0">
                <a:latin typeface="Baskerville Old Face" panose="02020602080505020303" pitchFamily="18" charset="0"/>
              </a:rPr>
              <a:t>     </a:t>
            </a:r>
          </a:p>
        </p:txBody>
      </p:sp>
      <p:sp>
        <p:nvSpPr>
          <p:cNvPr id="233" name="Shape 233"/>
          <p:cNvSpPr txBox="1"/>
          <p:nvPr/>
        </p:nvSpPr>
        <p:spPr>
          <a:xfrm>
            <a:off x="97950" y="4688732"/>
            <a:ext cx="2158494" cy="4197093"/>
          </a:xfrm>
          <a:prstGeom prst="rect">
            <a:avLst/>
          </a:prstGeom>
          <a:solidFill>
            <a:srgbClr val="D0E0E3"/>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lgn="ctr"/>
            <a:r>
              <a:rPr lang="en-US" sz="2400" u="sng" dirty="0">
                <a:latin typeface="Baskerville Old Face" panose="02020602080505020303" pitchFamily="18" charset="0"/>
              </a:rPr>
              <a:t>Outcome</a:t>
            </a:r>
          </a:p>
          <a:p>
            <a:pPr lvl="0" algn="ctr"/>
            <a:endParaRPr lang="en-US" dirty="0">
              <a:latin typeface="Baskerville Old Face" panose="02020602080505020303" pitchFamily="18" charset="0"/>
            </a:endParaRPr>
          </a:p>
          <a:p>
            <a:pPr lvl="0" algn="ctr"/>
            <a:r>
              <a:rPr lang="en-US" sz="1800" dirty="0">
                <a:latin typeface="Baskerville Old Face" panose="02020602080505020303" pitchFamily="18" charset="0"/>
              </a:rPr>
              <a:t>Food exchange</a:t>
            </a:r>
          </a:p>
          <a:p>
            <a:pPr lvl="0" algn="ctr"/>
            <a:endParaRPr lang="en-US" sz="1800" dirty="0">
              <a:latin typeface="Baskerville Old Face" panose="02020602080505020303" pitchFamily="18" charset="0"/>
            </a:endParaRPr>
          </a:p>
          <a:p>
            <a:pPr lvl="0" algn="ctr"/>
            <a:r>
              <a:rPr lang="en-US" sz="1800" dirty="0">
                <a:latin typeface="Baskerville Old Face" panose="02020602080505020303" pitchFamily="18" charset="0"/>
              </a:rPr>
              <a:t>Weapons</a:t>
            </a:r>
          </a:p>
          <a:p>
            <a:pPr lvl="0" algn="ctr"/>
            <a:endParaRPr lang="en-US" sz="1800" dirty="0">
              <a:latin typeface="Baskerville Old Face" panose="02020602080505020303" pitchFamily="18" charset="0"/>
            </a:endParaRPr>
          </a:p>
          <a:p>
            <a:pPr lvl="0" algn="ctr"/>
            <a:r>
              <a:rPr lang="en-US" sz="1800" dirty="0">
                <a:latin typeface="Baskerville Old Face" panose="02020602080505020303" pitchFamily="18" charset="0"/>
              </a:rPr>
              <a:t>Destruction of Native villages</a:t>
            </a:r>
          </a:p>
          <a:p>
            <a:pPr lvl="0" algn="ctr"/>
            <a:endParaRPr lang="en-US" sz="1800" dirty="0">
              <a:latin typeface="Baskerville Old Face" panose="02020602080505020303" pitchFamily="18" charset="0"/>
            </a:endParaRPr>
          </a:p>
          <a:p>
            <a:pPr lvl="0" algn="ctr"/>
            <a:r>
              <a:rPr lang="en-US" sz="1800" dirty="0">
                <a:latin typeface="Baskerville Old Face" panose="02020602080505020303" pitchFamily="18" charset="0"/>
              </a:rPr>
              <a:t>Spiritual life</a:t>
            </a:r>
          </a:p>
          <a:p>
            <a:pPr lvl="0" algn="ctr"/>
            <a:endParaRPr lang="en-US" sz="1800" dirty="0">
              <a:latin typeface="Baskerville Old Face" panose="02020602080505020303" pitchFamily="18" charset="0"/>
            </a:endParaRPr>
          </a:p>
          <a:p>
            <a:pPr lvl="0" algn="ctr"/>
            <a:r>
              <a:rPr lang="en-US" sz="1800" dirty="0">
                <a:latin typeface="Baskerville Old Face" panose="02020602080505020303" pitchFamily="18" charset="0"/>
              </a:rPr>
              <a:t>Disappearance of Native languages</a:t>
            </a:r>
          </a:p>
          <a:p>
            <a:pPr lvl="0" algn="ctr"/>
            <a:endParaRPr lang="en-US" sz="1800" dirty="0">
              <a:latin typeface="Baskerville Old Face" panose="02020602080505020303" pitchFamily="18" charset="0"/>
            </a:endParaRPr>
          </a:p>
          <a:p>
            <a:pPr lvl="0" algn="ctr"/>
            <a:endParaRPr lang="en-US" sz="1800" dirty="0">
              <a:latin typeface="Baskerville Old Face" panose="02020602080505020303" pitchFamily="18" charset="0"/>
            </a:endParaRPr>
          </a:p>
        </p:txBody>
      </p:sp>
    </p:spTree>
    <p:extLst>
      <p:ext uri="{BB962C8B-B14F-4D97-AF65-F5344CB8AC3E}">
        <p14:creationId xmlns:p14="http://schemas.microsoft.com/office/powerpoint/2010/main" val="359873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aphicFrame>
        <p:nvGraphicFramePr>
          <p:cNvPr id="148" name="Shape 148"/>
          <p:cNvGraphicFramePr/>
          <p:nvPr>
            <p:extLst>
              <p:ext uri="{D42A27DB-BD31-4B8C-83A1-F6EECF244321}">
                <p14:modId xmlns:p14="http://schemas.microsoft.com/office/powerpoint/2010/main" val="669740888"/>
              </p:ext>
            </p:extLst>
          </p:nvPr>
        </p:nvGraphicFramePr>
        <p:xfrm>
          <a:off x="100087" y="2655450"/>
          <a:ext cx="6657825" cy="6266175"/>
        </p:xfrm>
        <a:graphic>
          <a:graphicData uri="http://schemas.openxmlformats.org/drawingml/2006/table">
            <a:tbl>
              <a:tblPr>
                <a:noFill/>
                <a:tableStyleId>{D31747D2-DC3B-43C0-B57C-32F7DAA5B229}</a:tableStyleId>
              </a:tblPr>
              <a:tblGrid>
                <a:gridCol w="1028800">
                  <a:extLst>
                    <a:ext uri="{9D8B030D-6E8A-4147-A177-3AD203B41FA5}">
                      <a16:colId xmlns:a16="http://schemas.microsoft.com/office/drawing/2014/main" val="20000"/>
                    </a:ext>
                  </a:extLst>
                </a:gridCol>
                <a:gridCol w="1379650">
                  <a:extLst>
                    <a:ext uri="{9D8B030D-6E8A-4147-A177-3AD203B41FA5}">
                      <a16:colId xmlns:a16="http://schemas.microsoft.com/office/drawing/2014/main" val="20001"/>
                    </a:ext>
                  </a:extLst>
                </a:gridCol>
                <a:gridCol w="1390400">
                  <a:extLst>
                    <a:ext uri="{9D8B030D-6E8A-4147-A177-3AD203B41FA5}">
                      <a16:colId xmlns:a16="http://schemas.microsoft.com/office/drawing/2014/main" val="20002"/>
                    </a:ext>
                  </a:extLst>
                </a:gridCol>
                <a:gridCol w="1447850">
                  <a:extLst>
                    <a:ext uri="{9D8B030D-6E8A-4147-A177-3AD203B41FA5}">
                      <a16:colId xmlns:a16="http://schemas.microsoft.com/office/drawing/2014/main" val="20003"/>
                    </a:ext>
                  </a:extLst>
                </a:gridCol>
                <a:gridCol w="1411125">
                  <a:extLst>
                    <a:ext uri="{9D8B030D-6E8A-4147-A177-3AD203B41FA5}">
                      <a16:colId xmlns:a16="http://schemas.microsoft.com/office/drawing/2014/main" val="20004"/>
                    </a:ext>
                  </a:extLst>
                </a:gridCol>
              </a:tblGrid>
              <a:tr h="1970150">
                <a:tc>
                  <a:txBody>
                    <a:bodyPr/>
                    <a:lstStyle/>
                    <a:p>
                      <a:pPr lvl="0" algn="ctr" rtl="0">
                        <a:lnSpc>
                          <a:spcPct val="115000"/>
                        </a:lnSpc>
                        <a:spcBef>
                          <a:spcPts val="0"/>
                        </a:spcBef>
                        <a:buNone/>
                      </a:pPr>
                      <a:r>
                        <a:rPr lang="en-US" sz="1600" dirty="0">
                          <a:latin typeface="Anton"/>
                          <a:ea typeface="Anton"/>
                          <a:cs typeface="Anton"/>
                          <a:sym typeface="Anton"/>
                        </a:rPr>
                        <a:t>New England</a:t>
                      </a:r>
                    </a:p>
                  </a:txBody>
                  <a:tcPr marL="68575" marR="68575" marT="91425" marB="91425" anchor="ctr">
                    <a:lnL w="12700" cap="flat" cmpd="sng">
                      <a:solidFill>
                        <a:srgbClr val="000000"/>
                      </a:solidFill>
                      <a:prstDash val="dash"/>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2E9"/>
                    </a:solidFill>
                  </a:tcPr>
                </a:tc>
                <a:tc gridSpan="4">
                  <a:txBody>
                    <a:bodyPr/>
                    <a:lstStyle/>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marL="266700" lvl="0" indent="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dash"/>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18025">
                <a:tc>
                  <a:txBody>
                    <a:bodyPr/>
                    <a:lstStyle/>
                    <a:p>
                      <a:pPr lvl="0" algn="ctr" rtl="0">
                        <a:lnSpc>
                          <a:spcPct val="115000"/>
                        </a:lnSpc>
                        <a:spcBef>
                          <a:spcPts val="0"/>
                        </a:spcBef>
                        <a:buNone/>
                      </a:pPr>
                      <a:r>
                        <a:rPr lang="en-US" sz="1600" dirty="0">
                          <a:latin typeface="Anton"/>
                          <a:ea typeface="Anton"/>
                          <a:cs typeface="Anton"/>
                          <a:sym typeface="Anton"/>
                        </a:rPr>
                        <a:t>Middle</a:t>
                      </a:r>
                    </a:p>
                  </a:txBody>
                  <a:tcPr marL="68575" marR="68575" marT="91425" marB="91425" anchor="ctr">
                    <a:lnL w="12700" cap="flat" cmpd="sng">
                      <a:solidFill>
                        <a:srgbClr val="000000"/>
                      </a:solidFill>
                      <a:prstDash val="dash"/>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6D7A8"/>
                    </a:solidFill>
                  </a:tcPr>
                </a:tc>
                <a:tc gridSpan="4">
                  <a:txBody>
                    <a:bodyPr/>
                    <a:lstStyle/>
                    <a:p>
                      <a:pPr lvl="0" algn="ctr" rtl="0">
                        <a:lnSpc>
                          <a:spcPct val="115000"/>
                        </a:lnSpc>
                        <a:spcBef>
                          <a:spcPts val="0"/>
                        </a:spcBef>
                        <a:buNone/>
                      </a:pPr>
                      <a:r>
                        <a:rPr lang="en-US" sz="1200"/>
                        <a:t> </a:t>
                      </a:r>
                    </a:p>
                    <a:p>
                      <a:pPr lvl="0" algn="ctr" rtl="0">
                        <a:lnSpc>
                          <a:spcPct val="115000"/>
                        </a:lnSpc>
                        <a:spcBef>
                          <a:spcPts val="0"/>
                        </a:spcBef>
                        <a:buNone/>
                      </a:pPr>
                      <a:r>
                        <a:rPr lang="en-US" sz="1200"/>
                        <a:t> </a:t>
                      </a:r>
                    </a:p>
                    <a:p>
                      <a:pPr lvl="0" algn="ctr" rtl="0">
                        <a:lnSpc>
                          <a:spcPct val="115000"/>
                        </a:lnSpc>
                        <a:spcBef>
                          <a:spcPts val="0"/>
                        </a:spcBef>
                        <a:buNone/>
                      </a:pPr>
                      <a:r>
                        <a:rPr lang="en-US" sz="1200"/>
                        <a:t> </a:t>
                      </a:r>
                    </a:p>
                    <a:p>
                      <a:pPr lvl="0" algn="ctr" rtl="0">
                        <a:lnSpc>
                          <a:spcPct val="115000"/>
                        </a:lnSpc>
                        <a:spcBef>
                          <a:spcPts val="0"/>
                        </a:spcBef>
                        <a:buNone/>
                      </a:pPr>
                      <a:r>
                        <a:rPr lang="en-US" sz="1200"/>
                        <a:t> </a:t>
                      </a:r>
                    </a:p>
                    <a:p>
                      <a:pPr marL="152400" lvl="0" indent="0" algn="ctr" rtl="0">
                        <a:lnSpc>
                          <a:spcPct val="115000"/>
                        </a:lnSpc>
                        <a:spcBef>
                          <a:spcPts val="0"/>
                        </a:spcBef>
                        <a:buNone/>
                      </a:pPr>
                      <a:r>
                        <a:rPr lang="en-US" sz="1200"/>
                        <a:t> </a:t>
                      </a:r>
                    </a:p>
                    <a:p>
                      <a:pPr lvl="0" algn="ctr" rtl="0">
                        <a:lnSpc>
                          <a:spcPct val="115000"/>
                        </a:lnSpc>
                        <a:spcBef>
                          <a:spcPts val="0"/>
                        </a:spcBef>
                        <a:buNone/>
                      </a:pPr>
                      <a:r>
                        <a:rPr lang="en-US" sz="1200"/>
                        <a:t> </a:t>
                      </a:r>
                    </a:p>
                    <a:p>
                      <a:pPr lvl="0" algn="ctr" rtl="0">
                        <a:lnSpc>
                          <a:spcPct val="115000"/>
                        </a:lnSpc>
                        <a:spcBef>
                          <a:spcPts val="0"/>
                        </a:spcBef>
                        <a:buNone/>
                      </a:pPr>
                      <a:r>
                        <a:rPr lang="en-US" sz="1200"/>
                        <a:t> </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dash"/>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78000">
                <a:tc>
                  <a:txBody>
                    <a:bodyPr/>
                    <a:lstStyle/>
                    <a:p>
                      <a:pPr lvl="0" algn="ctr" rtl="0">
                        <a:lnSpc>
                          <a:spcPct val="115000"/>
                        </a:lnSpc>
                        <a:spcBef>
                          <a:spcPts val="0"/>
                        </a:spcBef>
                        <a:buNone/>
                      </a:pPr>
                      <a:r>
                        <a:rPr lang="en-US" sz="1600" dirty="0">
                          <a:latin typeface="Anton"/>
                          <a:ea typeface="Anton"/>
                          <a:cs typeface="Anton"/>
                          <a:sym typeface="Anton"/>
                        </a:rPr>
                        <a:t>Southern</a:t>
                      </a:r>
                    </a:p>
                  </a:txBody>
                  <a:tcPr marL="68575" marR="68575" marT="91425" marB="91425" anchor="ctr">
                    <a:lnL w="12700" cap="flat" cmpd="sng">
                      <a:solidFill>
                        <a:srgbClr val="000000"/>
                      </a:solidFill>
                      <a:prstDash val="dash"/>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dash"/>
                      <a:round/>
                      <a:headEnd type="none" w="med" len="med"/>
                      <a:tailEnd type="none" w="med" len="med"/>
                    </a:lnB>
                    <a:solidFill>
                      <a:srgbClr val="FFE599"/>
                    </a:solidFill>
                  </a:tcPr>
                </a:tc>
                <a:tc gridSpan="4">
                  <a:txBody>
                    <a:bodyPr/>
                    <a:lstStyle/>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marL="152400" lvl="0" indent="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dash"/>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dash"/>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49" name="Shape 149"/>
          <p:cNvPicPr preferRelativeResize="0"/>
          <p:nvPr/>
        </p:nvPicPr>
        <p:blipFill>
          <a:blip r:embed="rId3">
            <a:alphaModFix amt="67000"/>
          </a:blip>
          <a:stretch>
            <a:fillRect/>
          </a:stretch>
        </p:blipFill>
        <p:spPr>
          <a:xfrm>
            <a:off x="1138249" y="2655450"/>
            <a:ext cx="5619675" cy="6266175"/>
          </a:xfrm>
          <a:prstGeom prst="rect">
            <a:avLst/>
          </a:prstGeom>
          <a:noFill/>
          <a:ln>
            <a:noFill/>
          </a:ln>
        </p:spPr>
      </p:pic>
      <p:sp>
        <p:nvSpPr>
          <p:cNvPr id="150" name="Shape 150"/>
          <p:cNvSpPr txBox="1"/>
          <p:nvPr/>
        </p:nvSpPr>
        <p:spPr>
          <a:xfrm>
            <a:off x="395110" y="54303"/>
            <a:ext cx="6129900"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a:solidFill>
                  <a:srgbClr val="FF0000"/>
                </a:solidFill>
                <a:latin typeface="Impact"/>
                <a:ea typeface="Impact"/>
                <a:cs typeface="Impact"/>
                <a:sym typeface="Impact"/>
              </a:rPr>
              <a:t>Comparing Colonial Regions</a:t>
            </a:r>
          </a:p>
          <a:p>
            <a:pPr marL="0" marR="0" lvl="0" indent="0" algn="ctr" rtl="0">
              <a:spcBef>
                <a:spcPts val="0"/>
              </a:spcBef>
              <a:buNone/>
            </a:pPr>
            <a:endParaRPr sz="2800">
              <a:solidFill>
                <a:srgbClr val="FF0000"/>
              </a:solidFill>
              <a:latin typeface="Impact"/>
              <a:ea typeface="Impact"/>
              <a:cs typeface="Impact"/>
              <a:sym typeface="Impact"/>
            </a:endParaRPr>
          </a:p>
        </p:txBody>
      </p:sp>
      <p:sp>
        <p:nvSpPr>
          <p:cNvPr id="151" name="Shape 151"/>
          <p:cNvSpPr txBox="1"/>
          <p:nvPr/>
        </p:nvSpPr>
        <p:spPr>
          <a:xfrm>
            <a:off x="143825" y="512850"/>
            <a:ext cx="6381300" cy="834900"/>
          </a:xfrm>
          <a:prstGeom prst="rect">
            <a:avLst/>
          </a:prstGeom>
          <a:noFill/>
          <a:ln>
            <a:noFill/>
          </a:ln>
        </p:spPr>
        <p:txBody>
          <a:bodyPr wrap="square" lIns="91425" tIns="91425" rIns="91425" bIns="91425" anchor="t" anchorCtr="0">
            <a:noAutofit/>
          </a:bodyPr>
          <a:lstStyle/>
          <a:p>
            <a:pPr lvl="0" algn="ctr"/>
            <a:r>
              <a:rPr lang="en-US" sz="1200" b="1" dirty="0"/>
              <a:t>Directions</a:t>
            </a:r>
            <a:r>
              <a:rPr lang="en-US" sz="1200" dirty="0"/>
              <a:t>: </a:t>
            </a:r>
            <a:r>
              <a:rPr lang="en-US" sz="1200" dirty="0">
                <a:solidFill>
                  <a:schemeClr val="dk1"/>
                </a:solidFill>
              </a:rPr>
              <a:t>As the </a:t>
            </a:r>
            <a:r>
              <a:rPr lang="en-US" sz="1200" b="1" u="sng" dirty="0">
                <a:solidFill>
                  <a:schemeClr val="hlink"/>
                </a:solidFill>
                <a:hlinkClick r:id="rId4"/>
              </a:rPr>
              <a:t>American Colonies</a:t>
            </a:r>
            <a:r>
              <a:rPr lang="en-US" sz="1200" dirty="0">
                <a:solidFill>
                  <a:schemeClr val="dk1"/>
                </a:solidFill>
              </a:rPr>
              <a:t> grew and more colonists arrived, </a:t>
            </a:r>
          </a:p>
          <a:p>
            <a:pPr lvl="0" algn="ctr"/>
            <a:r>
              <a:rPr lang="en-US" sz="1200" dirty="0">
                <a:solidFill>
                  <a:schemeClr val="dk1"/>
                </a:solidFill>
              </a:rPr>
              <a:t>each region developed different characteristics. Read the pages included and </a:t>
            </a:r>
          </a:p>
          <a:p>
            <a:pPr lvl="0" algn="ctr"/>
            <a:r>
              <a:rPr lang="en-US" sz="1200" dirty="0">
                <a:solidFill>
                  <a:schemeClr val="dk1"/>
                </a:solidFill>
              </a:rPr>
              <a:t>use the </a:t>
            </a:r>
            <a:r>
              <a:rPr lang="en-US" sz="1200" b="1" u="sng" dirty="0">
                <a:solidFill>
                  <a:schemeClr val="hlink"/>
                </a:solidFill>
                <a:hlinkClick r:id="rId5"/>
              </a:rPr>
              <a:t>information </a:t>
            </a:r>
            <a:r>
              <a:rPr lang="en-US" sz="1200" dirty="0">
                <a:solidFill>
                  <a:schemeClr val="dk1"/>
                </a:solidFill>
              </a:rPr>
              <a:t>you have </a:t>
            </a:r>
            <a:r>
              <a:rPr lang="en-US" sz="1200" b="1" u="sng" dirty="0">
                <a:solidFill>
                  <a:schemeClr val="hlink"/>
                </a:solidFill>
                <a:hlinkClick r:id="rId6"/>
              </a:rPr>
              <a:t>learned </a:t>
            </a:r>
            <a:r>
              <a:rPr lang="en-US" sz="1200" dirty="0">
                <a:solidFill>
                  <a:schemeClr val="dk1"/>
                </a:solidFill>
              </a:rPr>
              <a:t>about each region.</a:t>
            </a:r>
          </a:p>
        </p:txBody>
      </p:sp>
      <p:sp>
        <p:nvSpPr>
          <p:cNvPr id="152" name="Shape 152"/>
          <p:cNvSpPr txBox="1"/>
          <p:nvPr/>
        </p:nvSpPr>
        <p:spPr>
          <a:xfrm>
            <a:off x="2433750" y="1480100"/>
            <a:ext cx="22860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families settled in small towns centered on strict religious practices</a:t>
            </a:r>
          </a:p>
        </p:txBody>
      </p:sp>
      <p:sp>
        <p:nvSpPr>
          <p:cNvPr id="153" name="Shape 153"/>
          <p:cNvSpPr txBox="1"/>
          <p:nvPr/>
        </p:nvSpPr>
        <p:spPr>
          <a:xfrm>
            <a:off x="4843350" y="1480100"/>
            <a:ext cx="16860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 greatest ethnic diversity</a:t>
            </a:r>
          </a:p>
        </p:txBody>
      </p:sp>
      <p:sp>
        <p:nvSpPr>
          <p:cNvPr id="154" name="Shape 154"/>
          <p:cNvSpPr txBox="1"/>
          <p:nvPr/>
        </p:nvSpPr>
        <p:spPr>
          <a:xfrm>
            <a:off x="4843350" y="1992475"/>
            <a:ext cx="1914600" cy="6174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relied heavily on indentured servants, and eventually, on slaves</a:t>
            </a:r>
          </a:p>
        </p:txBody>
      </p:sp>
      <p:sp>
        <p:nvSpPr>
          <p:cNvPr id="155" name="Shape 155"/>
          <p:cNvSpPr txBox="1"/>
          <p:nvPr/>
        </p:nvSpPr>
        <p:spPr>
          <a:xfrm>
            <a:off x="2557500" y="2033650"/>
            <a:ext cx="22194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based on livestock and trade in port cities, like Philadelphia</a:t>
            </a:r>
          </a:p>
        </p:txBody>
      </p:sp>
      <p:sp>
        <p:nvSpPr>
          <p:cNvPr id="156" name="Shape 156"/>
          <p:cNvSpPr txBox="1"/>
          <p:nvPr/>
        </p:nvSpPr>
        <p:spPr>
          <a:xfrm>
            <a:off x="100050" y="2033650"/>
            <a:ext cx="23337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based on farming, lumbering, fishing, shipbuilding and trade.</a:t>
            </a:r>
          </a:p>
        </p:txBody>
      </p:sp>
      <p:sp>
        <p:nvSpPr>
          <p:cNvPr id="157" name="Shape 157"/>
          <p:cNvSpPr txBox="1"/>
          <p:nvPr/>
        </p:nvSpPr>
        <p:spPr>
          <a:xfrm>
            <a:off x="100100" y="1480100"/>
            <a:ext cx="21144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based on growing cash crops such as rice, indigo and tobacco.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365433"/>
            <a:ext cx="5945879" cy="8413134"/>
          </a:xfrm>
          <a:prstGeom prst="rect">
            <a:avLst/>
          </a:prstGeom>
        </p:spPr>
      </p:pic>
    </p:spTree>
    <p:extLst>
      <p:ext uri="{BB962C8B-B14F-4D97-AF65-F5344CB8AC3E}">
        <p14:creationId xmlns:p14="http://schemas.microsoft.com/office/powerpoint/2010/main" val="374428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362" y="524780"/>
            <a:ext cx="5945879" cy="47770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915" y="959239"/>
            <a:ext cx="6506774" cy="58624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363" y="1678288"/>
            <a:ext cx="5945879" cy="111668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770636722"/>
              </p:ext>
            </p:extLst>
          </p:nvPr>
        </p:nvGraphicFramePr>
        <p:xfrm>
          <a:off x="588216" y="2837628"/>
          <a:ext cx="5915026" cy="419050"/>
        </p:xfrm>
        <a:graphic>
          <a:graphicData uri="http://schemas.openxmlformats.org/drawingml/2006/table">
            <a:tbl>
              <a:tblPr firstRow="1" firstCol="1" bandRow="1"/>
              <a:tblGrid>
                <a:gridCol w="1478440">
                  <a:extLst>
                    <a:ext uri="{9D8B030D-6E8A-4147-A177-3AD203B41FA5}">
                      <a16:colId xmlns:a16="http://schemas.microsoft.com/office/drawing/2014/main" val="3153745199"/>
                    </a:ext>
                  </a:extLst>
                </a:gridCol>
                <a:gridCol w="1478440">
                  <a:extLst>
                    <a:ext uri="{9D8B030D-6E8A-4147-A177-3AD203B41FA5}">
                      <a16:colId xmlns:a16="http://schemas.microsoft.com/office/drawing/2014/main" val="4127309899"/>
                    </a:ext>
                  </a:extLst>
                </a:gridCol>
                <a:gridCol w="1479073">
                  <a:extLst>
                    <a:ext uri="{9D8B030D-6E8A-4147-A177-3AD203B41FA5}">
                      <a16:colId xmlns:a16="http://schemas.microsoft.com/office/drawing/2014/main" val="1521798978"/>
                    </a:ext>
                  </a:extLst>
                </a:gridCol>
                <a:gridCol w="1479073">
                  <a:extLst>
                    <a:ext uri="{9D8B030D-6E8A-4147-A177-3AD203B41FA5}">
                      <a16:colId xmlns:a16="http://schemas.microsoft.com/office/drawing/2014/main" val="1272528202"/>
                    </a:ext>
                  </a:extLst>
                </a:gridCol>
              </a:tblGrid>
              <a:tr h="209525">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Stamp 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Townshend 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Sugar 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Intolerable 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661002"/>
                  </a:ext>
                </a:extLst>
              </a:tr>
              <a:tr h="209525">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Boston Tea Party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Boston Massacre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Lexington/Concord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Bunker Hill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019484"/>
                  </a:ext>
                </a:extLst>
              </a:tr>
            </a:tbl>
          </a:graphicData>
        </a:graphic>
      </p:graphicFrame>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343" y="3404814"/>
            <a:ext cx="5945879" cy="3102058"/>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790" y="6799996"/>
            <a:ext cx="5945879" cy="1822592"/>
          </a:xfrm>
          <a:prstGeom prst="rect">
            <a:avLst/>
          </a:prstGeom>
        </p:spPr>
      </p:pic>
    </p:spTree>
    <p:extLst>
      <p:ext uri="{BB962C8B-B14F-4D97-AF65-F5344CB8AC3E}">
        <p14:creationId xmlns:p14="http://schemas.microsoft.com/office/powerpoint/2010/main" val="91362628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2033</Words>
  <Application>Microsoft Office PowerPoint</Application>
  <PresentationFormat>On-screen Show (4:3)</PresentationFormat>
  <Paragraphs>332</Paragraphs>
  <Slides>29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Times New Roman</vt:lpstr>
      <vt:lpstr>Calibri</vt:lpstr>
      <vt:lpstr>Georgia</vt:lpstr>
      <vt:lpstr>Anton</vt:lpstr>
      <vt:lpstr>Baskerville Old Face</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69</cp:revision>
  <cp:lastPrinted>2018-07-31T02:11:24Z</cp:lastPrinted>
  <dcterms:modified xsi:type="dcterms:W3CDTF">2019-09-03T14:46:01Z</dcterms:modified>
</cp:coreProperties>
</file>