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 id="2147483660" r:id="rId5"/>
  </p:sldMasterIdLst>
  <p:notesMasterIdLst>
    <p:notesMasterId r:id="rId62"/>
  </p:notesMasterIdLst>
  <p:sldIdLst>
    <p:sldId id="262" r:id="rId6"/>
    <p:sldId id="263" r:id="rId7"/>
    <p:sldId id="288" r:id="rId8"/>
    <p:sldId id="289" r:id="rId9"/>
    <p:sldId id="266" r:id="rId10"/>
    <p:sldId id="290" r:id="rId11"/>
    <p:sldId id="291" r:id="rId12"/>
    <p:sldId id="265" r:id="rId13"/>
    <p:sldId id="276" r:id="rId14"/>
    <p:sldId id="278" r:id="rId15"/>
    <p:sldId id="279" r:id="rId16"/>
    <p:sldId id="269" r:id="rId17"/>
    <p:sldId id="300" r:id="rId18"/>
    <p:sldId id="301" r:id="rId19"/>
    <p:sldId id="302" r:id="rId20"/>
    <p:sldId id="303" r:id="rId21"/>
    <p:sldId id="304" r:id="rId22"/>
    <p:sldId id="305" r:id="rId23"/>
    <p:sldId id="306" r:id="rId24"/>
    <p:sldId id="307" r:id="rId25"/>
    <p:sldId id="308" r:id="rId26"/>
    <p:sldId id="309" r:id="rId27"/>
    <p:sldId id="310" r:id="rId28"/>
    <p:sldId id="311" r:id="rId29"/>
    <p:sldId id="271" r:id="rId30"/>
    <p:sldId id="272" r:id="rId31"/>
    <p:sldId id="294" r:id="rId32"/>
    <p:sldId id="295" r:id="rId33"/>
    <p:sldId id="273" r:id="rId34"/>
    <p:sldId id="296" r:id="rId35"/>
    <p:sldId id="298" r:id="rId36"/>
    <p:sldId id="299" r:id="rId37"/>
    <p:sldId id="312" r:id="rId38"/>
    <p:sldId id="313" r:id="rId39"/>
    <p:sldId id="314" r:id="rId40"/>
    <p:sldId id="319" r:id="rId41"/>
    <p:sldId id="339" r:id="rId42"/>
    <p:sldId id="340" r:id="rId43"/>
    <p:sldId id="323" r:id="rId44"/>
    <p:sldId id="341" r:id="rId45"/>
    <p:sldId id="337" r:id="rId46"/>
    <p:sldId id="342" r:id="rId47"/>
    <p:sldId id="325" r:id="rId48"/>
    <p:sldId id="326" r:id="rId49"/>
    <p:sldId id="343" r:id="rId50"/>
    <p:sldId id="327" r:id="rId51"/>
    <p:sldId id="336" r:id="rId52"/>
    <p:sldId id="315" r:id="rId53"/>
    <p:sldId id="329" r:id="rId54"/>
    <p:sldId id="330" r:id="rId55"/>
    <p:sldId id="335" r:id="rId56"/>
    <p:sldId id="334" r:id="rId57"/>
    <p:sldId id="333" r:id="rId58"/>
    <p:sldId id="332" r:id="rId59"/>
    <p:sldId id="331" r:id="rId60"/>
    <p:sldId id="317" r:id="rId61"/>
  </p:sldIdLst>
  <p:sldSz cx="6858000" cy="9144000" type="screen4x3"/>
  <p:notesSz cx="7010400" cy="9296400"/>
  <p:embeddedFontLst>
    <p:embeddedFont>
      <p:font typeface="Anton"/>
      <p:regular r:id="rId63"/>
    </p:embeddedFont>
    <p:embeddedFont>
      <p:font typeface="Calibri" panose="020F0502020204030204" pitchFamily="34" charset="0"/>
      <p:regular r:id="rId64"/>
      <p:bold r:id="rId65"/>
      <p:italic r:id="rId66"/>
      <p:boldItalic r:id="rId67"/>
    </p:embeddedFont>
    <p:embeddedFont>
      <p:font typeface="Georgia" panose="02040502050405020303" pitchFamily="18" charset="0"/>
      <p:regular r:id="rId68"/>
      <p:bold r:id="rId69"/>
      <p:italic r:id="rId70"/>
      <p:boldItalic r:id="rId71"/>
    </p:embeddedFont>
    <p:embeddedFont>
      <p:font typeface="Impact" panose="020B0806030902050204" pitchFamily="34" charset="0"/>
      <p:regular r:id="rId7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348CFD7-3643-4FB5-852C-A76E23F8F644}">
  <a:tblStyle styleId="{E348CFD7-3643-4FB5-852C-A76E23F8F644}" styleName="Table_0">
    <a:wholeTbl>
      <a:tcTxStyle/>
      <a:tcStyle>
        <a:tcBdr>
          <a:left>
            <a:ln w="6350" cap="flat" cmpd="sng">
              <a:solidFill>
                <a:srgbClr val="000000"/>
              </a:solidFill>
              <a:prstDash val="solid"/>
              <a:round/>
              <a:headEnd type="none" w="med" len="med"/>
              <a:tailEnd type="none" w="med" len="med"/>
            </a:ln>
          </a:left>
          <a:right>
            <a:ln w="6350" cap="flat" cmpd="sng">
              <a:solidFill>
                <a:srgbClr val="000000"/>
              </a:solidFill>
              <a:prstDash val="solid"/>
              <a:round/>
              <a:headEnd type="none" w="med" len="med"/>
              <a:tailEnd type="none" w="med" len="med"/>
            </a:ln>
          </a:right>
          <a:top>
            <a:ln w="6350" cap="flat" cmpd="sng">
              <a:solidFill>
                <a:srgbClr val="000000"/>
              </a:solidFill>
              <a:prstDash val="solid"/>
              <a:round/>
              <a:headEnd type="none" w="med" len="med"/>
              <a:tailEnd type="none" w="med" len="med"/>
            </a:ln>
          </a:top>
          <a:bottom>
            <a:ln w="6350" cap="flat" cmpd="sng">
              <a:solidFill>
                <a:srgbClr val="000000"/>
              </a:solidFill>
              <a:prstDash val="solid"/>
              <a:round/>
              <a:headEnd type="none" w="med" len="med"/>
              <a:tailEnd type="none" w="med" len="med"/>
            </a:ln>
          </a:bottom>
          <a:insideH>
            <a:ln w="6350" cap="flat" cmpd="sng">
              <a:solidFill>
                <a:srgbClr val="000000"/>
              </a:solidFill>
              <a:prstDash val="solid"/>
              <a:round/>
              <a:headEnd type="none" w="med" len="med"/>
              <a:tailEnd type="none" w="med" len="med"/>
            </a:ln>
          </a:insideH>
          <a:insideV>
            <a:ln w="6350" cap="flat" cmpd="sng">
              <a:solidFill>
                <a:srgbClr val="000000"/>
              </a:solidFill>
              <a:prstDash val="solid"/>
              <a:round/>
              <a:headEnd type="none" w="med" len="med"/>
              <a:tailEnd type="none" w="med" len="med"/>
            </a:ln>
          </a:insideV>
        </a:tcBdr>
      </a:tcStyle>
    </a:wholeTbl>
  </a:tblStyle>
  <a:tblStyle styleId="{E78B7E9F-13D6-47FC-95DC-11F997729E56}"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9EFF7"/>
          </a:solidFill>
        </a:fill>
      </a:tcStyle>
    </a:wholeTbl>
    <a:band1H>
      <a:tcStyle>
        <a:tcBdr/>
        <a:fill>
          <a:solidFill>
            <a:srgbClr val="D0DEEF"/>
          </a:solidFill>
        </a:fill>
      </a:tcStyle>
    </a:band1H>
    <a:band1V>
      <a:tcStyle>
        <a:tcBdr/>
        <a:fill>
          <a:solidFill>
            <a:srgbClr val="D0DEEF"/>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015" autoAdjust="0"/>
  </p:normalViewPr>
  <p:slideViewPr>
    <p:cSldViewPr snapToGrid="0">
      <p:cViewPr varScale="1">
        <p:scale>
          <a:sx n="81" d="100"/>
          <a:sy n="81" d="100"/>
        </p:scale>
        <p:origin x="306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font" Target="fonts/font1.fntdata"/><Relationship Id="rId68" Type="http://schemas.openxmlformats.org/officeDocument/2006/relationships/font" Target="fonts/font6.fntdata"/><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font" Target="fonts/font4.fntdata"/><Relationship Id="rId74"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font" Target="fonts/font2.fntdata"/><Relationship Id="rId69" Type="http://schemas.openxmlformats.org/officeDocument/2006/relationships/font" Target="fonts/font7.fntdata"/><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font" Target="fonts/font10.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font" Target="fonts/font5.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notesMaster" Target="notesMasters/notesMaster1.xml"/><Relationship Id="rId70" Type="http://schemas.openxmlformats.org/officeDocument/2006/relationships/font" Target="fonts/font8.fntdata"/><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font" Target="fonts/font3.fntdata"/><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2200275" y="698500"/>
            <a:ext cx="2611438" cy="34845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01042" y="4415790"/>
            <a:ext cx="5608319" cy="4183380"/>
          </a:xfrm>
          <a:prstGeom prst="rect">
            <a:avLst/>
          </a:prstGeom>
          <a:noFill/>
          <a:ln>
            <a:noFill/>
          </a:ln>
        </p:spPr>
        <p:txBody>
          <a:bodyPr lIns="93146" tIns="93146" rIns="93146" bIns="93146"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701042" y="4415790"/>
            <a:ext cx="5608319" cy="4183380"/>
          </a:xfrm>
          <a:prstGeom prst="rect">
            <a:avLst/>
          </a:prstGeom>
          <a:noFill/>
          <a:ln>
            <a:noFill/>
          </a:ln>
        </p:spPr>
        <p:txBody>
          <a:bodyPr lIns="93146" tIns="93146" rIns="93146" bIns="93146" anchor="ctr" anchorCtr="0">
            <a:noAutofit/>
          </a:bodyPr>
          <a:lstStyle/>
          <a:p>
            <a:endParaRPr dirty="0"/>
          </a:p>
        </p:txBody>
      </p:sp>
      <p:sp>
        <p:nvSpPr>
          <p:cNvPr id="176" name="Shape 176"/>
          <p:cNvSpPr>
            <a:spLocks noGrp="1" noRot="1" noChangeAspect="1"/>
          </p:cNvSpPr>
          <p:nvPr>
            <p:ph type="sldImg" idx="2"/>
          </p:nvPr>
        </p:nvSpPr>
        <p:spPr>
          <a:xfrm>
            <a:off x="2198688" y="698500"/>
            <a:ext cx="2613025" cy="348456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Shape 388"/>
          <p:cNvSpPr txBox="1">
            <a:spLocks noGrp="1"/>
          </p:cNvSpPr>
          <p:nvPr>
            <p:ph type="body" idx="1"/>
          </p:nvPr>
        </p:nvSpPr>
        <p:spPr>
          <a:xfrm>
            <a:off x="926681" y="3340592"/>
            <a:ext cx="7413411" cy="3164769"/>
          </a:xfrm>
          <a:prstGeom prst="rect">
            <a:avLst/>
          </a:prstGeom>
          <a:noFill/>
          <a:ln>
            <a:noFill/>
          </a:ln>
        </p:spPr>
        <p:txBody>
          <a:bodyPr lIns="93138" tIns="93138" rIns="93138" bIns="93138" anchor="ctr" anchorCtr="0">
            <a:noAutofit/>
          </a:bodyPr>
          <a:lstStyle/>
          <a:p>
            <a:endParaRPr/>
          </a:p>
        </p:txBody>
      </p:sp>
      <p:sp>
        <p:nvSpPr>
          <p:cNvPr id="389" name="Shape 389"/>
          <p:cNvSpPr>
            <a:spLocks noGrp="1" noRot="1" noChangeAspect="1"/>
          </p:cNvSpPr>
          <p:nvPr>
            <p:ph type="sldImg" idx="2"/>
          </p:nvPr>
        </p:nvSpPr>
        <p:spPr>
          <a:xfrm>
            <a:off x="3646488" y="527050"/>
            <a:ext cx="1974850" cy="263683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6984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Shape 393"/>
          <p:cNvSpPr txBox="1">
            <a:spLocks noGrp="1"/>
          </p:cNvSpPr>
          <p:nvPr>
            <p:ph type="body" idx="1"/>
          </p:nvPr>
        </p:nvSpPr>
        <p:spPr>
          <a:xfrm>
            <a:off x="926681" y="3340592"/>
            <a:ext cx="7413411" cy="3164769"/>
          </a:xfrm>
          <a:prstGeom prst="rect">
            <a:avLst/>
          </a:prstGeom>
          <a:noFill/>
          <a:ln>
            <a:noFill/>
          </a:ln>
        </p:spPr>
        <p:txBody>
          <a:bodyPr lIns="93138" tIns="93138" rIns="93138" bIns="93138" anchor="ctr" anchorCtr="0">
            <a:noAutofit/>
          </a:bodyPr>
          <a:lstStyle/>
          <a:p>
            <a:endParaRPr/>
          </a:p>
        </p:txBody>
      </p:sp>
      <p:sp>
        <p:nvSpPr>
          <p:cNvPr id="394" name="Shape 394"/>
          <p:cNvSpPr>
            <a:spLocks noGrp="1" noRot="1" noChangeAspect="1"/>
          </p:cNvSpPr>
          <p:nvPr>
            <p:ph type="sldImg" idx="2"/>
          </p:nvPr>
        </p:nvSpPr>
        <p:spPr>
          <a:xfrm>
            <a:off x="3646488" y="527050"/>
            <a:ext cx="1974850" cy="263683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4400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Shape 408"/>
          <p:cNvSpPr txBox="1">
            <a:spLocks noGrp="1"/>
          </p:cNvSpPr>
          <p:nvPr>
            <p:ph type="body" idx="1"/>
          </p:nvPr>
        </p:nvSpPr>
        <p:spPr>
          <a:xfrm>
            <a:off x="926681" y="3340592"/>
            <a:ext cx="7413411" cy="3164769"/>
          </a:xfrm>
          <a:prstGeom prst="rect">
            <a:avLst/>
          </a:prstGeom>
          <a:noFill/>
          <a:ln>
            <a:noFill/>
          </a:ln>
        </p:spPr>
        <p:txBody>
          <a:bodyPr lIns="93138" tIns="93138" rIns="93138" bIns="93138" anchor="ctr" anchorCtr="0">
            <a:noAutofit/>
          </a:bodyPr>
          <a:lstStyle/>
          <a:p>
            <a:endParaRPr/>
          </a:p>
        </p:txBody>
      </p:sp>
      <p:sp>
        <p:nvSpPr>
          <p:cNvPr id="409" name="Shape 409"/>
          <p:cNvSpPr>
            <a:spLocks noGrp="1" noRot="1" noChangeAspect="1"/>
          </p:cNvSpPr>
          <p:nvPr>
            <p:ph type="sldImg" idx="2"/>
          </p:nvPr>
        </p:nvSpPr>
        <p:spPr>
          <a:xfrm>
            <a:off x="3646488" y="527050"/>
            <a:ext cx="1974850" cy="263683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8312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Shape 413"/>
          <p:cNvSpPr txBox="1">
            <a:spLocks noGrp="1"/>
          </p:cNvSpPr>
          <p:nvPr>
            <p:ph type="body" idx="1"/>
          </p:nvPr>
        </p:nvSpPr>
        <p:spPr>
          <a:xfrm>
            <a:off x="926681" y="3340592"/>
            <a:ext cx="7413411" cy="3164769"/>
          </a:xfrm>
          <a:prstGeom prst="rect">
            <a:avLst/>
          </a:prstGeom>
          <a:noFill/>
          <a:ln>
            <a:noFill/>
          </a:ln>
        </p:spPr>
        <p:txBody>
          <a:bodyPr lIns="93138" tIns="93138" rIns="93138" bIns="93138" anchor="ctr" anchorCtr="0">
            <a:noAutofit/>
          </a:bodyPr>
          <a:lstStyle/>
          <a:p>
            <a:endParaRPr/>
          </a:p>
        </p:txBody>
      </p:sp>
      <p:sp>
        <p:nvSpPr>
          <p:cNvPr id="414" name="Shape 414"/>
          <p:cNvSpPr>
            <a:spLocks noGrp="1" noRot="1" noChangeAspect="1"/>
          </p:cNvSpPr>
          <p:nvPr>
            <p:ph type="sldImg" idx="2"/>
          </p:nvPr>
        </p:nvSpPr>
        <p:spPr>
          <a:xfrm>
            <a:off x="3646488" y="527050"/>
            <a:ext cx="1974850" cy="263683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73435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Shape 423"/>
          <p:cNvSpPr txBox="1">
            <a:spLocks noGrp="1"/>
          </p:cNvSpPr>
          <p:nvPr>
            <p:ph type="body" idx="1"/>
          </p:nvPr>
        </p:nvSpPr>
        <p:spPr>
          <a:xfrm>
            <a:off x="926681" y="3340592"/>
            <a:ext cx="7413411" cy="3164769"/>
          </a:xfrm>
          <a:prstGeom prst="rect">
            <a:avLst/>
          </a:prstGeom>
          <a:noFill/>
          <a:ln>
            <a:noFill/>
          </a:ln>
        </p:spPr>
        <p:txBody>
          <a:bodyPr lIns="93138" tIns="93138" rIns="93138" bIns="93138" anchor="ctr" anchorCtr="0">
            <a:noAutofit/>
          </a:bodyPr>
          <a:lstStyle/>
          <a:p>
            <a:endParaRPr/>
          </a:p>
        </p:txBody>
      </p:sp>
      <p:sp>
        <p:nvSpPr>
          <p:cNvPr id="424" name="Shape 424"/>
          <p:cNvSpPr>
            <a:spLocks noGrp="1" noRot="1" noChangeAspect="1"/>
          </p:cNvSpPr>
          <p:nvPr>
            <p:ph type="sldImg" idx="2"/>
          </p:nvPr>
        </p:nvSpPr>
        <p:spPr>
          <a:xfrm>
            <a:off x="3646488" y="527050"/>
            <a:ext cx="1974850" cy="263683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2999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Shape 428"/>
          <p:cNvSpPr txBox="1">
            <a:spLocks noGrp="1"/>
          </p:cNvSpPr>
          <p:nvPr>
            <p:ph type="body" idx="1"/>
          </p:nvPr>
        </p:nvSpPr>
        <p:spPr>
          <a:xfrm>
            <a:off x="926681" y="3340592"/>
            <a:ext cx="7413411" cy="3164769"/>
          </a:xfrm>
          <a:prstGeom prst="rect">
            <a:avLst/>
          </a:prstGeom>
          <a:noFill/>
          <a:ln>
            <a:noFill/>
          </a:ln>
        </p:spPr>
        <p:txBody>
          <a:bodyPr lIns="93138" tIns="93138" rIns="93138" bIns="93138" anchor="ctr" anchorCtr="0">
            <a:noAutofit/>
          </a:bodyPr>
          <a:lstStyle/>
          <a:p>
            <a:endParaRPr/>
          </a:p>
        </p:txBody>
      </p:sp>
      <p:sp>
        <p:nvSpPr>
          <p:cNvPr id="429" name="Shape 429"/>
          <p:cNvSpPr>
            <a:spLocks noGrp="1" noRot="1" noChangeAspect="1"/>
          </p:cNvSpPr>
          <p:nvPr>
            <p:ph type="sldImg" idx="2"/>
          </p:nvPr>
        </p:nvSpPr>
        <p:spPr>
          <a:xfrm>
            <a:off x="3646488" y="527050"/>
            <a:ext cx="1974850" cy="263683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1136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Shape 433"/>
          <p:cNvSpPr txBox="1">
            <a:spLocks noGrp="1"/>
          </p:cNvSpPr>
          <p:nvPr>
            <p:ph type="body" idx="1"/>
          </p:nvPr>
        </p:nvSpPr>
        <p:spPr>
          <a:xfrm>
            <a:off x="926681" y="3340592"/>
            <a:ext cx="7413411" cy="3164769"/>
          </a:xfrm>
          <a:prstGeom prst="rect">
            <a:avLst/>
          </a:prstGeom>
          <a:noFill/>
          <a:ln>
            <a:noFill/>
          </a:ln>
        </p:spPr>
        <p:txBody>
          <a:bodyPr lIns="93138" tIns="93138" rIns="93138" bIns="93138" anchor="ctr" anchorCtr="0">
            <a:noAutofit/>
          </a:bodyPr>
          <a:lstStyle/>
          <a:p>
            <a:endParaRPr/>
          </a:p>
        </p:txBody>
      </p:sp>
      <p:sp>
        <p:nvSpPr>
          <p:cNvPr id="434" name="Shape 434"/>
          <p:cNvSpPr>
            <a:spLocks noGrp="1" noRot="1" noChangeAspect="1"/>
          </p:cNvSpPr>
          <p:nvPr>
            <p:ph type="sldImg" idx="2"/>
          </p:nvPr>
        </p:nvSpPr>
        <p:spPr>
          <a:xfrm>
            <a:off x="3646488" y="527050"/>
            <a:ext cx="1974850" cy="263683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30225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Shape 438"/>
          <p:cNvSpPr txBox="1">
            <a:spLocks noGrp="1"/>
          </p:cNvSpPr>
          <p:nvPr>
            <p:ph type="body" idx="1"/>
          </p:nvPr>
        </p:nvSpPr>
        <p:spPr>
          <a:xfrm>
            <a:off x="926681" y="3340592"/>
            <a:ext cx="7413411" cy="3164769"/>
          </a:xfrm>
          <a:prstGeom prst="rect">
            <a:avLst/>
          </a:prstGeom>
          <a:noFill/>
          <a:ln>
            <a:noFill/>
          </a:ln>
        </p:spPr>
        <p:txBody>
          <a:bodyPr lIns="93138" tIns="93138" rIns="93138" bIns="93138" anchor="ctr" anchorCtr="0">
            <a:noAutofit/>
          </a:bodyPr>
          <a:lstStyle/>
          <a:p>
            <a:endParaRPr/>
          </a:p>
        </p:txBody>
      </p:sp>
      <p:sp>
        <p:nvSpPr>
          <p:cNvPr id="439" name="Shape 439"/>
          <p:cNvSpPr>
            <a:spLocks noGrp="1" noRot="1" noChangeAspect="1"/>
          </p:cNvSpPr>
          <p:nvPr>
            <p:ph type="sldImg" idx="2"/>
          </p:nvPr>
        </p:nvSpPr>
        <p:spPr>
          <a:xfrm>
            <a:off x="3646488" y="527050"/>
            <a:ext cx="1974850" cy="263683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92391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Shape 443"/>
          <p:cNvSpPr txBox="1">
            <a:spLocks noGrp="1"/>
          </p:cNvSpPr>
          <p:nvPr>
            <p:ph type="body" idx="1"/>
          </p:nvPr>
        </p:nvSpPr>
        <p:spPr>
          <a:xfrm>
            <a:off x="926681" y="3340592"/>
            <a:ext cx="7413411" cy="3164769"/>
          </a:xfrm>
          <a:prstGeom prst="rect">
            <a:avLst/>
          </a:prstGeom>
          <a:noFill/>
          <a:ln>
            <a:noFill/>
          </a:ln>
        </p:spPr>
        <p:txBody>
          <a:bodyPr lIns="93138" tIns="93138" rIns="93138" bIns="93138" anchor="ctr" anchorCtr="0">
            <a:noAutofit/>
          </a:bodyPr>
          <a:lstStyle/>
          <a:p>
            <a:endParaRPr/>
          </a:p>
        </p:txBody>
      </p:sp>
      <p:sp>
        <p:nvSpPr>
          <p:cNvPr id="444" name="Shape 444"/>
          <p:cNvSpPr>
            <a:spLocks noGrp="1" noRot="1" noChangeAspect="1"/>
          </p:cNvSpPr>
          <p:nvPr>
            <p:ph type="sldImg" idx="2"/>
          </p:nvPr>
        </p:nvSpPr>
        <p:spPr>
          <a:xfrm>
            <a:off x="3646488" y="527050"/>
            <a:ext cx="1974850" cy="263683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23088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701042" y="4415790"/>
            <a:ext cx="5608319" cy="4183380"/>
          </a:xfrm>
          <a:prstGeom prst="rect">
            <a:avLst/>
          </a:prstGeom>
          <a:noFill/>
          <a:ln>
            <a:noFill/>
          </a:ln>
        </p:spPr>
        <p:txBody>
          <a:bodyPr lIns="93146" tIns="93146" rIns="93146" bIns="93146" anchor="ctr" anchorCtr="0">
            <a:noAutofit/>
          </a:bodyPr>
          <a:lstStyle/>
          <a:p>
            <a:endParaRPr/>
          </a:p>
        </p:txBody>
      </p:sp>
      <p:sp>
        <p:nvSpPr>
          <p:cNvPr id="194" name="Shape 194"/>
          <p:cNvSpPr>
            <a:spLocks noGrp="1" noRot="1" noChangeAspect="1"/>
          </p:cNvSpPr>
          <p:nvPr>
            <p:ph type="sldImg" idx="2"/>
          </p:nvPr>
        </p:nvSpPr>
        <p:spPr>
          <a:xfrm>
            <a:off x="2200275" y="698500"/>
            <a:ext cx="2611438" cy="348456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5592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701042" y="4415790"/>
            <a:ext cx="5608319" cy="4183380"/>
          </a:xfrm>
          <a:prstGeom prst="rect">
            <a:avLst/>
          </a:prstGeom>
          <a:noFill/>
          <a:ln>
            <a:noFill/>
          </a:ln>
        </p:spPr>
        <p:txBody>
          <a:bodyPr lIns="93146" tIns="93146" rIns="93146" bIns="93146" anchor="ctr" anchorCtr="0">
            <a:noAutofit/>
          </a:bodyPr>
          <a:lstStyle/>
          <a:p>
            <a:endParaRPr/>
          </a:p>
        </p:txBody>
      </p:sp>
      <p:sp>
        <p:nvSpPr>
          <p:cNvPr id="194" name="Shape 194"/>
          <p:cNvSpPr>
            <a:spLocks noGrp="1" noRot="1" noChangeAspect="1"/>
          </p:cNvSpPr>
          <p:nvPr>
            <p:ph type="sldImg" idx="2"/>
          </p:nvPr>
        </p:nvSpPr>
        <p:spPr>
          <a:xfrm>
            <a:off x="2200275" y="698500"/>
            <a:ext cx="2611438" cy="348456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701042" y="4415790"/>
            <a:ext cx="5608319" cy="4183380"/>
          </a:xfrm>
          <a:prstGeom prst="rect">
            <a:avLst/>
          </a:prstGeom>
          <a:noFill/>
          <a:ln>
            <a:noFill/>
          </a:ln>
        </p:spPr>
        <p:txBody>
          <a:bodyPr lIns="93146" tIns="93146" rIns="93146" bIns="93146" anchor="ctr" anchorCtr="0">
            <a:noAutofit/>
          </a:bodyPr>
          <a:lstStyle/>
          <a:p>
            <a:endParaRPr/>
          </a:p>
        </p:txBody>
      </p:sp>
      <p:sp>
        <p:nvSpPr>
          <p:cNvPr id="194" name="Shape 194"/>
          <p:cNvSpPr>
            <a:spLocks noGrp="1" noRot="1" noChangeAspect="1"/>
          </p:cNvSpPr>
          <p:nvPr>
            <p:ph type="sldImg" idx="2"/>
          </p:nvPr>
        </p:nvSpPr>
        <p:spPr>
          <a:xfrm>
            <a:off x="2200275" y="698500"/>
            <a:ext cx="2611438" cy="348456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27656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701042" y="4415790"/>
            <a:ext cx="5608319" cy="4183380"/>
          </a:xfrm>
          <a:prstGeom prst="rect">
            <a:avLst/>
          </a:prstGeom>
          <a:noFill/>
          <a:ln>
            <a:noFill/>
          </a:ln>
        </p:spPr>
        <p:txBody>
          <a:bodyPr lIns="93146" tIns="93146" rIns="93146" bIns="93146" anchor="ctr" anchorCtr="0">
            <a:noAutofit/>
          </a:bodyPr>
          <a:lstStyle/>
          <a:p>
            <a:endParaRPr/>
          </a:p>
        </p:txBody>
      </p:sp>
      <p:sp>
        <p:nvSpPr>
          <p:cNvPr id="112" name="Shape 112"/>
          <p:cNvSpPr>
            <a:spLocks noGrp="1" noRot="1" noChangeAspect="1"/>
          </p:cNvSpPr>
          <p:nvPr>
            <p:ph type="sldImg" idx="2"/>
          </p:nvPr>
        </p:nvSpPr>
        <p:spPr>
          <a:xfrm>
            <a:off x="2198688" y="698500"/>
            <a:ext cx="2613025" cy="348456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8372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2200275" y="698500"/>
            <a:ext cx="2611438" cy="348456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0" name="Shape 230"/>
          <p:cNvSpPr txBox="1">
            <a:spLocks noGrp="1"/>
          </p:cNvSpPr>
          <p:nvPr>
            <p:ph type="body" idx="1"/>
          </p:nvPr>
        </p:nvSpPr>
        <p:spPr>
          <a:xfrm>
            <a:off x="701042" y="4415790"/>
            <a:ext cx="5608319" cy="4183380"/>
          </a:xfrm>
          <a:prstGeom prst="rect">
            <a:avLst/>
          </a:prstGeom>
        </p:spPr>
        <p:txBody>
          <a:bodyPr lIns="93146" tIns="93146" rIns="93146" bIns="93146" anchor="t" anchorCtr="0">
            <a:noAutofit/>
          </a:bodyPr>
          <a:lstStyle/>
          <a:p>
            <a:endParaRPr/>
          </a:p>
        </p:txBody>
      </p:sp>
    </p:spTree>
    <p:extLst>
      <p:ext uri="{BB962C8B-B14F-4D97-AF65-F5344CB8AC3E}">
        <p14:creationId xmlns:p14="http://schemas.microsoft.com/office/powerpoint/2010/main" val="22289958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txBox="1">
            <a:spLocks noGrp="1"/>
          </p:cNvSpPr>
          <p:nvPr>
            <p:ph type="body" idx="1"/>
          </p:nvPr>
        </p:nvSpPr>
        <p:spPr>
          <a:xfrm>
            <a:off x="701042" y="4415790"/>
            <a:ext cx="5608319" cy="4183380"/>
          </a:xfrm>
          <a:prstGeom prst="rect">
            <a:avLst/>
          </a:prstGeom>
          <a:noFill/>
          <a:ln>
            <a:noFill/>
          </a:ln>
        </p:spPr>
        <p:txBody>
          <a:bodyPr lIns="93146" tIns="93146" rIns="93146" bIns="93146" anchor="ctr" anchorCtr="0">
            <a:noAutofit/>
          </a:bodyPr>
          <a:lstStyle/>
          <a:p>
            <a:endParaRPr/>
          </a:p>
        </p:txBody>
      </p:sp>
      <p:sp>
        <p:nvSpPr>
          <p:cNvPr id="282" name="Shape 282"/>
          <p:cNvSpPr>
            <a:spLocks noGrp="1" noRot="1" noChangeAspect="1"/>
          </p:cNvSpPr>
          <p:nvPr>
            <p:ph type="sldImg" idx="2"/>
          </p:nvPr>
        </p:nvSpPr>
        <p:spPr>
          <a:xfrm>
            <a:off x="2200275" y="698500"/>
            <a:ext cx="2611438" cy="348456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51082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txBox="1">
            <a:spLocks noGrp="1"/>
          </p:cNvSpPr>
          <p:nvPr>
            <p:ph type="body" idx="1"/>
          </p:nvPr>
        </p:nvSpPr>
        <p:spPr>
          <a:xfrm>
            <a:off x="701042" y="4415790"/>
            <a:ext cx="5608319" cy="4183380"/>
          </a:xfrm>
          <a:prstGeom prst="rect">
            <a:avLst/>
          </a:prstGeom>
          <a:noFill/>
          <a:ln>
            <a:noFill/>
          </a:ln>
        </p:spPr>
        <p:txBody>
          <a:bodyPr lIns="93146" tIns="93146" rIns="93146" bIns="93146" anchor="ctr" anchorCtr="0">
            <a:noAutofit/>
          </a:bodyPr>
          <a:lstStyle/>
          <a:p>
            <a:endParaRPr/>
          </a:p>
        </p:txBody>
      </p:sp>
      <p:sp>
        <p:nvSpPr>
          <p:cNvPr id="257" name="Shape 257"/>
          <p:cNvSpPr>
            <a:spLocks noGrp="1" noRot="1" noChangeAspect="1"/>
          </p:cNvSpPr>
          <p:nvPr>
            <p:ph type="sldImg" idx="2"/>
          </p:nvPr>
        </p:nvSpPr>
        <p:spPr>
          <a:xfrm>
            <a:off x="2200275" y="698500"/>
            <a:ext cx="2611438" cy="348456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33617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959714" y="3429905"/>
            <a:ext cx="7677685" cy="3249383"/>
          </a:xfrm>
          <a:prstGeom prst="rect">
            <a:avLst/>
          </a:prstGeom>
          <a:noFill/>
          <a:ln>
            <a:noFill/>
          </a:ln>
        </p:spPr>
        <p:txBody>
          <a:bodyPr lIns="95978" tIns="95978" rIns="95978" bIns="95978" anchor="ctr" anchorCtr="0">
            <a:noAutofit/>
          </a:bodyPr>
          <a:lstStyle/>
          <a:p>
            <a:endParaRPr dirty="0"/>
          </a:p>
        </p:txBody>
      </p:sp>
      <p:sp>
        <p:nvSpPr>
          <p:cNvPr id="194" name="Shape 194"/>
          <p:cNvSpPr>
            <a:spLocks noGrp="1" noRot="1" noChangeAspect="1"/>
          </p:cNvSpPr>
          <p:nvPr>
            <p:ph type="sldImg" idx="2"/>
          </p:nvPr>
        </p:nvSpPr>
        <p:spPr>
          <a:xfrm>
            <a:off x="3786188" y="542925"/>
            <a:ext cx="2028825" cy="27066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72954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959714" y="3429905"/>
            <a:ext cx="7677685" cy="3249383"/>
          </a:xfrm>
          <a:prstGeom prst="rect">
            <a:avLst/>
          </a:prstGeom>
          <a:noFill/>
          <a:ln>
            <a:noFill/>
          </a:ln>
        </p:spPr>
        <p:txBody>
          <a:bodyPr lIns="95978" tIns="95978" rIns="95978" bIns="95978" anchor="ctr" anchorCtr="0">
            <a:noAutofit/>
          </a:bodyPr>
          <a:lstStyle/>
          <a:p>
            <a:endParaRPr dirty="0"/>
          </a:p>
        </p:txBody>
      </p:sp>
      <p:sp>
        <p:nvSpPr>
          <p:cNvPr id="194" name="Shape 194"/>
          <p:cNvSpPr>
            <a:spLocks noGrp="1" noRot="1" noChangeAspect="1"/>
          </p:cNvSpPr>
          <p:nvPr>
            <p:ph type="sldImg" idx="2"/>
          </p:nvPr>
        </p:nvSpPr>
        <p:spPr>
          <a:xfrm>
            <a:off x="3786188" y="542925"/>
            <a:ext cx="2028825" cy="27066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64730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959714" y="3429905"/>
            <a:ext cx="7677685" cy="3249383"/>
          </a:xfrm>
          <a:prstGeom prst="rect">
            <a:avLst/>
          </a:prstGeom>
          <a:noFill/>
          <a:ln>
            <a:noFill/>
          </a:ln>
        </p:spPr>
        <p:txBody>
          <a:bodyPr lIns="95978" tIns="95978" rIns="95978" bIns="95978" anchor="ctr" anchorCtr="0">
            <a:noAutofit/>
          </a:bodyPr>
          <a:lstStyle/>
          <a:p>
            <a:endParaRPr dirty="0"/>
          </a:p>
        </p:txBody>
      </p:sp>
      <p:sp>
        <p:nvSpPr>
          <p:cNvPr id="194" name="Shape 194"/>
          <p:cNvSpPr>
            <a:spLocks noGrp="1" noRot="1" noChangeAspect="1"/>
          </p:cNvSpPr>
          <p:nvPr>
            <p:ph type="sldImg" idx="2"/>
          </p:nvPr>
        </p:nvSpPr>
        <p:spPr>
          <a:xfrm>
            <a:off x="3786188" y="542925"/>
            <a:ext cx="2028825" cy="27066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07555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a:spLocks noGrp="1" noRot="1" noChangeAspect="1"/>
          </p:cNvSpPr>
          <p:nvPr>
            <p:ph type="sldImg" idx="2"/>
          </p:nvPr>
        </p:nvSpPr>
        <p:spPr>
          <a:xfrm>
            <a:off x="3646488" y="527050"/>
            <a:ext cx="1976437" cy="26368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6" name="Shape 306"/>
          <p:cNvSpPr txBox="1">
            <a:spLocks noGrp="1"/>
          </p:cNvSpPr>
          <p:nvPr>
            <p:ph type="body" idx="1"/>
          </p:nvPr>
        </p:nvSpPr>
        <p:spPr>
          <a:xfrm>
            <a:off x="926680" y="3340592"/>
            <a:ext cx="7413411" cy="3164769"/>
          </a:xfrm>
          <a:prstGeom prst="rect">
            <a:avLst/>
          </a:prstGeom>
        </p:spPr>
        <p:txBody>
          <a:bodyPr lIns="93138" tIns="93138" rIns="93138" bIns="93138" anchor="t" anchorCtr="0">
            <a:noAutofit/>
          </a:bodyPr>
          <a:lstStyle/>
          <a:p>
            <a:endParaRPr/>
          </a:p>
        </p:txBody>
      </p:sp>
    </p:spTree>
    <p:extLst>
      <p:ext uri="{BB962C8B-B14F-4D97-AF65-F5344CB8AC3E}">
        <p14:creationId xmlns:p14="http://schemas.microsoft.com/office/powerpoint/2010/main" val="24321884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a:spLocks noGrp="1" noRot="1" noChangeAspect="1"/>
          </p:cNvSpPr>
          <p:nvPr>
            <p:ph type="sldImg" idx="2"/>
          </p:nvPr>
        </p:nvSpPr>
        <p:spPr>
          <a:xfrm>
            <a:off x="3646488" y="527050"/>
            <a:ext cx="1976437" cy="26368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6" name="Shape 306"/>
          <p:cNvSpPr txBox="1">
            <a:spLocks noGrp="1"/>
          </p:cNvSpPr>
          <p:nvPr>
            <p:ph type="body" idx="1"/>
          </p:nvPr>
        </p:nvSpPr>
        <p:spPr>
          <a:xfrm>
            <a:off x="926680" y="3340592"/>
            <a:ext cx="7413411" cy="3164769"/>
          </a:xfrm>
          <a:prstGeom prst="rect">
            <a:avLst/>
          </a:prstGeom>
        </p:spPr>
        <p:txBody>
          <a:bodyPr lIns="93138" tIns="93138" rIns="93138" bIns="93138" anchor="t" anchorCtr="0">
            <a:noAutofit/>
          </a:bodyPr>
          <a:lstStyle/>
          <a:p>
            <a:endParaRPr/>
          </a:p>
        </p:txBody>
      </p:sp>
    </p:spTree>
    <p:extLst>
      <p:ext uri="{BB962C8B-B14F-4D97-AF65-F5344CB8AC3E}">
        <p14:creationId xmlns:p14="http://schemas.microsoft.com/office/powerpoint/2010/main" val="3161388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2200275" y="698500"/>
            <a:ext cx="2611438" cy="348456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2" name="Shape 242"/>
          <p:cNvSpPr txBox="1">
            <a:spLocks noGrp="1"/>
          </p:cNvSpPr>
          <p:nvPr>
            <p:ph type="body" idx="1"/>
          </p:nvPr>
        </p:nvSpPr>
        <p:spPr>
          <a:xfrm>
            <a:off x="701042" y="4415790"/>
            <a:ext cx="5608319" cy="4183380"/>
          </a:xfrm>
          <a:prstGeom prst="rect">
            <a:avLst/>
          </a:prstGeom>
        </p:spPr>
        <p:txBody>
          <a:bodyPr lIns="93146" tIns="93146" rIns="93146" bIns="93146" anchor="t" anchorCtr="0">
            <a:noAutofit/>
          </a:bodyPr>
          <a:lstStyle/>
          <a:p>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701043" y="4415790"/>
            <a:ext cx="5608319" cy="4183380"/>
          </a:xfrm>
          <a:prstGeom prst="rect">
            <a:avLst/>
          </a:prstGeom>
          <a:noFill/>
          <a:ln>
            <a:noFill/>
          </a:ln>
        </p:spPr>
        <p:txBody>
          <a:bodyPr lIns="93146" tIns="93146" rIns="93146" bIns="93146" anchor="ctr" anchorCtr="0">
            <a:noAutofit/>
          </a:bodyPr>
          <a:lstStyle/>
          <a:p>
            <a:endParaRPr/>
          </a:p>
        </p:txBody>
      </p:sp>
      <p:sp>
        <p:nvSpPr>
          <p:cNvPr id="136" name="Shape 136"/>
          <p:cNvSpPr>
            <a:spLocks noGrp="1" noRot="1" noChangeAspect="1"/>
          </p:cNvSpPr>
          <p:nvPr>
            <p:ph type="sldImg" idx="2"/>
          </p:nvPr>
        </p:nvSpPr>
        <p:spPr>
          <a:xfrm>
            <a:off x="2200275" y="698500"/>
            <a:ext cx="2613025" cy="348456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0677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txBox="1">
            <a:spLocks noGrp="1"/>
          </p:cNvSpPr>
          <p:nvPr>
            <p:ph type="body" idx="1"/>
          </p:nvPr>
        </p:nvSpPr>
        <p:spPr>
          <a:xfrm>
            <a:off x="701043" y="4415790"/>
            <a:ext cx="5608319" cy="4183380"/>
          </a:xfrm>
          <a:prstGeom prst="rect">
            <a:avLst/>
          </a:prstGeom>
          <a:noFill/>
          <a:ln>
            <a:noFill/>
          </a:ln>
        </p:spPr>
        <p:txBody>
          <a:bodyPr lIns="93146" tIns="93146" rIns="93146" bIns="93146" anchor="ctr" anchorCtr="0">
            <a:noAutofit/>
          </a:bodyPr>
          <a:lstStyle/>
          <a:p>
            <a:endParaRPr/>
          </a:p>
        </p:txBody>
      </p:sp>
      <p:sp>
        <p:nvSpPr>
          <p:cNvPr id="167" name="Shape 167"/>
          <p:cNvSpPr>
            <a:spLocks noGrp="1" noRot="1" noChangeAspect="1"/>
          </p:cNvSpPr>
          <p:nvPr>
            <p:ph type="sldImg" idx="2"/>
          </p:nvPr>
        </p:nvSpPr>
        <p:spPr>
          <a:xfrm>
            <a:off x="2200275" y="698500"/>
            <a:ext cx="2613025" cy="348456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44332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701043" y="4415790"/>
            <a:ext cx="5608319" cy="4183380"/>
          </a:xfrm>
          <a:prstGeom prst="rect">
            <a:avLst/>
          </a:prstGeom>
          <a:noFill/>
          <a:ln>
            <a:noFill/>
          </a:ln>
        </p:spPr>
        <p:txBody>
          <a:bodyPr lIns="93146" tIns="93146" rIns="93146" bIns="93146" anchor="ctr" anchorCtr="0">
            <a:noAutofit/>
          </a:bodyPr>
          <a:lstStyle/>
          <a:p>
            <a:endParaRPr/>
          </a:p>
        </p:txBody>
      </p:sp>
      <p:sp>
        <p:nvSpPr>
          <p:cNvPr id="221" name="Shape 221"/>
          <p:cNvSpPr>
            <a:spLocks noGrp="1" noRot="1" noChangeAspect="1"/>
          </p:cNvSpPr>
          <p:nvPr>
            <p:ph type="sldImg" idx="2"/>
          </p:nvPr>
        </p:nvSpPr>
        <p:spPr>
          <a:xfrm>
            <a:off x="2200275" y="698500"/>
            <a:ext cx="2613025" cy="348456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16734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701043" y="4415790"/>
            <a:ext cx="5608319" cy="4183380"/>
          </a:xfrm>
          <a:prstGeom prst="rect">
            <a:avLst/>
          </a:prstGeom>
          <a:noFill/>
          <a:ln>
            <a:noFill/>
          </a:ln>
        </p:spPr>
        <p:txBody>
          <a:bodyPr lIns="93146" tIns="93146" rIns="93146" bIns="93146" anchor="ctr" anchorCtr="0">
            <a:noAutofit/>
          </a:bodyPr>
          <a:lstStyle/>
          <a:p>
            <a:endParaRPr/>
          </a:p>
        </p:txBody>
      </p:sp>
      <p:sp>
        <p:nvSpPr>
          <p:cNvPr id="196" name="Shape 196"/>
          <p:cNvSpPr>
            <a:spLocks noGrp="1" noRot="1" noChangeAspect="1"/>
          </p:cNvSpPr>
          <p:nvPr>
            <p:ph type="sldImg" idx="2"/>
          </p:nvPr>
        </p:nvSpPr>
        <p:spPr>
          <a:xfrm>
            <a:off x="2200275" y="698500"/>
            <a:ext cx="2613025" cy="348456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70842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2198688" y="698500"/>
            <a:ext cx="2613025" cy="348456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Shape 252"/>
          <p:cNvSpPr txBox="1">
            <a:spLocks noGrp="1"/>
          </p:cNvSpPr>
          <p:nvPr>
            <p:ph type="body" idx="1"/>
          </p:nvPr>
        </p:nvSpPr>
        <p:spPr>
          <a:xfrm>
            <a:off x="701043" y="4415790"/>
            <a:ext cx="5608319" cy="4183380"/>
          </a:xfrm>
          <a:prstGeom prst="rect">
            <a:avLst/>
          </a:prstGeom>
        </p:spPr>
        <p:txBody>
          <a:bodyPr lIns="93146" tIns="93146" rIns="93146" bIns="93146" anchor="t" anchorCtr="0">
            <a:noAutofit/>
          </a:bodyPr>
          <a:lstStyle/>
          <a:p>
            <a:endParaRPr/>
          </a:p>
        </p:txBody>
      </p:sp>
    </p:spTree>
    <p:extLst>
      <p:ext uri="{BB962C8B-B14F-4D97-AF65-F5344CB8AC3E}">
        <p14:creationId xmlns:p14="http://schemas.microsoft.com/office/powerpoint/2010/main" val="1854522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2200275" y="698500"/>
            <a:ext cx="2611438" cy="348456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1" name="Shape 231"/>
          <p:cNvSpPr txBox="1">
            <a:spLocks noGrp="1"/>
          </p:cNvSpPr>
          <p:nvPr>
            <p:ph type="body" idx="1"/>
          </p:nvPr>
        </p:nvSpPr>
        <p:spPr>
          <a:xfrm>
            <a:off x="701042" y="4415790"/>
            <a:ext cx="5608319" cy="4183380"/>
          </a:xfrm>
          <a:prstGeom prst="rect">
            <a:avLst/>
          </a:prstGeom>
        </p:spPr>
        <p:txBody>
          <a:bodyPr lIns="93146" tIns="93146" rIns="93146" bIns="93146" anchor="t" anchorCtr="0">
            <a:no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2198688" y="698500"/>
            <a:ext cx="2613025" cy="348456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701040" y="4415790"/>
            <a:ext cx="5608320" cy="4183380"/>
          </a:xfrm>
          <a:prstGeom prst="rect">
            <a:avLst/>
          </a:prstGeom>
        </p:spPr>
        <p:txBody>
          <a:bodyPr lIns="93136" tIns="93136" rIns="93136" bIns="93136" anchor="t" anchorCtr="0">
            <a:noAutofit/>
          </a:bodyPr>
          <a:lstStyle/>
          <a:p>
            <a:endParaRPr/>
          </a:p>
        </p:txBody>
      </p:sp>
    </p:spTree>
    <p:extLst>
      <p:ext uri="{BB962C8B-B14F-4D97-AF65-F5344CB8AC3E}">
        <p14:creationId xmlns:p14="http://schemas.microsoft.com/office/powerpoint/2010/main" val="3996887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701042" y="4415790"/>
            <a:ext cx="5608319" cy="4183380"/>
          </a:xfrm>
          <a:prstGeom prst="rect">
            <a:avLst/>
          </a:prstGeom>
          <a:noFill/>
          <a:ln>
            <a:noFill/>
          </a:ln>
        </p:spPr>
        <p:txBody>
          <a:bodyPr lIns="93146" tIns="93146" rIns="93146" bIns="93146" anchor="ctr" anchorCtr="0">
            <a:noAutofit/>
          </a:bodyPr>
          <a:lstStyle/>
          <a:p>
            <a:endParaRPr/>
          </a:p>
        </p:txBody>
      </p:sp>
      <p:sp>
        <p:nvSpPr>
          <p:cNvPr id="194" name="Shape 194"/>
          <p:cNvSpPr>
            <a:spLocks noGrp="1" noRot="1" noChangeAspect="1"/>
          </p:cNvSpPr>
          <p:nvPr>
            <p:ph type="sldImg" idx="2"/>
          </p:nvPr>
        </p:nvSpPr>
        <p:spPr>
          <a:xfrm>
            <a:off x="2200275" y="698500"/>
            <a:ext cx="2611438" cy="348456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6266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Shape 373"/>
          <p:cNvSpPr txBox="1">
            <a:spLocks noGrp="1"/>
          </p:cNvSpPr>
          <p:nvPr>
            <p:ph type="body" idx="1"/>
          </p:nvPr>
        </p:nvSpPr>
        <p:spPr>
          <a:xfrm>
            <a:off x="926681" y="3340592"/>
            <a:ext cx="7413411" cy="3164769"/>
          </a:xfrm>
          <a:prstGeom prst="rect">
            <a:avLst/>
          </a:prstGeom>
          <a:noFill/>
          <a:ln>
            <a:noFill/>
          </a:ln>
        </p:spPr>
        <p:txBody>
          <a:bodyPr lIns="93138" tIns="93138" rIns="93138" bIns="93138" anchor="ctr" anchorCtr="0">
            <a:noAutofit/>
          </a:bodyPr>
          <a:lstStyle/>
          <a:p>
            <a:endParaRPr/>
          </a:p>
        </p:txBody>
      </p:sp>
      <p:sp>
        <p:nvSpPr>
          <p:cNvPr id="374" name="Shape 374"/>
          <p:cNvSpPr>
            <a:spLocks noGrp="1" noRot="1" noChangeAspect="1"/>
          </p:cNvSpPr>
          <p:nvPr>
            <p:ph type="sldImg" idx="2"/>
          </p:nvPr>
        </p:nvSpPr>
        <p:spPr>
          <a:xfrm>
            <a:off x="3646488" y="527050"/>
            <a:ext cx="1974850" cy="263683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3112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Shape 378"/>
          <p:cNvSpPr txBox="1">
            <a:spLocks noGrp="1"/>
          </p:cNvSpPr>
          <p:nvPr>
            <p:ph type="body" idx="1"/>
          </p:nvPr>
        </p:nvSpPr>
        <p:spPr>
          <a:xfrm>
            <a:off x="926681" y="3340592"/>
            <a:ext cx="7413411" cy="3164769"/>
          </a:xfrm>
          <a:prstGeom prst="rect">
            <a:avLst/>
          </a:prstGeom>
          <a:noFill/>
          <a:ln>
            <a:noFill/>
          </a:ln>
        </p:spPr>
        <p:txBody>
          <a:bodyPr lIns="93138" tIns="93138" rIns="93138" bIns="93138" anchor="ctr" anchorCtr="0">
            <a:noAutofit/>
          </a:bodyPr>
          <a:lstStyle/>
          <a:p>
            <a:endParaRPr/>
          </a:p>
        </p:txBody>
      </p:sp>
      <p:sp>
        <p:nvSpPr>
          <p:cNvPr id="379" name="Shape 379"/>
          <p:cNvSpPr>
            <a:spLocks noGrp="1" noRot="1" noChangeAspect="1"/>
          </p:cNvSpPr>
          <p:nvPr>
            <p:ph type="sldImg" idx="2"/>
          </p:nvPr>
        </p:nvSpPr>
        <p:spPr>
          <a:xfrm>
            <a:off x="3646488" y="527050"/>
            <a:ext cx="1974850" cy="263683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5283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txBox="1">
            <a:spLocks noGrp="1"/>
          </p:cNvSpPr>
          <p:nvPr>
            <p:ph type="body" idx="1"/>
          </p:nvPr>
        </p:nvSpPr>
        <p:spPr>
          <a:xfrm>
            <a:off x="926681" y="3340592"/>
            <a:ext cx="7413411" cy="3164769"/>
          </a:xfrm>
          <a:prstGeom prst="rect">
            <a:avLst/>
          </a:prstGeom>
          <a:noFill/>
          <a:ln>
            <a:noFill/>
          </a:ln>
        </p:spPr>
        <p:txBody>
          <a:bodyPr lIns="93138" tIns="93138" rIns="93138" bIns="93138" anchor="ctr" anchorCtr="0">
            <a:noAutofit/>
          </a:bodyPr>
          <a:lstStyle/>
          <a:p>
            <a:endParaRPr/>
          </a:p>
        </p:txBody>
      </p:sp>
      <p:sp>
        <p:nvSpPr>
          <p:cNvPr id="384" name="Shape 384"/>
          <p:cNvSpPr>
            <a:spLocks noGrp="1" noRot="1" noChangeAspect="1"/>
          </p:cNvSpPr>
          <p:nvPr>
            <p:ph type="sldImg" idx="2"/>
          </p:nvPr>
        </p:nvSpPr>
        <p:spPr>
          <a:xfrm>
            <a:off x="3646488" y="527050"/>
            <a:ext cx="1974850" cy="263683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1465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514350" y="1496483"/>
            <a:ext cx="5829299" cy="3183467"/>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45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 name="Shape 13"/>
          <p:cNvSpPr txBox="1">
            <a:spLocks noGrp="1"/>
          </p:cNvSpPr>
          <p:nvPr>
            <p:ph type="subTitle" idx="1"/>
          </p:nvPr>
        </p:nvSpPr>
        <p:spPr>
          <a:xfrm>
            <a:off x="857250" y="4802717"/>
            <a:ext cx="5143499" cy="2207682"/>
          </a:xfrm>
          <a:prstGeom prst="rect">
            <a:avLst/>
          </a:prstGeom>
          <a:noFill/>
          <a:ln>
            <a:noFill/>
          </a:ln>
        </p:spPr>
        <p:txBody>
          <a:bodyPr lIns="91425" tIns="91425" rIns="91425" bIns="91425" anchor="t" anchorCtr="0"/>
          <a:lstStyle>
            <a:lvl1pPr marL="0" marR="0" lvl="0" indent="0" algn="ctr" rtl="0">
              <a:lnSpc>
                <a:spcPct val="90000"/>
              </a:lnSpc>
              <a:spcBef>
                <a:spcPts val="750"/>
              </a:spcBef>
              <a:buClr>
                <a:schemeClr val="dk1"/>
              </a:buClr>
              <a:buFont typeface="Arial"/>
              <a:buNone/>
              <a:defRPr sz="1800" b="0" i="0" u="none" strike="noStrike" cap="none">
                <a:solidFill>
                  <a:schemeClr val="dk1"/>
                </a:solidFill>
                <a:latin typeface="Calibri"/>
                <a:ea typeface="Calibri"/>
                <a:cs typeface="Calibri"/>
                <a:sym typeface="Calibri"/>
              </a:defRPr>
            </a:lvl1pPr>
            <a:lvl2pPr marL="342900" marR="0" lvl="1" indent="0" algn="ctr"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375"/>
              </a:spcBef>
              <a:buClr>
                <a:schemeClr val="dk1"/>
              </a:buClr>
              <a:buFont typeface="Arial"/>
              <a:buNone/>
              <a:defRPr sz="135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71487" y="486835"/>
            <a:ext cx="5915025" cy="176741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rot="5400000">
            <a:off x="528108" y="2377546"/>
            <a:ext cx="5801784" cy="5915025"/>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1772576" y="3622014"/>
            <a:ext cx="7749117" cy="147875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body" idx="1"/>
          </p:nvPr>
        </p:nvSpPr>
        <p:spPr>
          <a:xfrm rot="5400000">
            <a:off x="-1227798" y="2186120"/>
            <a:ext cx="7749117" cy="435054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342900" y="366183"/>
            <a:ext cx="6172200" cy="7802033"/>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lt1"/>
              </a:buClr>
              <a:buSzPct val="100000"/>
              <a:buFont typeface="Arial"/>
              <a:buChar char="•"/>
              <a:defRPr sz="3200" b="0" i="0" u="none" strike="noStrike" cap="none">
                <a:solidFill>
                  <a:schemeClr val="lt1"/>
                </a:solidFill>
                <a:latin typeface="Arial"/>
                <a:ea typeface="Arial"/>
                <a:cs typeface="Arial"/>
                <a:sym typeface="Arial"/>
              </a:defRPr>
            </a:lvl1pPr>
            <a:lvl2pPr marL="742950" marR="0" lvl="1" indent="-107950" algn="l" rtl="0">
              <a:spcBef>
                <a:spcPts val="560"/>
              </a:spcBef>
              <a:spcAft>
                <a:spcPts val="0"/>
              </a:spcAft>
              <a:buClr>
                <a:schemeClr val="lt1"/>
              </a:buClr>
              <a:buSzPct val="100000"/>
              <a:buFont typeface="Arial"/>
              <a:buChar char="–"/>
              <a:defRPr sz="2800" b="0" i="0" u="none" strike="noStrike" cap="none">
                <a:solidFill>
                  <a:schemeClr val="lt1"/>
                </a:solidFill>
                <a:latin typeface="Arial"/>
                <a:ea typeface="Arial"/>
                <a:cs typeface="Arial"/>
                <a:sym typeface="Arial"/>
              </a:defRPr>
            </a:lvl2pPr>
            <a:lvl3pPr marL="1143000" marR="0" lvl="2" indent="-76200" algn="l" rtl="0">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3pPr>
            <a:lvl4pPr marL="1600200" marR="0" lvl="3"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4pPr>
            <a:lvl5pPr marL="2057400" marR="0" lvl="4"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5pPr>
            <a:lvl6pPr marL="2514600" marR="0" lvl="5"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6pPr>
            <a:lvl7pPr marL="2971800" marR="0" lvl="6"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7pPr>
            <a:lvl8pPr marL="3429000" marR="0" lvl="7"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8pPr>
            <a:lvl9pPr marL="3886200" marR="0" lvl="8"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112" name="Shape 112"/>
          <p:cNvSpPr txBox="1">
            <a:spLocks noGrp="1"/>
          </p:cNvSpPr>
          <p:nvPr>
            <p:ph type="dt" idx="10"/>
          </p:nvPr>
        </p:nvSpPr>
        <p:spPr>
          <a:xfrm>
            <a:off x="342900" y="8326966"/>
            <a:ext cx="1600199" cy="6349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113" name="Shape 113"/>
          <p:cNvSpPr txBox="1">
            <a:spLocks noGrp="1"/>
          </p:cNvSpPr>
          <p:nvPr>
            <p:ph type="ftr" idx="11"/>
          </p:nvPr>
        </p:nvSpPr>
        <p:spPr>
          <a:xfrm>
            <a:off x="2343150" y="8326966"/>
            <a:ext cx="2171700" cy="6349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114" name="Shape 114"/>
          <p:cNvSpPr txBox="1">
            <a:spLocks noGrp="1"/>
          </p:cNvSpPr>
          <p:nvPr>
            <p:ph type="sldNum" idx="12"/>
          </p:nvPr>
        </p:nvSpPr>
        <p:spPr>
          <a:xfrm>
            <a:off x="4914900" y="8326966"/>
            <a:ext cx="1600199" cy="6349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400" b="0" i="0" u="none" strike="noStrike" cap="none">
                <a:solidFill>
                  <a:schemeClr val="lt1"/>
                </a:solidFill>
                <a:latin typeface="Arial"/>
                <a:ea typeface="Arial"/>
                <a:cs typeface="Arial"/>
                <a:sym typeface="Arial"/>
              </a:rPr>
              <a:t>‹#›</a:t>
            </a:fld>
            <a:endParaRPr lang="en-US" sz="1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220538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7"/>
        <p:cNvGrpSpPr/>
        <p:nvPr/>
      </p:nvGrpSpPr>
      <p:grpSpPr>
        <a:xfrm>
          <a:off x="0" y="0"/>
          <a:ext cx="0" cy="0"/>
          <a:chOff x="0" y="0"/>
          <a:chExt cx="0" cy="0"/>
        </a:xfrm>
      </p:grpSpPr>
      <p:sp>
        <p:nvSpPr>
          <p:cNvPr id="18" name="Shape 18"/>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71487" y="486835"/>
            <a:ext cx="5915025" cy="176741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471487" y="2434166"/>
            <a:ext cx="5915025" cy="580178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67916" y="2279652"/>
            <a:ext cx="5915025" cy="3803648"/>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45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467916" y="6119285"/>
            <a:ext cx="5915025" cy="2000248"/>
          </a:xfrm>
          <a:prstGeom prst="rect">
            <a:avLst/>
          </a:prstGeom>
          <a:noFill/>
          <a:ln>
            <a:noFill/>
          </a:ln>
        </p:spPr>
        <p:txBody>
          <a:bodyPr lIns="91425" tIns="91425" rIns="91425" bIns="91425" anchor="t" anchorCtr="0"/>
          <a:lstStyle>
            <a:lvl1pPr marL="0" marR="0" lvl="0" indent="0" algn="l" rtl="0">
              <a:lnSpc>
                <a:spcPct val="90000"/>
              </a:lnSpc>
              <a:spcBef>
                <a:spcPts val="750"/>
              </a:spcBef>
              <a:buClr>
                <a:schemeClr val="dk1"/>
              </a:buClr>
              <a:buFont typeface="Arial"/>
              <a:buNone/>
              <a:defRPr sz="18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rgbClr val="888888"/>
              </a:buClr>
              <a:buFont typeface="Arial"/>
              <a:buNone/>
              <a:defRPr sz="1500" b="0" i="0" u="none" strike="noStrike" cap="none">
                <a:solidFill>
                  <a:srgbClr val="888888"/>
                </a:solidFill>
                <a:latin typeface="Calibri"/>
                <a:ea typeface="Calibri"/>
                <a:cs typeface="Calibri"/>
                <a:sym typeface="Calibri"/>
              </a:defRPr>
            </a:lvl2pPr>
            <a:lvl3pPr marL="685800" marR="0" lvl="2" indent="0" algn="l" rtl="0">
              <a:lnSpc>
                <a:spcPct val="90000"/>
              </a:lnSpc>
              <a:spcBef>
                <a:spcPts val="375"/>
              </a:spcBef>
              <a:buClr>
                <a:srgbClr val="888888"/>
              </a:buClr>
              <a:buFont typeface="Arial"/>
              <a:buNone/>
              <a:defRPr sz="1350" b="0" i="0" u="none" strike="noStrike" cap="none">
                <a:solidFill>
                  <a:srgbClr val="888888"/>
                </a:solidFill>
                <a:latin typeface="Calibri"/>
                <a:ea typeface="Calibri"/>
                <a:cs typeface="Calibri"/>
                <a:sym typeface="Calibri"/>
              </a:defRPr>
            </a:lvl3pPr>
            <a:lvl4pPr marL="1028700" marR="0" lvl="3"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4pPr>
            <a:lvl5pPr marL="1371600" marR="0" lvl="4"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5pPr>
            <a:lvl6pPr marL="1714500" marR="0" lvl="5"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6pPr>
            <a:lvl7pPr marL="2057400" marR="0" lvl="6"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7pPr>
            <a:lvl8pPr marL="2400300" marR="0" lvl="7"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8pPr>
            <a:lvl9pPr marL="2743200" marR="0" lvl="8"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71487" y="486835"/>
            <a:ext cx="5915025" cy="176741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471487" y="2434166"/>
            <a:ext cx="2914649" cy="580178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3471862" y="2434166"/>
            <a:ext cx="2914649" cy="580178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72381" y="486835"/>
            <a:ext cx="5915025" cy="176741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body" idx="1"/>
          </p:nvPr>
        </p:nvSpPr>
        <p:spPr>
          <a:xfrm>
            <a:off x="472381" y="2241550"/>
            <a:ext cx="2901255" cy="1098549"/>
          </a:xfrm>
          <a:prstGeom prst="rect">
            <a:avLst/>
          </a:prstGeom>
          <a:noFill/>
          <a:ln>
            <a:noFill/>
          </a:ln>
        </p:spPr>
        <p:txBody>
          <a:bodyPr lIns="91425" tIns="91425" rIns="91425" bIns="91425" anchor="b" anchorCtr="0"/>
          <a:lstStyle>
            <a:lvl1pPr marL="0" marR="0" lvl="0" indent="0" algn="l" rtl="0">
              <a:lnSpc>
                <a:spcPct val="90000"/>
              </a:lnSpc>
              <a:spcBef>
                <a:spcPts val="75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350" b="1"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472381" y="3340100"/>
            <a:ext cx="2901255" cy="491278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3471862" y="2241550"/>
            <a:ext cx="2915542" cy="1098549"/>
          </a:xfrm>
          <a:prstGeom prst="rect">
            <a:avLst/>
          </a:prstGeom>
          <a:noFill/>
          <a:ln>
            <a:noFill/>
          </a:ln>
        </p:spPr>
        <p:txBody>
          <a:bodyPr lIns="91425" tIns="91425" rIns="91425" bIns="91425" anchor="b" anchorCtr="0"/>
          <a:lstStyle>
            <a:lvl1pPr marL="0" marR="0" lvl="0" indent="0" algn="l" rtl="0">
              <a:lnSpc>
                <a:spcPct val="90000"/>
              </a:lnSpc>
              <a:spcBef>
                <a:spcPts val="75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350" b="1"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3471862" y="3340100"/>
            <a:ext cx="2915542" cy="491278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71487" y="486835"/>
            <a:ext cx="5915025" cy="176741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72381" y="609600"/>
            <a:ext cx="2211884" cy="21335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6" name="Shape 56"/>
          <p:cNvSpPr txBox="1">
            <a:spLocks noGrp="1"/>
          </p:cNvSpPr>
          <p:nvPr>
            <p:ph type="body" idx="1"/>
          </p:nvPr>
        </p:nvSpPr>
        <p:spPr>
          <a:xfrm>
            <a:off x="2915542" y="1316569"/>
            <a:ext cx="3471863" cy="6498167"/>
          </a:xfrm>
          <a:prstGeom prst="rect">
            <a:avLst/>
          </a:prstGeom>
          <a:noFill/>
          <a:ln>
            <a:noFill/>
          </a:ln>
        </p:spPr>
        <p:txBody>
          <a:bodyPr lIns="91425" tIns="91425" rIns="91425" bIns="91425" anchor="t" anchorCtr="0"/>
          <a:lstStyle>
            <a:lvl1pPr marL="171450" marR="0" lvl="0" indent="-19050" algn="l" rtl="0">
              <a:lnSpc>
                <a:spcPct val="90000"/>
              </a:lnSpc>
              <a:spcBef>
                <a:spcPts val="75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514350" marR="0" lvl="1" indent="-38100" algn="l" rtl="0">
              <a:lnSpc>
                <a:spcPct val="90000"/>
              </a:lnSpc>
              <a:spcBef>
                <a:spcPts val="375"/>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2pPr>
            <a:lvl3pPr marL="857250" marR="0" lvl="2"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200150" marR="0" lvl="3"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543050" marR="0" lvl="4"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1885950" marR="0" lvl="5"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850" marR="0" lvl="6"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750" marR="0" lvl="7"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4650" marR="0" lvl="8"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472381" y="2743200"/>
            <a:ext cx="2211884" cy="5082116"/>
          </a:xfrm>
          <a:prstGeom prst="rect">
            <a:avLst/>
          </a:prstGeom>
          <a:noFill/>
          <a:ln>
            <a:noFill/>
          </a:ln>
        </p:spPr>
        <p:txBody>
          <a:bodyPr lIns="91425" tIns="91425" rIns="91425" bIns="91425" anchor="t" anchorCtr="0"/>
          <a:lstStyle>
            <a:lvl1pPr marL="0" marR="0" lvl="0" indent="0" algn="l" rtl="0">
              <a:lnSpc>
                <a:spcPct val="90000"/>
              </a:lnSpc>
              <a:spcBef>
                <a:spcPts val="750"/>
              </a:spcBef>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05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72381" y="609600"/>
            <a:ext cx="2211884" cy="21335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a:spLocks noGrp="1"/>
          </p:cNvSpPr>
          <p:nvPr>
            <p:ph type="pic" idx="2"/>
          </p:nvPr>
        </p:nvSpPr>
        <p:spPr>
          <a:xfrm>
            <a:off x="2915542" y="1316569"/>
            <a:ext cx="3471863" cy="6498167"/>
          </a:xfrm>
          <a:prstGeom prst="rect">
            <a:avLst/>
          </a:prstGeom>
          <a:noFill/>
          <a:ln>
            <a:noFill/>
          </a:ln>
        </p:spPr>
        <p:txBody>
          <a:bodyPr lIns="91425" tIns="91425" rIns="91425" bIns="91425" anchor="t" anchorCtr="0"/>
          <a:lstStyle>
            <a:lvl1pPr marL="0" marR="0" lvl="0" indent="0" algn="l" rtl="0">
              <a:lnSpc>
                <a:spcPct val="90000"/>
              </a:lnSpc>
              <a:spcBef>
                <a:spcPts val="750"/>
              </a:spcBef>
              <a:buClr>
                <a:schemeClr val="dk1"/>
              </a:buClr>
              <a:buFont typeface="Arial"/>
              <a:buNone/>
              <a:defRPr sz="24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210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8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472381" y="2743200"/>
            <a:ext cx="2211884" cy="5082116"/>
          </a:xfrm>
          <a:prstGeom prst="rect">
            <a:avLst/>
          </a:prstGeom>
          <a:noFill/>
          <a:ln>
            <a:noFill/>
          </a:ln>
        </p:spPr>
        <p:txBody>
          <a:bodyPr lIns="91425" tIns="91425" rIns="91425" bIns="91425" anchor="t" anchorCtr="0"/>
          <a:lstStyle>
            <a:lvl1pPr marL="0" marR="0" lvl="0" indent="0" algn="l" rtl="0">
              <a:lnSpc>
                <a:spcPct val="90000"/>
              </a:lnSpc>
              <a:spcBef>
                <a:spcPts val="750"/>
              </a:spcBef>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05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71487" y="486835"/>
            <a:ext cx="5915025" cy="176741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 name="Shape 7"/>
          <p:cNvSpPr txBox="1">
            <a:spLocks noGrp="1"/>
          </p:cNvSpPr>
          <p:nvPr>
            <p:ph type="body" idx="1"/>
          </p:nvPr>
        </p:nvSpPr>
        <p:spPr>
          <a:xfrm>
            <a:off x="471487" y="2434166"/>
            <a:ext cx="5915025" cy="580178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342900" y="366182"/>
            <a:ext cx="6172200" cy="1524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lt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lt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lt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lt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lt2"/>
                </a:solidFill>
                <a:latin typeface="Arial"/>
                <a:ea typeface="Arial"/>
                <a:cs typeface="Arial"/>
                <a:sym typeface="Arial"/>
              </a:defRPr>
            </a:lvl9pPr>
          </a:lstStyle>
          <a:p>
            <a:endParaRPr/>
          </a:p>
        </p:txBody>
      </p:sp>
      <p:sp>
        <p:nvSpPr>
          <p:cNvPr id="106" name="Shape 106"/>
          <p:cNvSpPr txBox="1">
            <a:spLocks noGrp="1"/>
          </p:cNvSpPr>
          <p:nvPr>
            <p:ph type="body" idx="1"/>
          </p:nvPr>
        </p:nvSpPr>
        <p:spPr>
          <a:xfrm>
            <a:off x="342900" y="2133600"/>
            <a:ext cx="6172200" cy="6034615"/>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lt1"/>
              </a:buClr>
              <a:buSzPct val="100000"/>
              <a:buFont typeface="Arial"/>
              <a:buChar char="•"/>
              <a:defRPr sz="3200" b="0" i="0" u="none" strike="noStrike" cap="none">
                <a:solidFill>
                  <a:schemeClr val="lt1"/>
                </a:solidFill>
                <a:latin typeface="Arial"/>
                <a:ea typeface="Arial"/>
                <a:cs typeface="Arial"/>
                <a:sym typeface="Arial"/>
              </a:defRPr>
            </a:lvl1pPr>
            <a:lvl2pPr marL="742950" marR="0" lvl="1" indent="-107950" algn="l" rtl="0">
              <a:spcBef>
                <a:spcPts val="560"/>
              </a:spcBef>
              <a:spcAft>
                <a:spcPts val="0"/>
              </a:spcAft>
              <a:buClr>
                <a:schemeClr val="lt1"/>
              </a:buClr>
              <a:buSzPct val="100000"/>
              <a:buFont typeface="Arial"/>
              <a:buChar char="–"/>
              <a:defRPr sz="2800" b="0" i="0" u="none" strike="noStrike" cap="none">
                <a:solidFill>
                  <a:schemeClr val="lt1"/>
                </a:solidFill>
                <a:latin typeface="Arial"/>
                <a:ea typeface="Arial"/>
                <a:cs typeface="Arial"/>
                <a:sym typeface="Arial"/>
              </a:defRPr>
            </a:lvl2pPr>
            <a:lvl3pPr marL="1143000" marR="0" lvl="2" indent="-76200" algn="l" rtl="0">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3pPr>
            <a:lvl4pPr marL="1600200" marR="0" lvl="3"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4pPr>
            <a:lvl5pPr marL="2057400" marR="0" lvl="4"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5pPr>
            <a:lvl6pPr marL="2514600" marR="0" lvl="5"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6pPr>
            <a:lvl7pPr marL="2971800" marR="0" lvl="6"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7pPr>
            <a:lvl8pPr marL="3429000" marR="0" lvl="7"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8pPr>
            <a:lvl9pPr marL="3886200" marR="0" lvl="8"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107" name="Shape 107"/>
          <p:cNvSpPr txBox="1">
            <a:spLocks noGrp="1"/>
          </p:cNvSpPr>
          <p:nvPr>
            <p:ph type="dt" idx="10"/>
          </p:nvPr>
        </p:nvSpPr>
        <p:spPr>
          <a:xfrm>
            <a:off x="342900" y="8326966"/>
            <a:ext cx="1600199" cy="6349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108" name="Shape 108"/>
          <p:cNvSpPr txBox="1">
            <a:spLocks noGrp="1"/>
          </p:cNvSpPr>
          <p:nvPr>
            <p:ph type="ftr" idx="11"/>
          </p:nvPr>
        </p:nvSpPr>
        <p:spPr>
          <a:xfrm>
            <a:off x="2343150" y="8326966"/>
            <a:ext cx="2171700" cy="6349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lt1"/>
                </a:solidFill>
                <a:latin typeface="Arial"/>
                <a:ea typeface="Arial"/>
                <a:cs typeface="Arial"/>
                <a:sym typeface="Arial"/>
              </a:defRPr>
            </a:lvl9pPr>
          </a:lstStyle>
          <a:p>
            <a:endParaRPr/>
          </a:p>
        </p:txBody>
      </p:sp>
      <p:sp>
        <p:nvSpPr>
          <p:cNvPr id="109" name="Shape 109"/>
          <p:cNvSpPr txBox="1">
            <a:spLocks noGrp="1"/>
          </p:cNvSpPr>
          <p:nvPr>
            <p:ph type="sldNum" idx="12"/>
          </p:nvPr>
        </p:nvSpPr>
        <p:spPr>
          <a:xfrm>
            <a:off x="4914900" y="8326966"/>
            <a:ext cx="1600199" cy="6349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400" b="0" i="0" u="none" strike="noStrike" cap="none">
                <a:solidFill>
                  <a:schemeClr val="lt1"/>
                </a:solidFill>
                <a:latin typeface="Arial"/>
                <a:ea typeface="Arial"/>
                <a:cs typeface="Arial"/>
                <a:sym typeface="Arial"/>
              </a:rPr>
              <a:t>‹#›</a:t>
            </a:fld>
            <a:endParaRPr lang="en-US" sz="1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727722381"/>
      </p:ext>
    </p:extLst>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history.state.gov/milestones/1866-1898/spanish-american-war"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ow.ly/l4fC30f3cMd" TargetMode="External"/><Relationship Id="rId4" Type="http://schemas.openxmlformats.org/officeDocument/2006/relationships/hyperlink" Target="https://www.loc.gov/rr/hispanic/1898/intro.html"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www.ww1propaganda.com/" TargetMode="External"/><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history.state.gov/milestones/1899-1913/war"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hyperlink" Target="http://www.worldwar1.com/tlwarorg.ht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theworldwar.org/explore/interactive-wwi-timeline"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hyperlink" Target="http://www.greatwar.co.uk/battles/" TargetMode="External"/><Relationship Id="rId4" Type="http://schemas.openxmlformats.org/officeDocument/2006/relationships/hyperlink" Target="http://ow.ly/Evt130fCDqB"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avalon.law.yale.edu/20th_century/wilson14.asp" TargetMode="External"/><Relationship Id="rId7"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hyperlink" Target="http://ow.ly/oVbO30fCFMV" TargetMode="External"/><Relationship Id="rId4" Type="http://schemas.openxmlformats.org/officeDocument/2006/relationships/hyperlink" Target="http://www.ushmm.org/wlc/en/article.php?ModuleId=10005425"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hyperlink" Target="http://www.history.com/this-day-in-history/leaders-of-the-big-four-nations-meet-for-the-first-time-in-paris" TargetMode="External"/><Relationship Id="rId7"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6.xml.rels><?xml version="1.0" encoding="UTF-8" standalone="yes"?>
<Relationships xmlns="http://schemas.openxmlformats.org/package/2006/relationships"><Relationship Id="rId3" Type="http://schemas.openxmlformats.org/officeDocument/2006/relationships/hyperlink" Target="https://www.archives.gov/research/alic/reference/military/japanese-internment.html" TargetMode="External"/><Relationship Id="rId7" Type="http://schemas.openxmlformats.org/officeDocument/2006/relationships/image" Target="../media/image54.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37.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hyperlink" Target="https://tinyurl.com/ya5bd6uw" TargetMode="External"/><Relationship Id="rId7" Type="http://schemas.openxmlformats.org/officeDocument/2006/relationships/image" Target="../media/image56.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hyperlink" Target="https://www.youtube.com/watch?v=b293Ok7FLV4" TargetMode="External"/><Relationship Id="rId4" Type="http://schemas.openxmlformats.org/officeDocument/2006/relationships/hyperlink" Target="https://tinyurl.com/ybs7qtx6" TargetMode="External"/><Relationship Id="rId9" Type="http://schemas.openxmlformats.org/officeDocument/2006/relationships/image" Target="../media/image58.png"/></Relationships>
</file>

<file path=ppt/slides/_rels/slide3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60.png"/><Relationship Id="rId4" Type="http://schemas.openxmlformats.org/officeDocument/2006/relationships/hyperlink" Target="http://www.history.com/topics/cold-war/formation-of-nato-and-warsaw-pact"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2.png"/><Relationship Id="rId7" Type="http://schemas.openxmlformats.org/officeDocument/2006/relationships/image" Target="../media/image65.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history.state.gov/milestones/1945-1952/berlin-airlift" TargetMode="External"/><Relationship Id="rId11" Type="http://schemas.openxmlformats.org/officeDocument/2006/relationships/image" Target="../media/image69.png"/><Relationship Id="rId5" Type="http://schemas.openxmlformats.org/officeDocument/2006/relationships/image" Target="../media/image64.png"/><Relationship Id="rId10" Type="http://schemas.openxmlformats.org/officeDocument/2006/relationships/image" Target="../media/image68.png"/><Relationship Id="rId4" Type="http://schemas.openxmlformats.org/officeDocument/2006/relationships/image" Target="../media/image63.png"/><Relationship Id="rId9" Type="http://schemas.openxmlformats.org/officeDocument/2006/relationships/image" Target="../media/image67.png"/></Relationships>
</file>

<file path=ppt/slides/_rels/slide41.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72.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s://en.wikipedia.org/wiki/Containment" TargetMode="External"/><Relationship Id="rId5" Type="http://schemas.openxmlformats.org/officeDocument/2006/relationships/hyperlink" Target="http://www.ushistory.org/us/52c.asp" TargetMode="External"/><Relationship Id="rId4" Type="http://schemas.openxmlformats.org/officeDocument/2006/relationships/hyperlink" Target="http://www.trumanlibrary.org/teacher/doctrine.htm"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marshallfoundation.org/library/posters/whatever-weather-reach-welfare-together/"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ttp://marshallfoundation.org/marshall/the-marshall-plan/"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hyperlink" Target="https://www.glamour.com/story/women-of-the-year-2017-peggy-whitson" TargetMode="External"/><Relationship Id="rId7" Type="http://schemas.openxmlformats.org/officeDocument/2006/relationships/image" Target="../media/image77.png"/><Relationship Id="rId2" Type="http://schemas.openxmlformats.org/officeDocument/2006/relationships/hyperlink" Target="https://www.jsc.nasa.gov/Bios/htmlbios/whitson.pdf" TargetMode="External"/><Relationship Id="rId1" Type="http://schemas.openxmlformats.org/officeDocument/2006/relationships/slideLayout" Target="../slideLayouts/slideLayout4.xml"/><Relationship Id="rId6" Type="http://schemas.openxmlformats.org/officeDocument/2006/relationships/image" Target="../media/image76.png"/><Relationship Id="rId5" Type="http://schemas.openxmlformats.org/officeDocument/2006/relationships/hyperlink" Target="https://tinyurl.com/y8czc9ow" TargetMode="External"/><Relationship Id="rId4" Type="http://schemas.openxmlformats.org/officeDocument/2006/relationships/hyperlink" Target="https://www.nasa.gov/astronauts/biographies/peggy-a-whitson"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www.history.com/topics/korean-war"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hyperlink" Target="http://www.history.com/topics/vietnam-war/vietnam-war-history"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8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www.history.com/topics/panama-canal" TargetMode="External"/><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pancanal.com/eng/photo/camera-java.html" TargetMode="External"/><Relationship Id="rId5" Type="http://schemas.openxmlformats.org/officeDocument/2006/relationships/hyperlink" Target="http://www.cotf.edu/earthinfo/camerica/panama/PCtopic1.html" TargetMode="External"/><Relationship Id="rId4" Type="http://schemas.openxmlformats.org/officeDocument/2006/relationships/hyperlink" Target="https://history.state.gov/milestones/1899-1913/panama-canal"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3.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4.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85.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6.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87.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pbs.org/wgbh/americanexperience/features/general-article/tr-foreig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en.wikipedia.org/wiki/Big_Stick_ideology"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history.com/topics/monroe-doctrin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history.state.gov/milestones/1801-1829/monroe" TargetMode="External"/><Relationship Id="rId4" Type="http://schemas.openxmlformats.org/officeDocument/2006/relationships/hyperlink" Target="http://www.ourdocuments.gov/doc.php?flash=true&amp;doc=2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p:nvPr/>
        </p:nvSpPr>
        <p:spPr>
          <a:xfrm>
            <a:off x="279750" y="1333950"/>
            <a:ext cx="6512700" cy="1620000"/>
          </a:xfrm>
          <a:prstGeom prst="rightArrow">
            <a:avLst>
              <a:gd name="adj1" fmla="val 50000"/>
              <a:gd name="adj2" fmla="val 30976"/>
            </a:avLst>
          </a:prstGeom>
          <a:solidFill>
            <a:srgbClr val="E6B8A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9" name="Shape 179"/>
          <p:cNvSpPr txBox="1"/>
          <p:nvPr/>
        </p:nvSpPr>
        <p:spPr>
          <a:xfrm>
            <a:off x="395110" y="54303"/>
            <a:ext cx="6129866" cy="52321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a:solidFill>
                  <a:srgbClr val="FF0000"/>
                </a:solidFill>
                <a:latin typeface="Impact"/>
                <a:ea typeface="Impact"/>
                <a:cs typeface="Impact"/>
                <a:sym typeface="Impact"/>
              </a:rPr>
              <a:t>The Spanish-American War</a:t>
            </a:r>
          </a:p>
        </p:txBody>
      </p:sp>
      <p:sp>
        <p:nvSpPr>
          <p:cNvPr id="180" name="Shape 180"/>
          <p:cNvSpPr txBox="1"/>
          <p:nvPr/>
        </p:nvSpPr>
        <p:spPr>
          <a:xfrm>
            <a:off x="279750" y="422600"/>
            <a:ext cx="6321300" cy="867305"/>
          </a:xfrm>
          <a:prstGeom prst="rect">
            <a:avLst/>
          </a:prstGeom>
          <a:noFill/>
          <a:ln>
            <a:noFill/>
          </a:ln>
        </p:spPr>
        <p:txBody>
          <a:bodyPr lIns="91425" tIns="91425" rIns="91425" bIns="91425" anchor="t" anchorCtr="0">
            <a:noAutofit/>
          </a:bodyPr>
          <a:lstStyle/>
          <a:p>
            <a:pPr lvl="0" algn="ctr"/>
            <a:r>
              <a:rPr lang="en-US" sz="1200" b="1" dirty="0"/>
              <a:t>Directions</a:t>
            </a:r>
            <a:r>
              <a:rPr lang="en-US" sz="1200" dirty="0"/>
              <a:t>: The Spanish -American War was called a “</a:t>
            </a:r>
            <a:r>
              <a:rPr lang="en-US" sz="1200" b="1" u="sng" dirty="0">
                <a:solidFill>
                  <a:schemeClr val="hlink"/>
                </a:solidFill>
                <a:hlinkClick r:id="rId3"/>
              </a:rPr>
              <a:t>splendid little war</a:t>
            </a:r>
            <a:r>
              <a:rPr lang="en-US" sz="1200" dirty="0"/>
              <a:t>” by </a:t>
            </a:r>
            <a:br>
              <a:rPr lang="en-US" sz="1200" dirty="0"/>
            </a:br>
            <a:r>
              <a:rPr lang="en-US" sz="1200" dirty="0"/>
              <a:t>Secretary of State John Hay. After </a:t>
            </a:r>
            <a:r>
              <a:rPr lang="en-US" sz="1200" b="1" u="sng" dirty="0">
                <a:solidFill>
                  <a:schemeClr val="hlink"/>
                </a:solidFill>
                <a:hlinkClick r:id="rId4"/>
              </a:rPr>
              <a:t>reading about the war</a:t>
            </a:r>
            <a:r>
              <a:rPr lang="en-US" sz="1200" dirty="0"/>
              <a:t>, </a:t>
            </a:r>
            <a:r>
              <a:rPr lang="en-US" sz="1200" dirty="0">
                <a:hlinkClick r:id="rId5"/>
              </a:rPr>
              <a:t>http://ow.ly/l4fC30f3cMd</a:t>
            </a:r>
            <a:endParaRPr lang="en-US" sz="1200" dirty="0"/>
          </a:p>
          <a:p>
            <a:pPr lvl="0" algn="ctr"/>
            <a:r>
              <a:rPr lang="en-US" sz="1200" dirty="0"/>
              <a:t>sort the events on the timeline. Then explain what happened to each territory after the war. </a:t>
            </a:r>
          </a:p>
        </p:txBody>
      </p:sp>
      <p:pic>
        <p:nvPicPr>
          <p:cNvPr id="181" name="Shape 181"/>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386450" y="2861625"/>
            <a:ext cx="4218147" cy="2732199"/>
          </a:xfrm>
          <a:prstGeom prst="rect">
            <a:avLst/>
          </a:prstGeom>
          <a:noFill/>
          <a:ln>
            <a:noFill/>
          </a:ln>
        </p:spPr>
      </p:pic>
      <p:sp>
        <p:nvSpPr>
          <p:cNvPr id="182" name="Shape 182"/>
          <p:cNvSpPr/>
          <p:nvPr/>
        </p:nvSpPr>
        <p:spPr>
          <a:xfrm>
            <a:off x="1464050" y="5248050"/>
            <a:ext cx="1616999" cy="3293700"/>
          </a:xfrm>
          <a:prstGeom prst="wedgeRectCallout">
            <a:avLst>
              <a:gd name="adj1" fmla="val 12755"/>
              <a:gd name="adj2" fmla="val -75877"/>
            </a:avLst>
          </a:prstGeom>
          <a:solidFill>
            <a:srgbClr val="C9DAF8"/>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US" sz="1800" dirty="0">
                <a:latin typeface="Anton"/>
                <a:ea typeface="Anton"/>
                <a:cs typeface="Anton"/>
                <a:sym typeface="Anton"/>
              </a:rPr>
              <a:t>Cuba</a:t>
            </a:r>
          </a:p>
          <a:p>
            <a:pPr lvl="0" rtl="0">
              <a:spcBef>
                <a:spcPts val="0"/>
              </a:spcBef>
              <a:buNone/>
            </a:pPr>
            <a:endParaRPr sz="1200" dirty="0"/>
          </a:p>
          <a:p>
            <a:pPr lvl="0" rtl="0">
              <a:spcBef>
                <a:spcPts val="0"/>
              </a:spcBef>
              <a:buNone/>
            </a:pPr>
            <a:endParaRPr sz="1200" dirty="0"/>
          </a:p>
          <a:p>
            <a:pPr lvl="0" rtl="0">
              <a:spcBef>
                <a:spcPts val="0"/>
              </a:spcBef>
              <a:buNone/>
            </a:pPr>
            <a:endParaRPr sz="1200" dirty="0"/>
          </a:p>
        </p:txBody>
      </p:sp>
      <p:sp>
        <p:nvSpPr>
          <p:cNvPr id="183" name="Shape 183"/>
          <p:cNvSpPr/>
          <p:nvPr/>
        </p:nvSpPr>
        <p:spPr>
          <a:xfrm>
            <a:off x="3226500" y="5479425"/>
            <a:ext cx="1532700" cy="3414899"/>
          </a:xfrm>
          <a:prstGeom prst="wedgeRectCallout">
            <a:avLst>
              <a:gd name="adj1" fmla="val -87282"/>
              <a:gd name="adj2" fmla="val -80444"/>
            </a:avLst>
          </a:prstGeom>
          <a:solidFill>
            <a:srgbClr val="C9DAF8"/>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US" sz="1800" dirty="0">
                <a:latin typeface="Anton"/>
                <a:ea typeface="Anton"/>
                <a:cs typeface="Anton"/>
                <a:sym typeface="Anton"/>
              </a:rPr>
              <a:t>Puerto Rico</a:t>
            </a:r>
          </a:p>
          <a:p>
            <a:pPr lvl="0" rtl="0">
              <a:spcBef>
                <a:spcPts val="0"/>
              </a:spcBef>
              <a:buNone/>
            </a:pPr>
            <a:r>
              <a:rPr lang="en-US" sz="1200" dirty="0"/>
              <a:t> </a:t>
            </a:r>
          </a:p>
        </p:txBody>
      </p:sp>
      <p:sp>
        <p:nvSpPr>
          <p:cNvPr id="184" name="Shape 184"/>
          <p:cNvSpPr txBox="1"/>
          <p:nvPr/>
        </p:nvSpPr>
        <p:spPr>
          <a:xfrm rot="-1499501">
            <a:off x="514204" y="2012471"/>
            <a:ext cx="1729758" cy="372314"/>
          </a:xfrm>
          <a:prstGeom prst="rect">
            <a:avLst/>
          </a:prstGeom>
          <a:solidFill>
            <a:srgbClr val="FCE5CD"/>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a:spcBef>
                <a:spcPts val="0"/>
              </a:spcBef>
              <a:buNone/>
            </a:pPr>
            <a:r>
              <a:rPr lang="en-US" sz="1200"/>
              <a:t>The US Declares War on Spain</a:t>
            </a:r>
          </a:p>
        </p:txBody>
      </p:sp>
      <p:sp>
        <p:nvSpPr>
          <p:cNvPr id="185" name="Shape 185"/>
          <p:cNvSpPr txBox="1"/>
          <p:nvPr/>
        </p:nvSpPr>
        <p:spPr>
          <a:xfrm rot="-1499580">
            <a:off x="2591943" y="1918600"/>
            <a:ext cx="2347413" cy="450699"/>
          </a:xfrm>
          <a:prstGeom prst="rect">
            <a:avLst/>
          </a:prstGeom>
          <a:solidFill>
            <a:srgbClr val="FFF2CC"/>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200"/>
              <a:t>Commodore Dewey destroys Spanish fleet in the Philippines</a:t>
            </a:r>
          </a:p>
        </p:txBody>
      </p:sp>
      <p:sp>
        <p:nvSpPr>
          <p:cNvPr id="186" name="Shape 186"/>
          <p:cNvSpPr txBox="1"/>
          <p:nvPr/>
        </p:nvSpPr>
        <p:spPr>
          <a:xfrm rot="-1499223">
            <a:off x="-454" y="1592606"/>
            <a:ext cx="1948801" cy="429349"/>
          </a:xfrm>
          <a:prstGeom prst="rect">
            <a:avLst/>
          </a:prstGeom>
          <a:solidFill>
            <a:srgbClr val="D0E0E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200"/>
              <a:t>US Marines Capture Guantanamo Bay</a:t>
            </a:r>
          </a:p>
        </p:txBody>
      </p:sp>
      <p:sp>
        <p:nvSpPr>
          <p:cNvPr id="187" name="Shape 187"/>
          <p:cNvSpPr txBox="1"/>
          <p:nvPr/>
        </p:nvSpPr>
        <p:spPr>
          <a:xfrm rot="-1499223">
            <a:off x="4055384" y="1929267"/>
            <a:ext cx="1948801" cy="429349"/>
          </a:xfrm>
          <a:prstGeom prst="rect">
            <a:avLst/>
          </a:prstGeom>
          <a:solidFill>
            <a:srgbClr val="D9D2E9"/>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200"/>
              <a:t>Roosevelt’s Rough Riders Capture Kettle Hill</a:t>
            </a:r>
          </a:p>
        </p:txBody>
      </p:sp>
      <p:sp>
        <p:nvSpPr>
          <p:cNvPr id="188" name="Shape 188"/>
          <p:cNvSpPr txBox="1"/>
          <p:nvPr/>
        </p:nvSpPr>
        <p:spPr>
          <a:xfrm rot="-1499223">
            <a:off x="1829171" y="1810283"/>
            <a:ext cx="1948801" cy="429349"/>
          </a:xfrm>
          <a:prstGeom prst="rect">
            <a:avLst/>
          </a:prstGeom>
          <a:solidFill>
            <a:srgbClr val="D9EAD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200"/>
              <a:t>The US &amp; Spanish sign the Treaty of Paris</a:t>
            </a:r>
          </a:p>
        </p:txBody>
      </p:sp>
      <p:sp>
        <p:nvSpPr>
          <p:cNvPr id="189" name="Shape 189"/>
          <p:cNvSpPr txBox="1"/>
          <p:nvPr/>
        </p:nvSpPr>
        <p:spPr>
          <a:xfrm rot="-1499223">
            <a:off x="4793910" y="2188190"/>
            <a:ext cx="1948801" cy="429349"/>
          </a:xfrm>
          <a:prstGeom prst="rect">
            <a:avLst/>
          </a:prstGeom>
          <a:solidFill>
            <a:srgbClr val="C9DAF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200"/>
              <a:t>The USS Maine Battleship Explodes</a:t>
            </a:r>
          </a:p>
        </p:txBody>
      </p:sp>
      <p:sp>
        <p:nvSpPr>
          <p:cNvPr id="190" name="Shape 190"/>
          <p:cNvSpPr/>
          <p:nvPr/>
        </p:nvSpPr>
        <p:spPr>
          <a:xfrm>
            <a:off x="4924550" y="5589225"/>
            <a:ext cx="1817699" cy="2797199"/>
          </a:xfrm>
          <a:prstGeom prst="wedgeRectCallout">
            <a:avLst>
              <a:gd name="adj1" fmla="val -43334"/>
              <a:gd name="adj2" fmla="val -89910"/>
            </a:avLst>
          </a:prstGeom>
          <a:solidFill>
            <a:srgbClr val="C9DAF8"/>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US" sz="1800" dirty="0">
                <a:latin typeface="Anton"/>
                <a:ea typeface="Anton"/>
                <a:cs typeface="Anton"/>
                <a:sym typeface="Anton"/>
              </a:rPr>
              <a:t>The Philippines</a:t>
            </a:r>
          </a:p>
          <a:p>
            <a:pPr lvl="0" algn="ctr" rtl="0">
              <a:spcBef>
                <a:spcPts val="0"/>
              </a:spcBef>
              <a:buNone/>
            </a:pPr>
            <a:r>
              <a:rPr lang="en-US" sz="1000" dirty="0">
                <a:latin typeface="Anton"/>
                <a:ea typeface="Anton"/>
                <a:cs typeface="Anton"/>
                <a:sym typeface="Anton"/>
              </a:rPr>
              <a:t> </a:t>
            </a:r>
          </a:p>
          <a:p>
            <a:pPr lvl="0" rtl="0">
              <a:spcBef>
                <a:spcPts val="0"/>
              </a:spcBef>
              <a:buNone/>
            </a:pPr>
            <a:r>
              <a:rPr lang="en-US" sz="1200" dirty="0"/>
              <a:t> </a:t>
            </a:r>
          </a:p>
        </p:txBody>
      </p:sp>
      <p:sp>
        <p:nvSpPr>
          <p:cNvPr id="191" name="Shape 191"/>
          <p:cNvSpPr/>
          <p:nvPr/>
        </p:nvSpPr>
        <p:spPr>
          <a:xfrm>
            <a:off x="111450" y="3494225"/>
            <a:ext cx="1275000" cy="4063200"/>
          </a:xfrm>
          <a:prstGeom prst="wedgeRectCallout">
            <a:avLst>
              <a:gd name="adj1" fmla="val 62227"/>
              <a:gd name="adj2" fmla="val -16635"/>
            </a:avLst>
          </a:prstGeom>
          <a:solidFill>
            <a:srgbClr val="C9DAF8"/>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US" sz="1800" dirty="0">
                <a:latin typeface="Anton"/>
                <a:ea typeface="Anton"/>
                <a:cs typeface="Anton"/>
                <a:sym typeface="Anton"/>
              </a:rPr>
              <a:t>Guam</a:t>
            </a:r>
          </a:p>
          <a:p>
            <a:pPr lvl="0" rtl="0">
              <a:spcBef>
                <a:spcPts val="0"/>
              </a:spcBef>
              <a:buNone/>
            </a:pPr>
            <a:r>
              <a:rPr lang="en-US" sz="1000" dirty="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3340" y="299303"/>
            <a:ext cx="5584390" cy="8844697"/>
          </a:xfrm>
          <a:prstGeom prst="rect">
            <a:avLst/>
          </a:prstGeom>
        </p:spPr>
      </p:pic>
    </p:spTree>
    <p:extLst>
      <p:ext uri="{BB962C8B-B14F-4D97-AF65-F5344CB8AC3E}">
        <p14:creationId xmlns:p14="http://schemas.microsoft.com/office/powerpoint/2010/main" val="1610316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6060" y="196868"/>
            <a:ext cx="5945879" cy="8947132"/>
          </a:xfrm>
          <a:prstGeom prst="rect">
            <a:avLst/>
          </a:prstGeom>
        </p:spPr>
      </p:pic>
    </p:spTree>
    <p:extLst>
      <p:ext uri="{BB962C8B-B14F-4D97-AF65-F5344CB8AC3E}">
        <p14:creationId xmlns:p14="http://schemas.microsoft.com/office/powerpoint/2010/main" val="2170894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p:nvPr/>
        </p:nvSpPr>
        <p:spPr>
          <a:xfrm>
            <a:off x="395107" y="272522"/>
            <a:ext cx="6129899" cy="783566"/>
          </a:xfrm>
          <a:prstGeom prst="rect">
            <a:avLst/>
          </a:prstGeom>
          <a:noFill/>
          <a:ln>
            <a:noFill/>
          </a:ln>
        </p:spPr>
        <p:txBody>
          <a:bodyPr lIns="91425" tIns="45700" rIns="91425" bIns="45700" anchor="t" anchorCtr="0">
            <a:noAutofit/>
          </a:bodyPr>
          <a:lstStyle/>
          <a:p>
            <a:pPr lvl="0" algn="ctr">
              <a:buSzPct val="25000"/>
            </a:pPr>
            <a:r>
              <a:rPr lang="en-US" sz="4000" b="1" dirty="0">
                <a:solidFill>
                  <a:srgbClr val="7030A0"/>
                </a:solidFill>
                <a:latin typeface="Georgia" panose="02040502050405020303" pitchFamily="18" charset="0"/>
                <a:ea typeface="Impact"/>
                <a:cs typeface="Impact"/>
                <a:sym typeface="Impact"/>
              </a:rPr>
              <a:t>Propaganda</a:t>
            </a:r>
          </a:p>
        </p:txBody>
      </p:sp>
      <p:sp>
        <p:nvSpPr>
          <p:cNvPr id="197" name="Shape 197"/>
          <p:cNvSpPr txBox="1"/>
          <p:nvPr/>
        </p:nvSpPr>
        <p:spPr>
          <a:xfrm>
            <a:off x="0" y="914069"/>
            <a:ext cx="6858000" cy="1036809"/>
          </a:xfrm>
          <a:prstGeom prst="rect">
            <a:avLst/>
          </a:prstGeom>
          <a:noFill/>
          <a:ln>
            <a:noFill/>
          </a:ln>
        </p:spPr>
        <p:txBody>
          <a:bodyPr lIns="91425" tIns="91425" rIns="91425" bIns="91425" anchor="t" anchorCtr="0">
            <a:noAutofit/>
          </a:bodyPr>
          <a:lstStyle/>
          <a:p>
            <a:pPr algn="ctr"/>
            <a:r>
              <a:rPr lang="en-US" sz="1200" dirty="0">
                <a:latin typeface="Georgia" panose="02040502050405020303" pitchFamily="18" charset="0"/>
              </a:rPr>
              <a:t>While Wilson tried hard to keep the nation out of war, both the Allies and the </a:t>
            </a:r>
            <a:r>
              <a:rPr lang="en-US" sz="1200">
                <a:latin typeface="Georgia" panose="02040502050405020303" pitchFamily="18" charset="0"/>
              </a:rPr>
              <a:t>Central </a:t>
            </a:r>
          </a:p>
          <a:p>
            <a:pPr algn="ctr"/>
            <a:r>
              <a:rPr lang="en-US" sz="1200">
                <a:latin typeface="Georgia" panose="02040502050405020303" pitchFamily="18" charset="0"/>
              </a:rPr>
              <a:t>Powers </a:t>
            </a:r>
            <a:r>
              <a:rPr lang="en-US" sz="1200" dirty="0">
                <a:latin typeface="Georgia" panose="02040502050405020303" pitchFamily="18" charset="0"/>
              </a:rPr>
              <a:t>launched propaganda campaigns designed to whip up support for their side. </a:t>
            </a:r>
            <a:br>
              <a:rPr lang="en-US" sz="1200" dirty="0">
                <a:latin typeface="Georgia" panose="02040502050405020303" pitchFamily="18" charset="0"/>
              </a:rPr>
            </a:br>
            <a:r>
              <a:rPr lang="en-US" sz="1200" b="1" dirty="0">
                <a:latin typeface="Georgia" panose="02040502050405020303" pitchFamily="18" charset="0"/>
              </a:rPr>
              <a:t>Directions</a:t>
            </a:r>
            <a:r>
              <a:rPr lang="en-US" sz="1200" dirty="0">
                <a:latin typeface="Georgia" panose="02040502050405020303" pitchFamily="18" charset="0"/>
              </a:rPr>
              <a:t>: define propaganda, who used it, and why,  and if it was successful.</a:t>
            </a:r>
          </a:p>
          <a:p>
            <a:pPr algn="ctr"/>
            <a:r>
              <a:rPr lang="en-US" sz="1200" dirty="0">
                <a:latin typeface="Georgia" panose="02040502050405020303" pitchFamily="18" charset="0"/>
              </a:rPr>
              <a:t>Next, research here </a:t>
            </a:r>
            <a:r>
              <a:rPr lang="en-US" sz="1200" dirty="0">
                <a:latin typeface="Georgia" panose="02040502050405020303" pitchFamily="18" charset="0"/>
                <a:hlinkClick r:id="rId3"/>
              </a:rPr>
              <a:t>http://www.ww1propaganda.com/</a:t>
            </a:r>
            <a:r>
              <a:rPr lang="en-US" sz="1200" dirty="0">
                <a:latin typeface="Georgia" panose="02040502050405020303" pitchFamily="18" charset="0"/>
              </a:rPr>
              <a:t>  the propaganda below and interpret.</a:t>
            </a: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3481" y="1991034"/>
            <a:ext cx="2162416" cy="2900848"/>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3481" y="5209152"/>
            <a:ext cx="2110568" cy="3183441"/>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36092" y="1991034"/>
            <a:ext cx="2089446" cy="2900848"/>
          </a:xfrm>
          <a:prstGeom prst="rect">
            <a:avLst/>
          </a:prstGeom>
        </p:spPr>
      </p:pic>
      <p:pic>
        <p:nvPicPr>
          <p:cNvPr id="9" name="Picture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712530" y="1991034"/>
            <a:ext cx="1941257" cy="2941004"/>
          </a:xfrm>
          <a:prstGeom prst="rect">
            <a:avLst/>
          </a:prstGeom>
        </p:spPr>
      </p:pic>
      <p:pic>
        <p:nvPicPr>
          <p:cNvPr id="10" name="Picture 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625538" y="5209151"/>
            <a:ext cx="2115243" cy="3183441"/>
          </a:xfrm>
          <a:prstGeom prst="rect">
            <a:avLst/>
          </a:prstGeom>
        </p:spPr>
      </p:pic>
      <p:pic>
        <p:nvPicPr>
          <p:cNvPr id="11" name="Picture 10"/>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412609" y="5209151"/>
            <a:ext cx="2094369" cy="3183441"/>
          </a:xfrm>
          <a:prstGeom prst="rect">
            <a:avLst/>
          </a:prstGeom>
        </p:spPr>
      </p:pic>
    </p:spTree>
    <p:extLst>
      <p:ext uri="{BB962C8B-B14F-4D97-AF65-F5344CB8AC3E}">
        <p14:creationId xmlns:p14="http://schemas.microsoft.com/office/powerpoint/2010/main" val="1713428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pic>
        <p:nvPicPr>
          <p:cNvPr id="376" name="Shape 376" descr="Fear 3"/>
          <p:cNvPicPr preferRelativeResize="0">
            <a:picLocks noGrp="1"/>
          </p:cNvPicPr>
          <p:nvPr>
            <p:ph type="body" idx="1"/>
          </p:nvPr>
        </p:nvPicPr>
        <p:blipFill rotWithShape="1">
          <a:blip r:embed="rId3">
            <a:alphaModFix/>
          </a:blip>
          <a:srcRect/>
          <a:stretch/>
        </p:blipFill>
        <p:spPr>
          <a:xfrm>
            <a:off x="425025" y="0"/>
            <a:ext cx="6071699" cy="9144000"/>
          </a:xfrm>
          <a:prstGeom prst="rect">
            <a:avLst/>
          </a:prstGeom>
          <a:noFill/>
          <a:ln>
            <a:noFill/>
          </a:ln>
        </p:spPr>
      </p:pic>
    </p:spTree>
    <p:extLst>
      <p:ext uri="{BB962C8B-B14F-4D97-AF65-F5344CB8AC3E}">
        <p14:creationId xmlns:p14="http://schemas.microsoft.com/office/powerpoint/2010/main" val="242523553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pic>
        <p:nvPicPr>
          <p:cNvPr id="381" name="Shape 381" descr="Conserve 2"/>
          <p:cNvPicPr preferRelativeResize="0">
            <a:picLocks noGrp="1"/>
          </p:cNvPicPr>
          <p:nvPr>
            <p:ph type="body" idx="1"/>
          </p:nvPr>
        </p:nvPicPr>
        <p:blipFill rotWithShape="1">
          <a:blip r:embed="rId3">
            <a:alphaModFix/>
          </a:blip>
          <a:srcRect/>
          <a:stretch/>
        </p:blipFill>
        <p:spPr>
          <a:xfrm>
            <a:off x="340025" y="0"/>
            <a:ext cx="6144600" cy="9144000"/>
          </a:xfrm>
          <a:prstGeom prst="rect">
            <a:avLst/>
          </a:prstGeom>
          <a:noFill/>
          <a:ln>
            <a:noFill/>
          </a:ln>
        </p:spPr>
      </p:pic>
    </p:spTree>
    <p:extLst>
      <p:ext uri="{BB962C8B-B14F-4D97-AF65-F5344CB8AC3E}">
        <p14:creationId xmlns:p14="http://schemas.microsoft.com/office/powerpoint/2010/main" val="331971889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386" name="Shape 386" descr="Seuss Cage"/>
          <p:cNvPicPr preferRelativeResize="0">
            <a:picLocks noGrp="1"/>
          </p:cNvPicPr>
          <p:nvPr>
            <p:ph type="body" idx="1"/>
          </p:nvPr>
        </p:nvPicPr>
        <p:blipFill rotWithShape="1">
          <a:blip r:embed="rId3">
            <a:alphaModFix/>
          </a:blip>
          <a:srcRect/>
          <a:stretch/>
        </p:blipFill>
        <p:spPr>
          <a:xfrm>
            <a:off x="0" y="0"/>
            <a:ext cx="6858000" cy="9144000"/>
          </a:xfrm>
          <a:prstGeom prst="rect">
            <a:avLst/>
          </a:prstGeom>
          <a:noFill/>
          <a:ln>
            <a:noFill/>
          </a:ln>
        </p:spPr>
      </p:pic>
    </p:spTree>
    <p:extLst>
      <p:ext uri="{BB962C8B-B14F-4D97-AF65-F5344CB8AC3E}">
        <p14:creationId xmlns:p14="http://schemas.microsoft.com/office/powerpoint/2010/main" val="299552935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pic>
        <p:nvPicPr>
          <p:cNvPr id="391" name="Shape 391" descr="Fear 4"/>
          <p:cNvPicPr preferRelativeResize="0">
            <a:picLocks noGrp="1"/>
          </p:cNvPicPr>
          <p:nvPr>
            <p:ph type="body" idx="1"/>
          </p:nvPr>
        </p:nvPicPr>
        <p:blipFill rotWithShape="1">
          <a:blip r:embed="rId3">
            <a:alphaModFix/>
          </a:blip>
          <a:srcRect/>
          <a:stretch/>
        </p:blipFill>
        <p:spPr>
          <a:xfrm>
            <a:off x="340025" y="0"/>
            <a:ext cx="6193200" cy="9144000"/>
          </a:xfrm>
          <a:prstGeom prst="rect">
            <a:avLst/>
          </a:prstGeom>
          <a:noFill/>
          <a:ln>
            <a:noFill/>
          </a:ln>
        </p:spPr>
      </p:pic>
    </p:spTree>
    <p:extLst>
      <p:ext uri="{BB962C8B-B14F-4D97-AF65-F5344CB8AC3E}">
        <p14:creationId xmlns:p14="http://schemas.microsoft.com/office/powerpoint/2010/main" val="299854265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pic>
        <p:nvPicPr>
          <p:cNvPr id="396" name="Shape 396" descr="Fear 1"/>
          <p:cNvPicPr preferRelativeResize="0">
            <a:picLocks noGrp="1"/>
          </p:cNvPicPr>
          <p:nvPr>
            <p:ph type="body" idx="1"/>
          </p:nvPr>
        </p:nvPicPr>
        <p:blipFill rotWithShape="1">
          <a:blip r:embed="rId3">
            <a:alphaModFix/>
          </a:blip>
          <a:srcRect/>
          <a:stretch/>
        </p:blipFill>
        <p:spPr>
          <a:xfrm>
            <a:off x="412875" y="0"/>
            <a:ext cx="6083699" cy="9144000"/>
          </a:xfrm>
          <a:prstGeom prst="rect">
            <a:avLst/>
          </a:prstGeom>
          <a:noFill/>
          <a:ln>
            <a:noFill/>
          </a:ln>
        </p:spPr>
      </p:pic>
    </p:spTree>
    <p:extLst>
      <p:ext uri="{BB962C8B-B14F-4D97-AF65-F5344CB8AC3E}">
        <p14:creationId xmlns:p14="http://schemas.microsoft.com/office/powerpoint/2010/main" val="2357383138"/>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pic>
        <p:nvPicPr>
          <p:cNvPr id="411" name="Shape 411" descr="Paranoia 3"/>
          <p:cNvPicPr preferRelativeResize="0">
            <a:picLocks noGrp="1"/>
          </p:cNvPicPr>
          <p:nvPr>
            <p:ph type="body" idx="1"/>
          </p:nvPr>
        </p:nvPicPr>
        <p:blipFill rotWithShape="1">
          <a:blip r:embed="rId3">
            <a:alphaModFix/>
          </a:blip>
          <a:srcRect/>
          <a:stretch/>
        </p:blipFill>
        <p:spPr>
          <a:xfrm>
            <a:off x="449300" y="0"/>
            <a:ext cx="5962500" cy="9144000"/>
          </a:xfrm>
          <a:prstGeom prst="rect">
            <a:avLst/>
          </a:prstGeom>
          <a:noFill/>
          <a:ln>
            <a:noFill/>
          </a:ln>
        </p:spPr>
      </p:pic>
    </p:spTree>
    <p:extLst>
      <p:ext uri="{BB962C8B-B14F-4D97-AF65-F5344CB8AC3E}">
        <p14:creationId xmlns:p14="http://schemas.microsoft.com/office/powerpoint/2010/main" val="160323321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pic>
        <p:nvPicPr>
          <p:cNvPr id="416" name="Shape 416" descr="Man the guns 2"/>
          <p:cNvPicPr preferRelativeResize="0">
            <a:picLocks noGrp="1"/>
          </p:cNvPicPr>
          <p:nvPr>
            <p:ph type="body" idx="1"/>
          </p:nvPr>
        </p:nvPicPr>
        <p:blipFill rotWithShape="1">
          <a:blip r:embed="rId3">
            <a:alphaModFix/>
          </a:blip>
          <a:srcRect/>
          <a:stretch/>
        </p:blipFill>
        <p:spPr>
          <a:xfrm>
            <a:off x="425025" y="0"/>
            <a:ext cx="6047400" cy="9144000"/>
          </a:xfrm>
          <a:prstGeom prst="rect">
            <a:avLst/>
          </a:prstGeom>
          <a:noFill/>
          <a:ln>
            <a:noFill/>
          </a:ln>
        </p:spPr>
      </p:pic>
    </p:spTree>
    <p:extLst>
      <p:ext uri="{BB962C8B-B14F-4D97-AF65-F5344CB8AC3E}">
        <p14:creationId xmlns:p14="http://schemas.microsoft.com/office/powerpoint/2010/main" val="396530501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p:nvPr/>
        </p:nvSpPr>
        <p:spPr>
          <a:xfrm>
            <a:off x="395110" y="130503"/>
            <a:ext cx="6129899"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a:solidFill>
                  <a:srgbClr val="FF0000"/>
                </a:solidFill>
                <a:latin typeface="Impact"/>
                <a:ea typeface="Impact"/>
                <a:cs typeface="Impact"/>
                <a:sym typeface="Impact"/>
              </a:rPr>
              <a:t>The Philippine-American War</a:t>
            </a:r>
          </a:p>
        </p:txBody>
      </p:sp>
      <p:sp>
        <p:nvSpPr>
          <p:cNvPr id="197" name="Shape 197"/>
          <p:cNvSpPr txBox="1"/>
          <p:nvPr/>
        </p:nvSpPr>
        <p:spPr>
          <a:xfrm>
            <a:off x="203700" y="653700"/>
            <a:ext cx="6321300" cy="778499"/>
          </a:xfrm>
          <a:prstGeom prst="rect">
            <a:avLst/>
          </a:prstGeom>
          <a:noFill/>
          <a:ln>
            <a:noFill/>
          </a:ln>
        </p:spPr>
        <p:txBody>
          <a:bodyPr lIns="91425" tIns="91425" rIns="91425" bIns="91425" anchor="t" anchorCtr="0">
            <a:noAutofit/>
          </a:bodyPr>
          <a:lstStyle/>
          <a:p>
            <a:pPr lvl="0" rtl="0">
              <a:spcBef>
                <a:spcPts val="0"/>
              </a:spcBef>
              <a:buNone/>
            </a:pPr>
            <a:r>
              <a:rPr lang="en-US" sz="1200" b="1"/>
              <a:t>Directions</a:t>
            </a:r>
            <a:r>
              <a:rPr lang="en-US" sz="1200"/>
              <a:t>: Almost immediately after fighting with Filipino rebels against the Spanish, the US was </a:t>
            </a:r>
            <a:r>
              <a:rPr lang="en-US" sz="1200" b="1" u="sng">
                <a:solidFill>
                  <a:schemeClr val="hlink"/>
                </a:solidFill>
                <a:hlinkClick r:id="rId3"/>
              </a:rPr>
              <a:t>fighting them against</a:t>
            </a:r>
            <a:r>
              <a:rPr lang="en-US" sz="1200"/>
              <a:t> them in a longer, more brutal conflict. Complete the boxes on the war then analyze the cartoon below. </a:t>
            </a:r>
          </a:p>
        </p:txBody>
      </p:sp>
      <p:pic>
        <p:nvPicPr>
          <p:cNvPr id="198" name="Shape 198"/>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203699" y="3076400"/>
            <a:ext cx="3590420" cy="4871625"/>
          </a:xfrm>
          <a:prstGeom prst="rect">
            <a:avLst/>
          </a:prstGeom>
          <a:noFill/>
          <a:ln>
            <a:noFill/>
          </a:ln>
        </p:spPr>
      </p:pic>
      <p:sp>
        <p:nvSpPr>
          <p:cNvPr id="199" name="Shape 199"/>
          <p:cNvSpPr txBox="1"/>
          <p:nvPr/>
        </p:nvSpPr>
        <p:spPr>
          <a:xfrm>
            <a:off x="143050" y="8052400"/>
            <a:ext cx="3519900" cy="947400"/>
          </a:xfrm>
          <a:prstGeom prst="rect">
            <a:avLst/>
          </a:prstGeom>
          <a:no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sz="1200"/>
              <a:t>In this 1899 political cartoon, Uncle Sam is entangled around a tree labeled "Imperialism" trying to subdue a bucking mule labeled "Philippines" while a figure representing Spain walks off in the horizon.</a:t>
            </a:r>
          </a:p>
        </p:txBody>
      </p:sp>
      <p:sp>
        <p:nvSpPr>
          <p:cNvPr id="200" name="Shape 200"/>
          <p:cNvSpPr txBox="1"/>
          <p:nvPr/>
        </p:nvSpPr>
        <p:spPr>
          <a:xfrm>
            <a:off x="3933950" y="3171950"/>
            <a:ext cx="2808300" cy="2688900"/>
          </a:xfrm>
          <a:prstGeom prst="rect">
            <a:avLst/>
          </a:prstGeom>
          <a:solidFill>
            <a:srgbClr val="C9DAF8"/>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US" b="1"/>
              <a:t>What does this cartoon have to say about the Philippines’ role in American imperialism? </a:t>
            </a:r>
          </a:p>
          <a:p>
            <a:pPr lvl="0" rtl="0">
              <a:spcBef>
                <a:spcPts val="0"/>
              </a:spcBef>
              <a:buNone/>
            </a:pPr>
            <a:endParaRPr/>
          </a:p>
          <a:p>
            <a:pPr lvl="0" rtl="0">
              <a:spcBef>
                <a:spcPts val="0"/>
              </a:spcBef>
              <a:buNone/>
            </a:pPr>
            <a:endParaRPr/>
          </a:p>
          <a:p>
            <a:pPr lvl="0" rtl="0">
              <a:spcBef>
                <a:spcPts val="0"/>
              </a:spcBef>
              <a:buNone/>
            </a:pPr>
            <a:endParaRPr/>
          </a:p>
        </p:txBody>
      </p:sp>
      <p:sp>
        <p:nvSpPr>
          <p:cNvPr id="201" name="Shape 201"/>
          <p:cNvSpPr txBox="1"/>
          <p:nvPr/>
        </p:nvSpPr>
        <p:spPr>
          <a:xfrm>
            <a:off x="3933950" y="5956400"/>
            <a:ext cx="2808300" cy="2989199"/>
          </a:xfrm>
          <a:prstGeom prst="rect">
            <a:avLst/>
          </a:prstGeom>
          <a:solidFill>
            <a:srgbClr val="C9DAF8"/>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US" b="1"/>
              <a:t>Do you feel the US was right to try and retain the Philippines? Explain.</a:t>
            </a: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p:txBody>
      </p:sp>
      <p:sp>
        <p:nvSpPr>
          <p:cNvPr id="202" name="Shape 202"/>
          <p:cNvSpPr txBox="1"/>
          <p:nvPr/>
        </p:nvSpPr>
        <p:spPr>
          <a:xfrm>
            <a:off x="143050" y="1432200"/>
            <a:ext cx="2170500" cy="1635299"/>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US" b="1" dirty="0"/>
              <a:t>Reasons for the War</a:t>
            </a:r>
          </a:p>
          <a:p>
            <a:pPr lvl="0" rtl="0">
              <a:spcBef>
                <a:spcPts val="0"/>
              </a:spcBef>
              <a:buNone/>
            </a:pPr>
            <a:endParaRPr dirty="0"/>
          </a:p>
          <a:p>
            <a:pPr lvl="0" rtl="0">
              <a:spcBef>
                <a:spcPts val="0"/>
              </a:spcBef>
              <a:buNone/>
            </a:pPr>
            <a:endParaRPr dirty="0"/>
          </a:p>
        </p:txBody>
      </p:sp>
      <p:sp>
        <p:nvSpPr>
          <p:cNvPr id="203" name="Shape 203"/>
          <p:cNvSpPr txBox="1"/>
          <p:nvPr/>
        </p:nvSpPr>
        <p:spPr>
          <a:xfrm>
            <a:off x="2382362" y="1432275"/>
            <a:ext cx="2117999" cy="1635299"/>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US" b="1"/>
              <a:t>Stages of the War</a:t>
            </a:r>
          </a:p>
          <a:p>
            <a:pPr lvl="0" rtl="0">
              <a:spcBef>
                <a:spcPts val="0"/>
              </a:spcBef>
              <a:buNone/>
            </a:pPr>
            <a:endParaRPr/>
          </a:p>
          <a:p>
            <a:pPr lvl="0" rtl="0">
              <a:spcBef>
                <a:spcPts val="0"/>
              </a:spcBef>
              <a:buNone/>
            </a:pPr>
            <a:endParaRPr/>
          </a:p>
        </p:txBody>
      </p:sp>
      <p:sp>
        <p:nvSpPr>
          <p:cNvPr id="204" name="Shape 204"/>
          <p:cNvSpPr txBox="1"/>
          <p:nvPr/>
        </p:nvSpPr>
        <p:spPr>
          <a:xfrm>
            <a:off x="4572000" y="1441100"/>
            <a:ext cx="2228399" cy="1635299"/>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US" b="1"/>
              <a:t>Results of the War</a:t>
            </a:r>
          </a:p>
          <a:p>
            <a:pPr lvl="0" rtl="0">
              <a:spcBef>
                <a:spcPts val="0"/>
              </a:spcBef>
              <a:buNone/>
            </a:pPr>
            <a:endParaRPr/>
          </a:p>
          <a:p>
            <a:pPr lvl="0" rtl="0">
              <a:spcBef>
                <a:spcPts val="0"/>
              </a:spcBef>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pic>
        <p:nvPicPr>
          <p:cNvPr id="426" name="Shape 426" descr="Anti Jap"/>
          <p:cNvPicPr preferRelativeResize="0">
            <a:picLocks noGrp="1"/>
          </p:cNvPicPr>
          <p:nvPr>
            <p:ph type="body" idx="1"/>
          </p:nvPr>
        </p:nvPicPr>
        <p:blipFill rotWithShape="1">
          <a:blip r:embed="rId3">
            <a:alphaModFix/>
          </a:blip>
          <a:srcRect/>
          <a:stretch/>
        </p:blipFill>
        <p:spPr>
          <a:xfrm>
            <a:off x="473600" y="0"/>
            <a:ext cx="5925900" cy="9144000"/>
          </a:xfrm>
          <a:prstGeom prst="rect">
            <a:avLst/>
          </a:prstGeom>
          <a:noFill/>
          <a:ln>
            <a:noFill/>
          </a:ln>
        </p:spPr>
      </p:pic>
    </p:spTree>
    <p:extLst>
      <p:ext uri="{BB962C8B-B14F-4D97-AF65-F5344CB8AC3E}">
        <p14:creationId xmlns:p14="http://schemas.microsoft.com/office/powerpoint/2010/main" val="309998462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pic>
        <p:nvPicPr>
          <p:cNvPr id="431" name="Shape 431" descr="Hougan02"/>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425025" y="0"/>
            <a:ext cx="6047400" cy="9144000"/>
          </a:xfrm>
          <a:prstGeom prst="rect">
            <a:avLst/>
          </a:prstGeom>
          <a:noFill/>
          <a:ln>
            <a:noFill/>
          </a:ln>
        </p:spPr>
      </p:pic>
    </p:spTree>
    <p:extLst>
      <p:ext uri="{BB962C8B-B14F-4D97-AF65-F5344CB8AC3E}">
        <p14:creationId xmlns:p14="http://schemas.microsoft.com/office/powerpoint/2010/main" val="1878901042"/>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pic>
        <p:nvPicPr>
          <p:cNvPr id="436" name="Shape 436" descr="Anti Japanese"/>
          <p:cNvPicPr preferRelativeResize="0">
            <a:picLocks noGrp="1"/>
          </p:cNvPicPr>
          <p:nvPr>
            <p:ph type="body" idx="1"/>
          </p:nvPr>
        </p:nvPicPr>
        <p:blipFill rotWithShape="1">
          <a:blip r:embed="rId3">
            <a:alphaModFix/>
          </a:blip>
          <a:srcRect/>
          <a:stretch/>
        </p:blipFill>
        <p:spPr>
          <a:xfrm>
            <a:off x="485725" y="0"/>
            <a:ext cx="5925900" cy="9144000"/>
          </a:xfrm>
          <a:prstGeom prst="rect">
            <a:avLst/>
          </a:prstGeom>
          <a:noFill/>
          <a:ln>
            <a:noFill/>
          </a:ln>
        </p:spPr>
      </p:pic>
    </p:spTree>
    <p:extLst>
      <p:ext uri="{BB962C8B-B14F-4D97-AF65-F5344CB8AC3E}">
        <p14:creationId xmlns:p14="http://schemas.microsoft.com/office/powerpoint/2010/main" val="2861092890"/>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pic>
        <p:nvPicPr>
          <p:cNvPr id="441" name="Shape 441" descr="Seuss Jap"/>
          <p:cNvPicPr preferRelativeResize="0">
            <a:picLocks noGrp="1"/>
          </p:cNvPicPr>
          <p:nvPr>
            <p:ph type="body" idx="1"/>
          </p:nvPr>
        </p:nvPicPr>
        <p:blipFill rotWithShape="1">
          <a:blip r:embed="rId3">
            <a:alphaModFix/>
          </a:blip>
          <a:srcRect/>
          <a:stretch/>
        </p:blipFill>
        <p:spPr>
          <a:xfrm>
            <a:off x="449300" y="0"/>
            <a:ext cx="6023099" cy="9144000"/>
          </a:xfrm>
          <a:prstGeom prst="rect">
            <a:avLst/>
          </a:prstGeom>
          <a:noFill/>
          <a:ln>
            <a:noFill/>
          </a:ln>
        </p:spPr>
      </p:pic>
    </p:spTree>
    <p:extLst>
      <p:ext uri="{BB962C8B-B14F-4D97-AF65-F5344CB8AC3E}">
        <p14:creationId xmlns:p14="http://schemas.microsoft.com/office/powerpoint/2010/main" val="3848188529"/>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pic>
        <p:nvPicPr>
          <p:cNvPr id="446" name="Shape 446" descr="Unity 3"/>
          <p:cNvPicPr preferRelativeResize="0">
            <a:picLocks noGrp="1"/>
          </p:cNvPicPr>
          <p:nvPr>
            <p:ph type="body" idx="1"/>
          </p:nvPr>
        </p:nvPicPr>
        <p:blipFill rotWithShape="1">
          <a:blip r:embed="rId3">
            <a:alphaModFix/>
          </a:blip>
          <a:srcRect/>
          <a:stretch/>
        </p:blipFill>
        <p:spPr>
          <a:xfrm>
            <a:off x="425025" y="0"/>
            <a:ext cx="5950200" cy="9144000"/>
          </a:xfrm>
          <a:prstGeom prst="rect">
            <a:avLst/>
          </a:prstGeom>
          <a:noFill/>
          <a:ln>
            <a:noFill/>
          </a:ln>
        </p:spPr>
      </p:pic>
    </p:spTree>
    <p:extLst>
      <p:ext uri="{BB962C8B-B14F-4D97-AF65-F5344CB8AC3E}">
        <p14:creationId xmlns:p14="http://schemas.microsoft.com/office/powerpoint/2010/main" val="3349769464"/>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p:nvPr/>
        </p:nvSpPr>
        <p:spPr>
          <a:xfrm>
            <a:off x="395107" y="272522"/>
            <a:ext cx="6129899" cy="783566"/>
          </a:xfrm>
          <a:prstGeom prst="rect">
            <a:avLst/>
          </a:prstGeom>
          <a:noFill/>
          <a:ln>
            <a:noFill/>
          </a:ln>
        </p:spPr>
        <p:txBody>
          <a:bodyPr lIns="91425" tIns="45700" rIns="91425" bIns="45700" anchor="t" anchorCtr="0">
            <a:noAutofit/>
          </a:bodyPr>
          <a:lstStyle/>
          <a:p>
            <a:pPr lvl="0" algn="ctr">
              <a:buSzPct val="25000"/>
            </a:pPr>
            <a:r>
              <a:rPr lang="en-US" sz="4000" b="1" dirty="0">
                <a:solidFill>
                  <a:srgbClr val="7030A0"/>
                </a:solidFill>
                <a:latin typeface="Georgia" panose="02040502050405020303" pitchFamily="18" charset="0"/>
                <a:ea typeface="Impact"/>
                <a:cs typeface="Impact"/>
                <a:sym typeface="Impact"/>
              </a:rPr>
              <a:t>Lusitania</a:t>
            </a:r>
          </a:p>
        </p:txBody>
      </p:sp>
      <p:sp>
        <p:nvSpPr>
          <p:cNvPr id="197" name="Shape 197"/>
          <p:cNvSpPr txBox="1"/>
          <p:nvPr/>
        </p:nvSpPr>
        <p:spPr>
          <a:xfrm>
            <a:off x="230559" y="914069"/>
            <a:ext cx="6321300" cy="1036809"/>
          </a:xfrm>
          <a:prstGeom prst="rect">
            <a:avLst/>
          </a:prstGeom>
          <a:noFill/>
          <a:ln>
            <a:noFill/>
          </a:ln>
        </p:spPr>
        <p:txBody>
          <a:bodyPr lIns="91425" tIns="91425" rIns="91425" bIns="91425" anchor="t" anchorCtr="0">
            <a:noAutofit/>
          </a:bodyPr>
          <a:lstStyle/>
          <a:p>
            <a:pPr algn="ctr"/>
            <a:r>
              <a:rPr lang="en-US" sz="1200" dirty="0">
                <a:latin typeface="Georgia" panose="02040502050405020303" pitchFamily="18" charset="0"/>
              </a:rPr>
              <a:t>As the land war dragged on, both sides sought to break the stalemate. Unable to defeat </a:t>
            </a:r>
          </a:p>
          <a:p>
            <a:pPr algn="ctr"/>
            <a:r>
              <a:rPr lang="en-US" sz="1200" dirty="0">
                <a:latin typeface="Georgia" panose="02040502050405020303" pitchFamily="18" charset="0"/>
              </a:rPr>
              <a:t>their enemy on land, both Britain and Germany looked for ways to starve their </a:t>
            </a:r>
          </a:p>
          <a:p>
            <a:pPr algn="ctr"/>
            <a:r>
              <a:rPr lang="en-US" sz="1200" dirty="0">
                <a:latin typeface="Georgia" panose="02040502050405020303" pitchFamily="18" charset="0"/>
              </a:rPr>
              <a:t>enemies into submission. To do this  they needed to win control of the seas. </a:t>
            </a:r>
          </a:p>
          <a:p>
            <a:pPr algn="ctr"/>
            <a:r>
              <a:rPr lang="en-US" sz="1200" b="1" dirty="0">
                <a:latin typeface="Georgia" panose="02040502050405020303" pitchFamily="18" charset="0"/>
              </a:rPr>
              <a:t>Directions: </a:t>
            </a:r>
            <a:r>
              <a:rPr lang="en-US" sz="1200" dirty="0">
                <a:latin typeface="Georgia" panose="02040502050405020303" pitchFamily="18" charset="0"/>
              </a:rPr>
              <a:t>continue research in chapter 22 of </a:t>
            </a:r>
            <a:r>
              <a:rPr lang="en-US" sz="1200" i="1" dirty="0">
                <a:latin typeface="Georgia" panose="02040502050405020303" pitchFamily="18" charset="0"/>
              </a:rPr>
              <a:t>History Alive! </a:t>
            </a:r>
          </a:p>
          <a:p>
            <a:pPr algn="ctr"/>
            <a:r>
              <a:rPr lang="en-US" sz="1200" dirty="0">
                <a:latin typeface="Georgia" panose="02040502050405020303" pitchFamily="18" charset="0"/>
              </a:rPr>
              <a:t>in order to respond to the prompts below. </a:t>
            </a:r>
            <a:endParaRPr lang="en-US" sz="1200" b="1" dirty="0">
              <a:latin typeface="Georgia" panose="02040502050405020303" pitchFamily="18" charset="0"/>
            </a:endParaRPr>
          </a:p>
        </p:txBody>
      </p:sp>
      <p:sp>
        <p:nvSpPr>
          <p:cNvPr id="202" name="Shape 202"/>
          <p:cNvSpPr txBox="1"/>
          <p:nvPr/>
        </p:nvSpPr>
        <p:spPr>
          <a:xfrm>
            <a:off x="230559" y="2073646"/>
            <a:ext cx="2493186" cy="2407385"/>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lnSpc>
                <a:spcPct val="200000"/>
              </a:lnSpc>
              <a:spcBef>
                <a:spcPts val="0"/>
              </a:spcBef>
              <a:buNone/>
            </a:pPr>
            <a:r>
              <a:rPr lang="en-US" dirty="0">
                <a:latin typeface="Georgia" panose="02040502050405020303" pitchFamily="18" charset="0"/>
              </a:rPr>
              <a:t> What was a </a:t>
            </a:r>
            <a:r>
              <a:rPr lang="en-US" i="1" dirty="0">
                <a:latin typeface="Georgia" panose="02040502050405020303" pitchFamily="18" charset="0"/>
              </a:rPr>
              <a:t>U-boat</a:t>
            </a:r>
            <a:r>
              <a:rPr lang="en-US" dirty="0">
                <a:latin typeface="Georgia" panose="02040502050405020303" pitchFamily="18" charset="0"/>
              </a:rPr>
              <a:t>? </a:t>
            </a:r>
          </a:p>
          <a:p>
            <a:pPr lvl="0" algn="ctr" rtl="0">
              <a:lnSpc>
                <a:spcPct val="200000"/>
              </a:lnSpc>
              <a:spcBef>
                <a:spcPts val="0"/>
              </a:spcBef>
              <a:buNone/>
            </a:pPr>
            <a:r>
              <a:rPr lang="en-US" dirty="0">
                <a:latin typeface="Georgia" panose="02040502050405020303" pitchFamily="18" charset="0"/>
              </a:rPr>
              <a:t>Who used them?</a:t>
            </a:r>
          </a:p>
          <a:p>
            <a:pPr lvl="0" algn="ctr" rtl="0">
              <a:lnSpc>
                <a:spcPct val="200000"/>
              </a:lnSpc>
              <a:spcBef>
                <a:spcPts val="0"/>
              </a:spcBef>
              <a:buNone/>
            </a:pPr>
            <a:r>
              <a:rPr lang="en-US" dirty="0">
                <a:latin typeface="Georgia" panose="02040502050405020303" pitchFamily="18" charset="0"/>
              </a:rPr>
              <a:t>Why?</a:t>
            </a:r>
          </a:p>
          <a:p>
            <a:pPr lvl="0" algn="ctr" rtl="0">
              <a:lnSpc>
                <a:spcPct val="200000"/>
              </a:lnSpc>
              <a:spcBef>
                <a:spcPts val="0"/>
              </a:spcBef>
              <a:buNone/>
            </a:pPr>
            <a:r>
              <a:rPr lang="en-US" dirty="0">
                <a:latin typeface="Georgia" panose="02040502050405020303" pitchFamily="18" charset="0"/>
              </a:rPr>
              <a:t>Were they successful?</a:t>
            </a:r>
          </a:p>
          <a:p>
            <a:pPr lvl="0" algn="ctr" rtl="0">
              <a:lnSpc>
                <a:spcPct val="200000"/>
              </a:lnSpc>
              <a:spcBef>
                <a:spcPts val="0"/>
              </a:spcBef>
              <a:buNone/>
            </a:pPr>
            <a:r>
              <a:rPr lang="en-US" dirty="0">
                <a:latin typeface="Georgia" panose="02040502050405020303" pitchFamily="18" charset="0"/>
              </a:rPr>
              <a:t>Why or why not?</a:t>
            </a:r>
          </a:p>
        </p:txBody>
      </p:sp>
      <p:sp>
        <p:nvSpPr>
          <p:cNvPr id="203" name="Shape 203"/>
          <p:cNvSpPr txBox="1"/>
          <p:nvPr/>
        </p:nvSpPr>
        <p:spPr>
          <a:xfrm>
            <a:off x="230559" y="4603799"/>
            <a:ext cx="6465850" cy="2244473"/>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lnSpc>
                <a:spcPct val="200000"/>
              </a:lnSpc>
              <a:spcBef>
                <a:spcPts val="0"/>
              </a:spcBef>
              <a:buNone/>
            </a:pPr>
            <a:r>
              <a:rPr lang="en-US" dirty="0">
                <a:latin typeface="Georgia" panose="02040502050405020303" pitchFamily="18" charset="0"/>
              </a:rPr>
              <a:t>What was </a:t>
            </a:r>
            <a:r>
              <a:rPr lang="en-US" i="1" dirty="0">
                <a:latin typeface="Georgia" panose="02040502050405020303" pitchFamily="18" charset="0"/>
              </a:rPr>
              <a:t>unrestricted submarine warfare</a:t>
            </a:r>
            <a:r>
              <a:rPr lang="en-US" dirty="0">
                <a:latin typeface="Georgia" panose="02040502050405020303" pitchFamily="18" charset="0"/>
              </a:rPr>
              <a:t>?</a:t>
            </a:r>
          </a:p>
          <a:p>
            <a:pPr lvl="0" algn="ctr" rtl="0">
              <a:lnSpc>
                <a:spcPct val="200000"/>
              </a:lnSpc>
              <a:spcBef>
                <a:spcPts val="0"/>
              </a:spcBef>
              <a:buNone/>
            </a:pPr>
            <a:r>
              <a:rPr lang="en-US" dirty="0">
                <a:latin typeface="Georgia" panose="02040502050405020303" pitchFamily="18" charset="0"/>
              </a:rPr>
              <a:t>Who used it?</a:t>
            </a:r>
          </a:p>
          <a:p>
            <a:pPr lvl="0" algn="ctr" rtl="0">
              <a:lnSpc>
                <a:spcPct val="200000"/>
              </a:lnSpc>
              <a:spcBef>
                <a:spcPts val="0"/>
              </a:spcBef>
              <a:buNone/>
            </a:pPr>
            <a:r>
              <a:rPr lang="en-US" dirty="0">
                <a:latin typeface="Georgia" panose="02040502050405020303" pitchFamily="18" charset="0"/>
              </a:rPr>
              <a:t>Why?</a:t>
            </a:r>
          </a:p>
          <a:p>
            <a:pPr lvl="0" algn="ctr" rtl="0">
              <a:lnSpc>
                <a:spcPct val="200000"/>
              </a:lnSpc>
              <a:spcBef>
                <a:spcPts val="0"/>
              </a:spcBef>
              <a:buNone/>
            </a:pPr>
            <a:r>
              <a:rPr lang="en-US" dirty="0">
                <a:latin typeface="Georgia" panose="02040502050405020303" pitchFamily="18" charset="0"/>
              </a:rPr>
              <a:t>Was it successful?</a:t>
            </a:r>
          </a:p>
          <a:p>
            <a:pPr lvl="0" algn="ctr" rtl="0">
              <a:lnSpc>
                <a:spcPct val="200000"/>
              </a:lnSpc>
              <a:spcBef>
                <a:spcPts val="0"/>
              </a:spcBef>
              <a:buNone/>
            </a:pPr>
            <a:r>
              <a:rPr lang="en-US" dirty="0">
                <a:latin typeface="Georgia" panose="02040502050405020303" pitchFamily="18" charset="0"/>
              </a:rPr>
              <a:t>Why or why not?</a:t>
            </a:r>
            <a:endParaRPr dirty="0">
              <a:latin typeface="Georgia" panose="02040502050405020303" pitchFamily="18" charset="0"/>
            </a:endParaRPr>
          </a:p>
        </p:txBody>
      </p:sp>
      <p:sp>
        <p:nvSpPr>
          <p:cNvPr id="204" name="Shape 204"/>
          <p:cNvSpPr txBox="1"/>
          <p:nvPr/>
        </p:nvSpPr>
        <p:spPr>
          <a:xfrm>
            <a:off x="3891064" y="6971039"/>
            <a:ext cx="2805345" cy="1950939"/>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lnSpc>
                <a:spcPct val="200000"/>
              </a:lnSpc>
              <a:spcBef>
                <a:spcPts val="0"/>
              </a:spcBef>
              <a:buNone/>
            </a:pPr>
            <a:endParaRPr lang="en-US" dirty="0">
              <a:latin typeface="Georgia" panose="02040502050405020303" pitchFamily="18" charset="0"/>
            </a:endParaRPr>
          </a:p>
          <a:p>
            <a:pPr lvl="0" algn="ctr" rtl="0">
              <a:lnSpc>
                <a:spcPct val="200000"/>
              </a:lnSpc>
              <a:spcBef>
                <a:spcPts val="0"/>
              </a:spcBef>
              <a:buNone/>
            </a:pPr>
            <a:r>
              <a:rPr lang="en-US" dirty="0">
                <a:latin typeface="Georgia" panose="02040502050405020303" pitchFamily="18" charset="0"/>
              </a:rPr>
              <a:t>What was the Lusitania?</a:t>
            </a:r>
          </a:p>
          <a:p>
            <a:pPr lvl="0" algn="ctr" rtl="0">
              <a:lnSpc>
                <a:spcPct val="200000"/>
              </a:lnSpc>
              <a:spcBef>
                <a:spcPts val="0"/>
              </a:spcBef>
              <a:buNone/>
            </a:pPr>
            <a:r>
              <a:rPr lang="en-US" dirty="0">
                <a:latin typeface="Georgia" panose="02040502050405020303" pitchFamily="18" charset="0"/>
              </a:rPr>
              <a:t>Why was it significant?</a:t>
            </a:r>
            <a:endParaRPr dirty="0">
              <a:latin typeface="Georgia" panose="02040502050405020303" pitchFamily="18" charset="0"/>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98843" y="2073647"/>
            <a:ext cx="3797566" cy="2407385"/>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0559" y="6971039"/>
            <a:ext cx="3476220" cy="1950940"/>
          </a:xfrm>
          <a:prstGeom prst="rect">
            <a:avLst/>
          </a:prstGeom>
        </p:spPr>
      </p:pic>
    </p:spTree>
    <p:extLst>
      <p:ext uri="{BB962C8B-B14F-4D97-AF65-F5344CB8AC3E}">
        <p14:creationId xmlns:p14="http://schemas.microsoft.com/office/powerpoint/2010/main" val="29758728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p:nvPr/>
        </p:nvSpPr>
        <p:spPr>
          <a:xfrm>
            <a:off x="395107" y="272522"/>
            <a:ext cx="6129899" cy="783566"/>
          </a:xfrm>
          <a:prstGeom prst="rect">
            <a:avLst/>
          </a:prstGeom>
          <a:noFill/>
          <a:ln>
            <a:noFill/>
          </a:ln>
        </p:spPr>
        <p:txBody>
          <a:bodyPr lIns="91425" tIns="45700" rIns="91425" bIns="45700" anchor="t" anchorCtr="0">
            <a:noAutofit/>
          </a:bodyPr>
          <a:lstStyle/>
          <a:p>
            <a:pPr lvl="0" algn="ctr">
              <a:buSzPct val="25000"/>
            </a:pPr>
            <a:r>
              <a:rPr lang="en-US" sz="4000" b="1" dirty="0">
                <a:solidFill>
                  <a:srgbClr val="7030A0"/>
                </a:solidFill>
                <a:latin typeface="Georgia" panose="02040502050405020303" pitchFamily="18" charset="0"/>
                <a:ea typeface="Impact"/>
                <a:cs typeface="Impact"/>
                <a:sym typeface="Impact"/>
              </a:rPr>
              <a:t>Zimmerman Note</a:t>
            </a:r>
          </a:p>
        </p:txBody>
      </p:sp>
      <p:sp>
        <p:nvSpPr>
          <p:cNvPr id="197" name="Shape 197"/>
          <p:cNvSpPr txBox="1"/>
          <p:nvPr/>
        </p:nvSpPr>
        <p:spPr>
          <a:xfrm>
            <a:off x="194553" y="894614"/>
            <a:ext cx="6426153" cy="1036809"/>
          </a:xfrm>
          <a:prstGeom prst="rect">
            <a:avLst/>
          </a:prstGeom>
          <a:noFill/>
          <a:ln>
            <a:noFill/>
          </a:ln>
        </p:spPr>
        <p:txBody>
          <a:bodyPr lIns="91425" tIns="91425" rIns="91425" bIns="91425" anchor="t" anchorCtr="0">
            <a:noAutofit/>
          </a:bodyPr>
          <a:lstStyle/>
          <a:p>
            <a:pPr algn="ctr"/>
            <a:r>
              <a:rPr lang="en-US" sz="1200" b="1" dirty="0">
                <a:latin typeface="Georgia" panose="02040502050405020303" pitchFamily="18" charset="0"/>
              </a:rPr>
              <a:t>Written in code, the Zimmermann note was deciphered by British cryptographers. The British waited to release the telegram to </a:t>
            </a:r>
          </a:p>
          <a:p>
            <a:pPr algn="ctr"/>
            <a:r>
              <a:rPr lang="en-US" sz="1200" b="1" dirty="0">
                <a:latin typeface="Georgia" panose="02040502050405020303" pitchFamily="18" charset="0"/>
              </a:rPr>
              <a:t>American newspapers until relations between the United States and </a:t>
            </a:r>
          </a:p>
          <a:p>
            <a:pPr algn="ctr"/>
            <a:r>
              <a:rPr lang="en-US" sz="1200" b="1">
                <a:latin typeface="Georgia" panose="02040502050405020303" pitchFamily="18" charset="0"/>
              </a:rPr>
              <a:t>Germany were </a:t>
            </a:r>
            <a:r>
              <a:rPr lang="en-US" sz="1200" b="1" dirty="0">
                <a:latin typeface="Georgia" panose="02040502050405020303" pitchFamily="18" charset="0"/>
              </a:rPr>
              <a:t>at an all-time low. </a:t>
            </a:r>
            <a:r>
              <a:rPr lang="en-US" sz="1200" b="1" i="1" dirty="0">
                <a:latin typeface="Georgia" panose="02040502050405020303" pitchFamily="18" charset="0"/>
              </a:rPr>
              <a:t>History Alive! Chapter 22</a:t>
            </a:r>
            <a:endParaRPr lang="en-US" sz="1200" b="1" dirty="0">
              <a:latin typeface="Georgia" panose="02040502050405020303" pitchFamily="18" charset="0"/>
            </a:endParaRPr>
          </a:p>
        </p:txBody>
      </p:sp>
      <p:sp>
        <p:nvSpPr>
          <p:cNvPr id="200" name="Shape 200"/>
          <p:cNvSpPr txBox="1"/>
          <p:nvPr/>
        </p:nvSpPr>
        <p:spPr>
          <a:xfrm>
            <a:off x="437018" y="4649500"/>
            <a:ext cx="3102050" cy="725472"/>
          </a:xfrm>
          <a:prstGeom prst="rect">
            <a:avLst/>
          </a:prstGeom>
          <a:solidFill>
            <a:srgbClr val="C9DAF8"/>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lgn="ctr"/>
            <a:endParaRPr lang="en-US" b="1" dirty="0">
              <a:latin typeface="Georgia" panose="02040502050405020303" pitchFamily="18" charset="0"/>
            </a:endParaRPr>
          </a:p>
          <a:p>
            <a:pPr lvl="0" algn="ctr"/>
            <a:r>
              <a:rPr lang="en-US" dirty="0">
                <a:latin typeface="Georgia" panose="02040502050405020303" pitchFamily="18" charset="0"/>
              </a:rPr>
              <a:t>Why was it important?</a:t>
            </a:r>
          </a:p>
        </p:txBody>
      </p:sp>
      <p:sp>
        <p:nvSpPr>
          <p:cNvPr id="201" name="Shape 201"/>
          <p:cNvSpPr txBox="1"/>
          <p:nvPr/>
        </p:nvSpPr>
        <p:spPr>
          <a:xfrm>
            <a:off x="3754877" y="7208517"/>
            <a:ext cx="2770129" cy="1484163"/>
          </a:xfrm>
          <a:prstGeom prst="rect">
            <a:avLst/>
          </a:prstGeom>
          <a:solidFill>
            <a:srgbClr val="C9DAF8"/>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lnSpc>
                <a:spcPct val="200000"/>
              </a:lnSpc>
              <a:spcBef>
                <a:spcPts val="0"/>
              </a:spcBef>
              <a:buNone/>
            </a:pPr>
            <a:r>
              <a:rPr lang="en-US" b="1" dirty="0">
                <a:latin typeface="Georgia" panose="02040502050405020303" pitchFamily="18" charset="0"/>
              </a:rPr>
              <a:t> </a:t>
            </a:r>
            <a:r>
              <a:rPr lang="en-US" dirty="0">
                <a:latin typeface="Georgia" panose="02040502050405020303" pitchFamily="18" charset="0"/>
              </a:rPr>
              <a:t>What happened </a:t>
            </a:r>
          </a:p>
          <a:p>
            <a:pPr lvl="0" algn="ctr" rtl="0">
              <a:lnSpc>
                <a:spcPct val="200000"/>
              </a:lnSpc>
              <a:spcBef>
                <a:spcPts val="0"/>
              </a:spcBef>
              <a:buNone/>
            </a:pPr>
            <a:r>
              <a:rPr lang="en-US" dirty="0">
                <a:latin typeface="Georgia" panose="02040502050405020303" pitchFamily="18" charset="0"/>
              </a:rPr>
              <a:t>in response to </a:t>
            </a:r>
          </a:p>
          <a:p>
            <a:pPr lvl="0" algn="ctr" rtl="0">
              <a:lnSpc>
                <a:spcPct val="200000"/>
              </a:lnSpc>
              <a:spcBef>
                <a:spcPts val="0"/>
              </a:spcBef>
              <a:buNone/>
            </a:pPr>
            <a:r>
              <a:rPr lang="en-US" dirty="0">
                <a:latin typeface="Georgia" panose="02040502050405020303" pitchFamily="18" charset="0"/>
              </a:rPr>
              <a:t>the Zimmermann Note? </a:t>
            </a:r>
            <a:endParaRPr dirty="0">
              <a:latin typeface="Georgia" panose="02040502050405020303" pitchFamily="18" charset="0"/>
            </a:endParaRPr>
          </a:p>
          <a:p>
            <a:pPr lvl="0" rtl="0">
              <a:lnSpc>
                <a:spcPct val="200000"/>
              </a:lnSpc>
              <a:spcBef>
                <a:spcPts val="0"/>
              </a:spcBef>
              <a:buNone/>
            </a:pPr>
            <a:endParaRPr dirty="0">
              <a:latin typeface="Georgia" panose="02040502050405020303" pitchFamily="18" charset="0"/>
            </a:endParaRPr>
          </a:p>
        </p:txBody>
      </p:sp>
      <p:sp>
        <p:nvSpPr>
          <p:cNvPr id="13" name="Shape 200"/>
          <p:cNvSpPr txBox="1"/>
          <p:nvPr/>
        </p:nvSpPr>
        <p:spPr>
          <a:xfrm>
            <a:off x="3754877" y="2036991"/>
            <a:ext cx="2865829" cy="1678975"/>
          </a:xfrm>
          <a:prstGeom prst="rect">
            <a:avLst/>
          </a:prstGeom>
          <a:solidFill>
            <a:srgbClr val="C9DAF8"/>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endParaRPr lang="en-US" dirty="0">
              <a:latin typeface="Georgia" panose="02040502050405020303" pitchFamily="18" charset="0"/>
            </a:endParaRPr>
          </a:p>
          <a:p>
            <a:pPr lvl="0" algn="ctr" rtl="0">
              <a:lnSpc>
                <a:spcPct val="150000"/>
              </a:lnSpc>
              <a:spcBef>
                <a:spcPts val="0"/>
              </a:spcBef>
              <a:buNone/>
            </a:pPr>
            <a:r>
              <a:rPr lang="en-US" dirty="0">
                <a:latin typeface="Georgia" panose="02040502050405020303" pitchFamily="18" charset="0"/>
              </a:rPr>
              <a:t>What was</a:t>
            </a:r>
          </a:p>
          <a:p>
            <a:pPr lvl="0" algn="ctr" rtl="0">
              <a:lnSpc>
                <a:spcPct val="150000"/>
              </a:lnSpc>
              <a:spcBef>
                <a:spcPts val="0"/>
              </a:spcBef>
              <a:buNone/>
            </a:pPr>
            <a:r>
              <a:rPr lang="en-US" dirty="0">
                <a:latin typeface="Georgia" panose="02040502050405020303" pitchFamily="18" charset="0"/>
              </a:rPr>
              <a:t>written in</a:t>
            </a:r>
          </a:p>
          <a:p>
            <a:pPr lvl="0" algn="ctr" rtl="0">
              <a:lnSpc>
                <a:spcPct val="150000"/>
              </a:lnSpc>
              <a:spcBef>
                <a:spcPts val="0"/>
              </a:spcBef>
              <a:buNone/>
            </a:pPr>
            <a:r>
              <a:rPr lang="en-US" dirty="0">
                <a:latin typeface="Georgia" panose="02040502050405020303" pitchFamily="18" charset="0"/>
              </a:rPr>
              <a:t>Zimmermann Note?</a:t>
            </a:r>
          </a:p>
          <a:p>
            <a:pPr lvl="0" rtl="0">
              <a:spcBef>
                <a:spcPts val="0"/>
              </a:spcBef>
              <a:buNone/>
            </a:pPr>
            <a:endParaRPr lang="en-US" dirty="0">
              <a:latin typeface="Georgia" panose="02040502050405020303" pitchFamily="18" charset="0"/>
            </a:endParaRPr>
          </a:p>
          <a:p>
            <a:pPr lvl="0" rtl="0">
              <a:spcBef>
                <a:spcPts val="0"/>
              </a:spcBef>
              <a:buNone/>
            </a:pPr>
            <a:endParaRPr dirty="0">
              <a:latin typeface="Georgia" panose="02040502050405020303" pitchFamily="18" charset="0"/>
            </a:endParaRPr>
          </a:p>
        </p:txBody>
      </p:sp>
      <p:pic>
        <p:nvPicPr>
          <p:cNvPr id="3" name="Picture 2"/>
          <p:cNvPicPr>
            <a:picLocks noChangeAspect="1"/>
          </p:cNvPicPr>
          <p:nvPr/>
        </p:nvPicPr>
        <p:blipFill>
          <a:blip r:embed="rId3"/>
          <a:stretch>
            <a:fillRect/>
          </a:stretch>
        </p:blipFill>
        <p:spPr>
          <a:xfrm>
            <a:off x="437018" y="2036991"/>
            <a:ext cx="3102050" cy="2516522"/>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5587" y="5470959"/>
            <a:ext cx="3173481" cy="3411491"/>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54877" y="3821534"/>
            <a:ext cx="2770129" cy="3268753"/>
          </a:xfrm>
          <a:prstGeom prst="rect">
            <a:avLst/>
          </a:prstGeom>
        </p:spPr>
      </p:pic>
    </p:spTree>
    <p:extLst>
      <p:ext uri="{BB962C8B-B14F-4D97-AF65-F5344CB8AC3E}">
        <p14:creationId xmlns:p14="http://schemas.microsoft.com/office/powerpoint/2010/main" val="15870431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p:nvPr/>
        </p:nvSpPr>
        <p:spPr>
          <a:xfrm>
            <a:off x="309533" y="131216"/>
            <a:ext cx="6129899"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dirty="0">
                <a:solidFill>
                  <a:srgbClr val="CC0099"/>
                </a:solidFill>
                <a:latin typeface="Impact"/>
                <a:ea typeface="Impact"/>
                <a:cs typeface="Impact"/>
                <a:sym typeface="Impact"/>
              </a:rPr>
              <a:t>Marching Toward War</a:t>
            </a:r>
          </a:p>
        </p:txBody>
      </p:sp>
      <p:sp>
        <p:nvSpPr>
          <p:cNvPr id="115" name="Shape 115"/>
          <p:cNvSpPr txBox="1"/>
          <p:nvPr/>
        </p:nvSpPr>
        <p:spPr>
          <a:xfrm>
            <a:off x="2406325" y="5768325"/>
            <a:ext cx="3230700" cy="523200"/>
          </a:xfrm>
          <a:prstGeom prst="rect">
            <a:avLst/>
          </a:prstGeom>
          <a:solidFill>
            <a:srgbClr val="D0E0E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en-US" sz="1300"/>
              <a:t>Great Britain declares war on Germany.</a:t>
            </a:r>
          </a:p>
        </p:txBody>
      </p:sp>
      <p:sp>
        <p:nvSpPr>
          <p:cNvPr id="116" name="Shape 116"/>
          <p:cNvSpPr txBox="1"/>
          <p:nvPr/>
        </p:nvSpPr>
        <p:spPr>
          <a:xfrm>
            <a:off x="2406325" y="3138775"/>
            <a:ext cx="3109499" cy="603300"/>
          </a:xfrm>
          <a:prstGeom prst="rect">
            <a:avLst/>
          </a:prstGeom>
          <a:solidFill>
            <a:srgbClr val="D9EAD3"/>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US" sz="1300"/>
              <a:t>Gavrilo Princip shoots Archduke Franz Ferdinand in Sarajevo, Bosnia.</a:t>
            </a:r>
          </a:p>
        </p:txBody>
      </p:sp>
      <p:sp>
        <p:nvSpPr>
          <p:cNvPr id="117" name="Shape 117"/>
          <p:cNvSpPr txBox="1"/>
          <p:nvPr/>
        </p:nvSpPr>
        <p:spPr>
          <a:xfrm>
            <a:off x="2406325" y="1598487"/>
            <a:ext cx="2871900" cy="402300"/>
          </a:xfrm>
          <a:prstGeom prst="rect">
            <a:avLst/>
          </a:prstGeom>
          <a:solidFill>
            <a:srgbClr val="FCE5CD"/>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US" sz="1300"/>
              <a:t>Austria declares war on Serbia. </a:t>
            </a:r>
          </a:p>
          <a:p>
            <a:pPr lvl="0" rtl="0">
              <a:spcBef>
                <a:spcPts val="0"/>
              </a:spcBef>
              <a:buNone/>
            </a:pPr>
            <a:endParaRPr sz="1300"/>
          </a:p>
        </p:txBody>
      </p:sp>
      <p:sp>
        <p:nvSpPr>
          <p:cNvPr id="118" name="Shape 118"/>
          <p:cNvSpPr txBox="1"/>
          <p:nvPr/>
        </p:nvSpPr>
        <p:spPr>
          <a:xfrm>
            <a:off x="2406325" y="6605800"/>
            <a:ext cx="3439800" cy="402300"/>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US" sz="1300"/>
              <a:t>Germany declares war on Russia &amp; France.</a:t>
            </a:r>
          </a:p>
        </p:txBody>
      </p:sp>
      <p:sp>
        <p:nvSpPr>
          <p:cNvPr id="119" name="Shape 119"/>
          <p:cNvSpPr txBox="1"/>
          <p:nvPr/>
        </p:nvSpPr>
        <p:spPr>
          <a:xfrm>
            <a:off x="2381425" y="8115150"/>
            <a:ext cx="3159299" cy="737020"/>
          </a:xfrm>
          <a:prstGeom prst="rect">
            <a:avLst/>
          </a:prstGeom>
          <a:solidFill>
            <a:srgbClr val="F4CCCC"/>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US" sz="1300" dirty="0"/>
              <a:t>The militaristic Kaiser Wilhelm forces Otto von Bismarck to resign in Germany.</a:t>
            </a:r>
          </a:p>
        </p:txBody>
      </p:sp>
      <p:sp>
        <p:nvSpPr>
          <p:cNvPr id="120" name="Shape 120"/>
          <p:cNvSpPr txBox="1"/>
          <p:nvPr/>
        </p:nvSpPr>
        <p:spPr>
          <a:xfrm>
            <a:off x="2406325" y="4836375"/>
            <a:ext cx="3046200" cy="603300"/>
          </a:xfrm>
          <a:prstGeom prst="rect">
            <a:avLst/>
          </a:prstGeom>
          <a:solidFill>
            <a:srgbClr val="D9D2E9"/>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US" sz="1300"/>
              <a:t>The Triple Entente is formed between France, Britain, &amp; Russia.</a:t>
            </a:r>
          </a:p>
        </p:txBody>
      </p:sp>
      <p:sp>
        <p:nvSpPr>
          <p:cNvPr id="121" name="Shape 121"/>
          <p:cNvSpPr txBox="1"/>
          <p:nvPr/>
        </p:nvSpPr>
        <p:spPr>
          <a:xfrm>
            <a:off x="2406325" y="7398575"/>
            <a:ext cx="3439800" cy="402300"/>
          </a:xfrm>
          <a:prstGeom prst="rect">
            <a:avLst/>
          </a:prstGeom>
          <a:solidFill>
            <a:srgbClr val="FFF2CC"/>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sz="1300"/>
              <a:t>Austria takes over Bosnia &amp; Herzegovina.</a:t>
            </a:r>
          </a:p>
        </p:txBody>
      </p:sp>
      <p:sp>
        <p:nvSpPr>
          <p:cNvPr id="122" name="Shape 122"/>
          <p:cNvSpPr txBox="1"/>
          <p:nvPr/>
        </p:nvSpPr>
        <p:spPr>
          <a:xfrm>
            <a:off x="2406325" y="3958575"/>
            <a:ext cx="3439800" cy="603300"/>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US" sz="1300">
                <a:solidFill>
                  <a:schemeClr val="dk1"/>
                </a:solidFill>
              </a:rPr>
              <a:t>Germany takes Alsace-Lorraine region from France in the Franco-Prussian War.</a:t>
            </a:r>
          </a:p>
        </p:txBody>
      </p:sp>
      <p:sp>
        <p:nvSpPr>
          <p:cNvPr id="123" name="Shape 123"/>
          <p:cNvSpPr txBox="1"/>
          <p:nvPr/>
        </p:nvSpPr>
        <p:spPr>
          <a:xfrm>
            <a:off x="2406325" y="2325812"/>
            <a:ext cx="3046200" cy="558899"/>
          </a:xfrm>
          <a:prstGeom prst="rect">
            <a:avLst/>
          </a:prstGeom>
          <a:solidFill>
            <a:srgbClr val="EAD1DC"/>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US" sz="1300">
                <a:solidFill>
                  <a:schemeClr val="dk1"/>
                </a:solidFill>
              </a:rPr>
              <a:t>The Triple Alliance is formed between Germany, Italy, &amp; Austria-Hungary.</a:t>
            </a:r>
          </a:p>
        </p:txBody>
      </p:sp>
      <p:sp>
        <p:nvSpPr>
          <p:cNvPr id="124" name="Shape 124"/>
          <p:cNvSpPr/>
          <p:nvPr/>
        </p:nvSpPr>
        <p:spPr>
          <a:xfrm>
            <a:off x="356334" y="625257"/>
            <a:ext cx="6036299" cy="7143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200" b="1" i="0" u="none" strike="noStrike" cap="none" dirty="0">
                <a:solidFill>
                  <a:schemeClr val="dk1"/>
                </a:solidFill>
                <a:latin typeface="Arial"/>
                <a:ea typeface="Arial"/>
                <a:cs typeface="Arial"/>
                <a:sym typeface="Arial"/>
              </a:rPr>
              <a:t>Directions</a:t>
            </a:r>
            <a:r>
              <a:rPr lang="en-US" sz="1200" b="0" i="0" u="none" strike="noStrike" cap="none" dirty="0">
                <a:solidFill>
                  <a:schemeClr val="dk1"/>
                </a:solidFill>
                <a:latin typeface="Arial"/>
                <a:ea typeface="Arial"/>
                <a:cs typeface="Arial"/>
                <a:sym typeface="Arial"/>
              </a:rPr>
              <a:t>: </a:t>
            </a:r>
            <a:r>
              <a:rPr lang="en-US" sz="1200" dirty="0">
                <a:solidFill>
                  <a:schemeClr val="dk1"/>
                </a:solidFill>
              </a:rPr>
              <a:t>Read about the background and </a:t>
            </a:r>
            <a:r>
              <a:rPr lang="en-US" sz="1200" b="1" u="sng" dirty="0">
                <a:solidFill>
                  <a:schemeClr val="hlink"/>
                </a:solidFill>
              </a:rPr>
              <a:t>years leading up to WWI</a:t>
            </a:r>
            <a:r>
              <a:rPr lang="en-US" sz="1200" dirty="0">
                <a:solidFill>
                  <a:schemeClr val="dk1"/>
                </a:solidFill>
              </a:rPr>
              <a:t>.</a:t>
            </a:r>
          </a:p>
          <a:p>
            <a:pPr lvl="0" algn="ctr">
              <a:buClr>
                <a:schemeClr val="dk1"/>
              </a:buClr>
              <a:buSzPct val="25000"/>
            </a:pPr>
            <a:r>
              <a:rPr lang="en-US" sz="1200" dirty="0">
                <a:solidFill>
                  <a:schemeClr val="dk1"/>
                </a:solidFill>
                <a:hlinkClick r:id="rId3"/>
              </a:rPr>
              <a:t>http://www.worldwar1.com/tlwarorg.htm</a:t>
            </a:r>
            <a:r>
              <a:rPr lang="en-US" sz="1200" dirty="0">
                <a:solidFill>
                  <a:schemeClr val="dk1"/>
                </a:solidFill>
              </a:rPr>
              <a:t> </a:t>
            </a:r>
          </a:p>
          <a:p>
            <a:pPr lvl="0" algn="ctr">
              <a:buClr>
                <a:schemeClr val="dk1"/>
              </a:buClr>
              <a:buSzPct val="25000"/>
            </a:pPr>
            <a:r>
              <a:rPr lang="en-US" sz="1200" dirty="0">
                <a:solidFill>
                  <a:schemeClr val="dk1"/>
                </a:solidFill>
              </a:rPr>
              <a:t>Then, determine the order of the following events. </a:t>
            </a:r>
          </a:p>
        </p:txBody>
      </p:sp>
      <p:sp>
        <p:nvSpPr>
          <p:cNvPr id="125" name="Shape 125"/>
          <p:cNvSpPr/>
          <p:nvPr/>
        </p:nvSpPr>
        <p:spPr>
          <a:xfrm>
            <a:off x="98950" y="1124750"/>
            <a:ext cx="1179000" cy="7910099"/>
          </a:xfrm>
          <a:prstGeom prst="downArrow">
            <a:avLst>
              <a:gd name="adj1" fmla="val 50000"/>
              <a:gd name="adj2" fmla="val 22512"/>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lvl="0">
              <a:spcBef>
                <a:spcPts val="0"/>
              </a:spcBef>
              <a:buNone/>
            </a:pPr>
            <a:r>
              <a:rPr lang="en-US"/>
              <a:t>Year</a:t>
            </a:r>
          </a:p>
        </p:txBody>
      </p:sp>
      <p:sp>
        <p:nvSpPr>
          <p:cNvPr id="126" name="Shape 126"/>
          <p:cNvSpPr txBox="1"/>
          <p:nvPr/>
        </p:nvSpPr>
        <p:spPr>
          <a:xfrm>
            <a:off x="319450" y="1522300"/>
            <a:ext cx="738000" cy="558899"/>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a:spcBef>
                <a:spcPts val="0"/>
              </a:spcBef>
              <a:buNone/>
            </a:pPr>
            <a:endParaRPr/>
          </a:p>
        </p:txBody>
      </p:sp>
      <p:sp>
        <p:nvSpPr>
          <p:cNvPr id="127" name="Shape 127"/>
          <p:cNvSpPr txBox="1"/>
          <p:nvPr/>
        </p:nvSpPr>
        <p:spPr>
          <a:xfrm>
            <a:off x="319450" y="2225525"/>
            <a:ext cx="738000" cy="558899"/>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a:p>
        </p:txBody>
      </p:sp>
      <p:sp>
        <p:nvSpPr>
          <p:cNvPr id="128" name="Shape 128"/>
          <p:cNvSpPr txBox="1"/>
          <p:nvPr/>
        </p:nvSpPr>
        <p:spPr>
          <a:xfrm>
            <a:off x="319450" y="3103075"/>
            <a:ext cx="738000" cy="558899"/>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a:p>
        </p:txBody>
      </p:sp>
      <p:sp>
        <p:nvSpPr>
          <p:cNvPr id="129" name="Shape 129"/>
          <p:cNvSpPr txBox="1"/>
          <p:nvPr/>
        </p:nvSpPr>
        <p:spPr>
          <a:xfrm>
            <a:off x="319450" y="3980625"/>
            <a:ext cx="738000" cy="558899"/>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a:p>
        </p:txBody>
      </p:sp>
      <p:sp>
        <p:nvSpPr>
          <p:cNvPr id="130" name="Shape 130"/>
          <p:cNvSpPr txBox="1"/>
          <p:nvPr/>
        </p:nvSpPr>
        <p:spPr>
          <a:xfrm>
            <a:off x="319450" y="4858175"/>
            <a:ext cx="738000" cy="558899"/>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a:p>
        </p:txBody>
      </p:sp>
      <p:sp>
        <p:nvSpPr>
          <p:cNvPr id="131" name="Shape 131"/>
          <p:cNvSpPr txBox="1"/>
          <p:nvPr/>
        </p:nvSpPr>
        <p:spPr>
          <a:xfrm>
            <a:off x="319450" y="5735725"/>
            <a:ext cx="738000" cy="558899"/>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a:p>
        </p:txBody>
      </p:sp>
      <p:sp>
        <p:nvSpPr>
          <p:cNvPr id="132" name="Shape 132"/>
          <p:cNvSpPr txBox="1"/>
          <p:nvPr/>
        </p:nvSpPr>
        <p:spPr>
          <a:xfrm>
            <a:off x="319450" y="6527500"/>
            <a:ext cx="738000" cy="558899"/>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a:p>
        </p:txBody>
      </p:sp>
      <p:sp>
        <p:nvSpPr>
          <p:cNvPr id="133" name="Shape 133"/>
          <p:cNvSpPr txBox="1"/>
          <p:nvPr/>
        </p:nvSpPr>
        <p:spPr>
          <a:xfrm>
            <a:off x="319450" y="7319275"/>
            <a:ext cx="738000" cy="558899"/>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a:p>
        </p:txBody>
      </p:sp>
      <p:sp>
        <p:nvSpPr>
          <p:cNvPr id="134" name="Shape 134"/>
          <p:cNvSpPr txBox="1"/>
          <p:nvPr/>
        </p:nvSpPr>
        <p:spPr>
          <a:xfrm>
            <a:off x="319450" y="8111050"/>
            <a:ext cx="738000" cy="558899"/>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a:p>
        </p:txBody>
      </p:sp>
    </p:spTree>
    <p:extLst>
      <p:ext uri="{BB962C8B-B14F-4D97-AF65-F5344CB8AC3E}">
        <p14:creationId xmlns:p14="http://schemas.microsoft.com/office/powerpoint/2010/main" val="13237106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p:nvPr/>
        </p:nvSpPr>
        <p:spPr>
          <a:xfrm>
            <a:off x="309535" y="53431"/>
            <a:ext cx="6129899"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600" b="1" dirty="0">
                <a:solidFill>
                  <a:srgbClr val="7030A0"/>
                </a:solidFill>
                <a:latin typeface="Times New Roman" panose="02020603050405020304" pitchFamily="18" charset="0"/>
                <a:ea typeface="Impact"/>
                <a:cs typeface="Times New Roman" panose="02020603050405020304" pitchFamily="18" charset="0"/>
                <a:sym typeface="Impact"/>
              </a:rPr>
              <a:t>Battles of the Great War</a:t>
            </a:r>
          </a:p>
        </p:txBody>
      </p:sp>
      <p:sp>
        <p:nvSpPr>
          <p:cNvPr id="233" name="Shape 233"/>
          <p:cNvSpPr/>
          <p:nvPr/>
        </p:nvSpPr>
        <p:spPr>
          <a:xfrm>
            <a:off x="84925" y="529774"/>
            <a:ext cx="6610774" cy="523200"/>
          </a:xfrm>
          <a:prstGeom prst="rect">
            <a:avLst/>
          </a:prstGeom>
          <a:noFill/>
          <a:ln>
            <a:noFill/>
          </a:ln>
        </p:spPr>
        <p:txBody>
          <a:bodyPr lIns="91425" tIns="45700" rIns="91425" bIns="45700" anchor="ctr" anchorCtr="0">
            <a:noAutofit/>
          </a:bodyPr>
          <a:lstStyle/>
          <a:p>
            <a:pPr lvl="0">
              <a:buClr>
                <a:schemeClr val="dk1"/>
              </a:buClr>
              <a:buSzPct val="25000"/>
            </a:pPr>
            <a:r>
              <a:rPr lang="en-US" sz="1200" b="1" i="0" u="none" strike="noStrike" cap="none" dirty="0">
                <a:solidFill>
                  <a:schemeClr val="dk1"/>
                </a:solidFill>
                <a:latin typeface="Arial"/>
                <a:ea typeface="Arial"/>
                <a:cs typeface="Arial"/>
                <a:sym typeface="Arial"/>
              </a:rPr>
              <a:t>Directions</a:t>
            </a:r>
            <a:r>
              <a:rPr lang="en-US" sz="1200" b="0" i="0" u="none" strike="noStrike" cap="none" dirty="0">
                <a:solidFill>
                  <a:schemeClr val="dk1"/>
                </a:solidFill>
                <a:latin typeface="Arial"/>
                <a:ea typeface="Arial"/>
                <a:cs typeface="Arial"/>
                <a:sym typeface="Arial"/>
              </a:rPr>
              <a:t>: </a:t>
            </a:r>
            <a:r>
              <a:rPr lang="en-US" sz="1200" dirty="0">
                <a:solidFill>
                  <a:schemeClr val="dk1"/>
                </a:solidFill>
              </a:rPr>
              <a:t>Use </a:t>
            </a:r>
            <a:r>
              <a:rPr lang="en-US" sz="1200" b="1" u="sng" dirty="0">
                <a:solidFill>
                  <a:schemeClr val="hlink"/>
                </a:solidFill>
                <a:hlinkClick r:id="rId3"/>
              </a:rPr>
              <a:t>this interactive timeline of World War 1</a:t>
            </a:r>
            <a:r>
              <a:rPr lang="en-US" sz="1200" dirty="0">
                <a:solidFill>
                  <a:schemeClr val="dk1"/>
                </a:solidFill>
              </a:rPr>
              <a:t> </a:t>
            </a:r>
            <a:r>
              <a:rPr lang="en-US" sz="1200" dirty="0">
                <a:solidFill>
                  <a:schemeClr val="dk1"/>
                </a:solidFill>
                <a:hlinkClick r:id="rId4"/>
              </a:rPr>
              <a:t>http://ow.ly/Evt130fCDqB</a:t>
            </a:r>
            <a:endParaRPr lang="en-US" sz="1200" dirty="0">
              <a:solidFill>
                <a:schemeClr val="dk1"/>
              </a:solidFill>
            </a:endParaRPr>
          </a:p>
          <a:p>
            <a:pPr lvl="0">
              <a:buClr>
                <a:schemeClr val="dk1"/>
              </a:buClr>
              <a:buSzPct val="25000"/>
            </a:pPr>
            <a:r>
              <a:rPr lang="en-US" sz="1200" dirty="0">
                <a:solidFill>
                  <a:schemeClr val="dk1"/>
                </a:solidFill>
              </a:rPr>
              <a:t>    and </a:t>
            </a:r>
            <a:r>
              <a:rPr lang="en-US" sz="1200" b="1" u="sng" dirty="0">
                <a:solidFill>
                  <a:schemeClr val="hlink"/>
                </a:solidFill>
                <a:hlinkClick r:id="rId5"/>
              </a:rPr>
              <a:t>this map and info</a:t>
            </a:r>
            <a:r>
              <a:rPr lang="en-US" sz="1200" dirty="0">
                <a:solidFill>
                  <a:schemeClr val="dk1"/>
                </a:solidFill>
              </a:rPr>
              <a:t>  </a:t>
            </a:r>
            <a:r>
              <a:rPr lang="en-US" sz="1200" dirty="0">
                <a:solidFill>
                  <a:schemeClr val="dk1"/>
                </a:solidFill>
                <a:hlinkClick r:id="rId5"/>
              </a:rPr>
              <a:t>http://www.greatwar.co.uk/battles/</a:t>
            </a:r>
            <a:r>
              <a:rPr lang="en-US" sz="1200" dirty="0">
                <a:solidFill>
                  <a:schemeClr val="dk1"/>
                </a:solidFill>
              </a:rPr>
              <a:t> to complete the timeline below.</a:t>
            </a:r>
          </a:p>
        </p:txBody>
      </p:sp>
      <p:sp>
        <p:nvSpPr>
          <p:cNvPr id="234" name="Shape 234"/>
          <p:cNvSpPr/>
          <p:nvPr/>
        </p:nvSpPr>
        <p:spPr>
          <a:xfrm>
            <a:off x="2812800" y="1192150"/>
            <a:ext cx="1232400" cy="7894799"/>
          </a:xfrm>
          <a:prstGeom prst="downArrow">
            <a:avLst>
              <a:gd name="adj1" fmla="val 50000"/>
              <a:gd name="adj2" fmla="val 31064"/>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a:t>1914</a:t>
            </a: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r>
              <a:rPr lang="en-US"/>
              <a:t>1915</a:t>
            </a:r>
          </a:p>
          <a:p>
            <a:pPr lvl="0" rtl="0">
              <a:spcBef>
                <a:spcPts val="0"/>
              </a:spcBef>
              <a:buClr>
                <a:schemeClr val="dk1"/>
              </a:buClr>
              <a:buFont typeface="Arial"/>
              <a:buNone/>
            </a:pPr>
            <a:endParaRPr>
              <a:solidFill>
                <a:schemeClr val="dk1"/>
              </a:solidFill>
            </a:endParaRPr>
          </a:p>
          <a:p>
            <a:pPr lvl="0" rtl="0">
              <a:spcBef>
                <a:spcPts val="0"/>
              </a:spcBef>
              <a:buClr>
                <a:schemeClr val="dk1"/>
              </a:buClr>
              <a:buFont typeface="Arial"/>
              <a:buNone/>
            </a:pPr>
            <a:endParaRPr>
              <a:solidFill>
                <a:schemeClr val="dk1"/>
              </a:solidFill>
            </a:endParaRPr>
          </a:p>
          <a:p>
            <a:pPr lvl="0" rtl="0">
              <a:spcBef>
                <a:spcPts val="0"/>
              </a:spcBef>
              <a:buClr>
                <a:schemeClr val="dk1"/>
              </a:buClr>
              <a:buFont typeface="Arial"/>
              <a:buNone/>
            </a:pPr>
            <a:endParaRPr>
              <a:solidFill>
                <a:schemeClr val="dk1"/>
              </a:solidFill>
            </a:endParaRPr>
          </a:p>
          <a:p>
            <a:pPr lvl="0" rtl="0">
              <a:spcBef>
                <a:spcPts val="0"/>
              </a:spcBef>
              <a:buClr>
                <a:schemeClr val="dk1"/>
              </a:buClr>
              <a:buFont typeface="Arial"/>
              <a:buNone/>
            </a:pPr>
            <a:endParaRPr>
              <a:solidFill>
                <a:schemeClr val="dk1"/>
              </a:solidFill>
            </a:endParaRPr>
          </a:p>
          <a:p>
            <a:pPr lvl="0" rtl="0">
              <a:spcBef>
                <a:spcPts val="0"/>
              </a:spcBef>
              <a:buClr>
                <a:schemeClr val="dk1"/>
              </a:buClr>
              <a:buFont typeface="Arial"/>
              <a:buNone/>
            </a:pPr>
            <a:endParaRPr>
              <a:solidFill>
                <a:schemeClr val="dk1"/>
              </a:solidFill>
            </a:endParaRPr>
          </a:p>
          <a:p>
            <a:pPr lvl="0" rtl="0">
              <a:spcBef>
                <a:spcPts val="0"/>
              </a:spcBef>
              <a:buClr>
                <a:schemeClr val="dk1"/>
              </a:buClr>
              <a:buFont typeface="Arial"/>
              <a:buNone/>
            </a:pPr>
            <a:endParaRPr>
              <a:solidFill>
                <a:schemeClr val="dk1"/>
              </a:solidFill>
            </a:endParaRPr>
          </a:p>
          <a:p>
            <a:pPr lvl="0" rtl="0">
              <a:spcBef>
                <a:spcPts val="0"/>
              </a:spcBef>
              <a:buNone/>
            </a:pPr>
            <a:r>
              <a:rPr lang="en-US">
                <a:solidFill>
                  <a:schemeClr val="dk1"/>
                </a:solidFill>
              </a:rPr>
              <a:t>1916</a:t>
            </a:r>
          </a:p>
          <a:p>
            <a:pPr lvl="0" rtl="0">
              <a:spcBef>
                <a:spcPts val="0"/>
              </a:spcBef>
              <a:buNone/>
            </a:pPr>
            <a:endParaRPr>
              <a:solidFill>
                <a:schemeClr val="dk1"/>
              </a:solidFill>
            </a:endParaRPr>
          </a:p>
          <a:p>
            <a:pPr lvl="0" rtl="0">
              <a:spcBef>
                <a:spcPts val="0"/>
              </a:spcBef>
              <a:buNone/>
            </a:pPr>
            <a:endParaRPr>
              <a:solidFill>
                <a:schemeClr val="dk1"/>
              </a:solidFill>
            </a:endParaRPr>
          </a:p>
          <a:p>
            <a:pPr lvl="0" rtl="0">
              <a:spcBef>
                <a:spcPts val="0"/>
              </a:spcBef>
              <a:buNone/>
            </a:pPr>
            <a:endParaRPr>
              <a:solidFill>
                <a:schemeClr val="dk1"/>
              </a:solidFill>
            </a:endParaRPr>
          </a:p>
          <a:p>
            <a:pPr lvl="0" rtl="0">
              <a:spcBef>
                <a:spcPts val="0"/>
              </a:spcBef>
              <a:buNone/>
            </a:pPr>
            <a:endParaRPr>
              <a:solidFill>
                <a:schemeClr val="dk1"/>
              </a:solidFill>
            </a:endParaRPr>
          </a:p>
          <a:p>
            <a:pPr lvl="0" rtl="0">
              <a:spcBef>
                <a:spcPts val="0"/>
              </a:spcBef>
              <a:buNone/>
            </a:pPr>
            <a:endParaRPr>
              <a:solidFill>
                <a:schemeClr val="dk1"/>
              </a:solidFill>
            </a:endParaRPr>
          </a:p>
          <a:p>
            <a:pPr lvl="0" rtl="0">
              <a:spcBef>
                <a:spcPts val="0"/>
              </a:spcBef>
              <a:buNone/>
            </a:pPr>
            <a:endParaRPr>
              <a:solidFill>
                <a:schemeClr val="dk1"/>
              </a:solidFill>
            </a:endParaRPr>
          </a:p>
          <a:p>
            <a:pPr lvl="0" rtl="0">
              <a:spcBef>
                <a:spcPts val="0"/>
              </a:spcBef>
              <a:buNone/>
            </a:pPr>
            <a:r>
              <a:rPr lang="en-US">
                <a:solidFill>
                  <a:schemeClr val="dk1"/>
                </a:solidFill>
              </a:rPr>
              <a:t>1917</a:t>
            </a:r>
          </a:p>
          <a:p>
            <a:pPr lvl="0" rtl="0">
              <a:spcBef>
                <a:spcPts val="0"/>
              </a:spcBef>
              <a:buNone/>
            </a:pPr>
            <a:endParaRPr>
              <a:solidFill>
                <a:schemeClr val="dk1"/>
              </a:solidFill>
            </a:endParaRPr>
          </a:p>
          <a:p>
            <a:pPr lvl="0" rtl="0">
              <a:spcBef>
                <a:spcPts val="0"/>
              </a:spcBef>
              <a:buNone/>
            </a:pPr>
            <a:endParaRPr>
              <a:solidFill>
                <a:schemeClr val="dk1"/>
              </a:solidFill>
            </a:endParaRPr>
          </a:p>
          <a:p>
            <a:pPr lvl="0" rtl="0">
              <a:spcBef>
                <a:spcPts val="0"/>
              </a:spcBef>
              <a:buNone/>
            </a:pPr>
            <a:endParaRPr>
              <a:solidFill>
                <a:schemeClr val="dk1"/>
              </a:solidFill>
            </a:endParaRPr>
          </a:p>
          <a:p>
            <a:pPr lvl="0" rtl="0">
              <a:spcBef>
                <a:spcPts val="0"/>
              </a:spcBef>
              <a:buNone/>
            </a:pPr>
            <a:endParaRPr>
              <a:solidFill>
                <a:schemeClr val="dk1"/>
              </a:solidFill>
            </a:endParaRPr>
          </a:p>
          <a:p>
            <a:pPr lvl="0" rtl="0">
              <a:spcBef>
                <a:spcPts val="0"/>
              </a:spcBef>
              <a:buNone/>
            </a:pPr>
            <a:endParaRPr>
              <a:solidFill>
                <a:schemeClr val="dk1"/>
              </a:solidFill>
            </a:endParaRPr>
          </a:p>
          <a:p>
            <a:pPr lvl="0" rtl="0">
              <a:spcBef>
                <a:spcPts val="0"/>
              </a:spcBef>
              <a:buNone/>
            </a:pPr>
            <a:endParaRPr>
              <a:solidFill>
                <a:schemeClr val="dk1"/>
              </a:solidFill>
            </a:endParaRPr>
          </a:p>
          <a:p>
            <a:pPr lvl="0" rtl="0">
              <a:spcBef>
                <a:spcPts val="0"/>
              </a:spcBef>
              <a:buNone/>
            </a:pPr>
            <a:r>
              <a:rPr lang="en-US">
                <a:solidFill>
                  <a:schemeClr val="dk1"/>
                </a:solidFill>
              </a:rPr>
              <a:t>1918</a:t>
            </a:r>
          </a:p>
          <a:p>
            <a:pPr lvl="0" rtl="0">
              <a:spcBef>
                <a:spcPts val="0"/>
              </a:spcBef>
              <a:buNone/>
            </a:pPr>
            <a:endParaRPr>
              <a:solidFill>
                <a:schemeClr val="dk1"/>
              </a:solidFill>
            </a:endParaRPr>
          </a:p>
          <a:p>
            <a:pPr lvl="0" rtl="0">
              <a:spcBef>
                <a:spcPts val="0"/>
              </a:spcBef>
              <a:buNone/>
            </a:pPr>
            <a:endParaRPr>
              <a:solidFill>
                <a:schemeClr val="dk1"/>
              </a:solidFill>
            </a:endParaRPr>
          </a:p>
          <a:p>
            <a:pPr lvl="0" rtl="0">
              <a:spcBef>
                <a:spcPts val="0"/>
              </a:spcBef>
              <a:buNone/>
            </a:pPr>
            <a:endParaRPr>
              <a:solidFill>
                <a:schemeClr val="dk1"/>
              </a:solidFill>
            </a:endParaRPr>
          </a:p>
          <a:p>
            <a:pPr lvl="0" rtl="0">
              <a:spcBef>
                <a:spcPts val="0"/>
              </a:spcBef>
              <a:buNone/>
            </a:pPr>
            <a:endParaRPr>
              <a:solidFill>
                <a:schemeClr val="dk1"/>
              </a:solidFill>
            </a:endParaRPr>
          </a:p>
          <a:p>
            <a:pPr lvl="0" rtl="0">
              <a:spcBef>
                <a:spcPts val="0"/>
              </a:spcBef>
              <a:buNone/>
            </a:pPr>
            <a:endParaRPr>
              <a:solidFill>
                <a:schemeClr val="dk1"/>
              </a:solidFill>
            </a:endParaRPr>
          </a:p>
          <a:p>
            <a:pPr lvl="0" rtl="0">
              <a:spcBef>
                <a:spcPts val="0"/>
              </a:spcBef>
              <a:buNone/>
            </a:pPr>
            <a:endParaRPr>
              <a:solidFill>
                <a:schemeClr val="dk1"/>
              </a:solidFill>
            </a:endParaRPr>
          </a:p>
          <a:p>
            <a:pPr lvl="0">
              <a:spcBef>
                <a:spcPts val="0"/>
              </a:spcBef>
              <a:buClr>
                <a:schemeClr val="dk1"/>
              </a:buClr>
              <a:buFont typeface="Arial"/>
              <a:buNone/>
            </a:pPr>
            <a:r>
              <a:rPr lang="en-US">
                <a:solidFill>
                  <a:schemeClr val="dk1"/>
                </a:solidFill>
              </a:rPr>
              <a:t>1919</a:t>
            </a:r>
          </a:p>
        </p:txBody>
      </p:sp>
      <p:sp>
        <p:nvSpPr>
          <p:cNvPr id="235" name="Shape 235"/>
          <p:cNvSpPr/>
          <p:nvPr/>
        </p:nvSpPr>
        <p:spPr>
          <a:xfrm>
            <a:off x="4045200" y="2855701"/>
            <a:ext cx="2583625" cy="1790974"/>
          </a:xfrm>
          <a:prstGeom prst="wedgeRectCallout">
            <a:avLst>
              <a:gd name="adj1" fmla="val -68771"/>
              <a:gd name="adj2" fmla="val -19015"/>
            </a:avLst>
          </a:prstGeom>
          <a:solidFill>
            <a:srgbClr val="C9DAF8"/>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endParaRPr lang="en-US" dirty="0">
              <a:latin typeface="Times New Roman" panose="02020603050405020304" pitchFamily="18" charset="0"/>
              <a:cs typeface="Times New Roman" panose="02020603050405020304" pitchFamily="18" charset="0"/>
            </a:endParaRPr>
          </a:p>
          <a:p>
            <a:pPr lvl="0" algn="ctr" rtl="0">
              <a:spcBef>
                <a:spcPts val="0"/>
              </a:spcBef>
              <a:buNone/>
            </a:pPr>
            <a:endParaRPr lang="en-US" dirty="0">
              <a:latin typeface="Times New Roman" panose="02020603050405020304" pitchFamily="18" charset="0"/>
              <a:cs typeface="Times New Roman" panose="02020603050405020304" pitchFamily="18" charset="0"/>
            </a:endParaRPr>
          </a:p>
          <a:p>
            <a:pPr lvl="0" algn="ctr" rtl="0">
              <a:spcBef>
                <a:spcPts val="0"/>
              </a:spcBef>
              <a:buNone/>
            </a:pPr>
            <a:endParaRPr lang="en-US" dirty="0">
              <a:latin typeface="Times New Roman" panose="02020603050405020304" pitchFamily="18" charset="0"/>
              <a:cs typeface="Times New Roman" panose="02020603050405020304" pitchFamily="18" charset="0"/>
            </a:endParaRPr>
          </a:p>
          <a:p>
            <a:pPr lvl="0" algn="ctr" rtl="0">
              <a:spcBef>
                <a:spcPts val="0"/>
              </a:spcBef>
              <a:buNone/>
            </a:pPr>
            <a:r>
              <a:rPr lang="en-US" dirty="0">
                <a:latin typeface="Times New Roman" panose="02020603050405020304" pitchFamily="18" charset="0"/>
                <a:cs typeface="Times New Roman" panose="02020603050405020304" pitchFamily="18" charset="0"/>
              </a:rPr>
              <a:t>What was significant about the Second Battle of Ypres?</a:t>
            </a:r>
          </a:p>
          <a:p>
            <a:pPr lvl="0">
              <a:spcBef>
                <a:spcPts val="0"/>
              </a:spcBef>
              <a:buNone/>
            </a:pPr>
            <a:endParaRPr dirty="0"/>
          </a:p>
        </p:txBody>
      </p:sp>
      <p:sp>
        <p:nvSpPr>
          <p:cNvPr id="236" name="Shape 236"/>
          <p:cNvSpPr txBox="1"/>
          <p:nvPr/>
        </p:nvSpPr>
        <p:spPr>
          <a:xfrm>
            <a:off x="4045200" y="1052975"/>
            <a:ext cx="2583625" cy="1457100"/>
          </a:xfrm>
          <a:prstGeom prst="rect">
            <a:avLst/>
          </a:prstGeom>
          <a:solidFill>
            <a:srgbClr val="D0E0E3"/>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lgn="ctr">
              <a:spcBef>
                <a:spcPts val="0"/>
              </a:spcBef>
              <a:buNone/>
            </a:pPr>
            <a:endParaRPr lang="en-US" dirty="0">
              <a:latin typeface="Times New Roman" panose="02020603050405020304" pitchFamily="18" charset="0"/>
              <a:cs typeface="Times New Roman" panose="02020603050405020304" pitchFamily="18" charset="0"/>
            </a:endParaRPr>
          </a:p>
          <a:p>
            <a:pPr lvl="0" algn="ctr">
              <a:spcBef>
                <a:spcPts val="0"/>
              </a:spcBef>
              <a:buNone/>
            </a:pPr>
            <a:endParaRPr lang="en-US" dirty="0">
              <a:latin typeface="Times New Roman" panose="02020603050405020304" pitchFamily="18" charset="0"/>
              <a:cs typeface="Times New Roman" panose="02020603050405020304" pitchFamily="18" charset="0"/>
            </a:endParaRPr>
          </a:p>
          <a:p>
            <a:pPr lvl="0" algn="ctr">
              <a:spcBef>
                <a:spcPts val="0"/>
              </a:spcBef>
              <a:buNone/>
            </a:pPr>
            <a:r>
              <a:rPr lang="en-US" dirty="0">
                <a:latin typeface="Times New Roman" panose="02020603050405020304" pitchFamily="18" charset="0"/>
                <a:cs typeface="Times New Roman" panose="02020603050405020304" pitchFamily="18" charset="0"/>
              </a:rPr>
              <a:t>What was the Schlieffen Plan? </a:t>
            </a:r>
          </a:p>
        </p:txBody>
      </p:sp>
      <p:sp>
        <p:nvSpPr>
          <p:cNvPr id="237" name="Shape 237"/>
          <p:cNvSpPr/>
          <p:nvPr/>
        </p:nvSpPr>
        <p:spPr>
          <a:xfrm>
            <a:off x="162300" y="1150350"/>
            <a:ext cx="2650499" cy="1784232"/>
          </a:xfrm>
          <a:prstGeom prst="wedgeRectCallout">
            <a:avLst>
              <a:gd name="adj1" fmla="val 68511"/>
              <a:gd name="adj2" fmla="val 20166"/>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endParaRPr lang="en-US" dirty="0">
              <a:latin typeface="Times New Roman" panose="02020603050405020304" pitchFamily="18" charset="0"/>
              <a:cs typeface="Times New Roman" panose="02020603050405020304" pitchFamily="18" charset="0"/>
            </a:endParaRPr>
          </a:p>
          <a:p>
            <a:pPr lvl="0" algn="ctr" rtl="0">
              <a:spcBef>
                <a:spcPts val="0"/>
              </a:spcBef>
              <a:buNone/>
            </a:pPr>
            <a:endParaRPr lang="en-US" dirty="0">
              <a:latin typeface="Times New Roman" panose="02020603050405020304" pitchFamily="18" charset="0"/>
              <a:cs typeface="Times New Roman" panose="02020603050405020304" pitchFamily="18" charset="0"/>
            </a:endParaRPr>
          </a:p>
          <a:p>
            <a:pPr lvl="0" algn="ctr" rtl="0">
              <a:spcBef>
                <a:spcPts val="0"/>
              </a:spcBef>
              <a:buNone/>
            </a:pPr>
            <a:r>
              <a:rPr lang="en-US" dirty="0">
                <a:latin typeface="Times New Roman" panose="02020603050405020304" pitchFamily="18" charset="0"/>
                <a:cs typeface="Times New Roman" panose="02020603050405020304" pitchFamily="18" charset="0"/>
              </a:rPr>
              <a:t>How and why did the Battle of the Marne affect the </a:t>
            </a:r>
            <a:r>
              <a:rPr lang="en-US" dirty="0">
                <a:solidFill>
                  <a:schemeClr val="dk1"/>
                </a:solidFill>
                <a:latin typeface="Times New Roman" panose="02020603050405020304" pitchFamily="18" charset="0"/>
                <a:cs typeface="Times New Roman" panose="02020603050405020304" pitchFamily="18" charset="0"/>
              </a:rPr>
              <a:t>Schlieffen Plan?</a:t>
            </a:r>
          </a:p>
          <a:p>
            <a:pPr lvl="0" rtl="0">
              <a:spcBef>
                <a:spcPts val="0"/>
              </a:spcBef>
              <a:buNone/>
            </a:pPr>
            <a:endParaRPr dirty="0"/>
          </a:p>
        </p:txBody>
      </p:sp>
      <p:sp>
        <p:nvSpPr>
          <p:cNvPr id="238" name="Shape 238"/>
          <p:cNvSpPr/>
          <p:nvPr/>
        </p:nvSpPr>
        <p:spPr>
          <a:xfrm>
            <a:off x="162300" y="3188424"/>
            <a:ext cx="2650499" cy="1805701"/>
          </a:xfrm>
          <a:prstGeom prst="wedgeRectCallout">
            <a:avLst>
              <a:gd name="adj1" fmla="val 70191"/>
              <a:gd name="adj2" fmla="val 32110"/>
            </a:avLst>
          </a:prstGeom>
          <a:solidFill>
            <a:srgbClr val="C9DAF8"/>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endParaRPr lang="en-US" dirty="0">
              <a:latin typeface="Times New Roman" panose="02020603050405020304" pitchFamily="18" charset="0"/>
              <a:cs typeface="Times New Roman" panose="02020603050405020304" pitchFamily="18" charset="0"/>
            </a:endParaRPr>
          </a:p>
          <a:p>
            <a:pPr lvl="0" algn="ctr" rtl="0">
              <a:spcBef>
                <a:spcPts val="0"/>
              </a:spcBef>
              <a:buNone/>
            </a:pPr>
            <a:endParaRPr lang="en-US" dirty="0">
              <a:latin typeface="Times New Roman" panose="02020603050405020304" pitchFamily="18" charset="0"/>
              <a:cs typeface="Times New Roman" panose="02020603050405020304" pitchFamily="18" charset="0"/>
            </a:endParaRPr>
          </a:p>
          <a:p>
            <a:pPr lvl="0" algn="ctr" rtl="0">
              <a:spcBef>
                <a:spcPts val="0"/>
              </a:spcBef>
              <a:buNone/>
            </a:pPr>
            <a:endParaRPr lang="en-US" dirty="0">
              <a:latin typeface="Times New Roman" panose="02020603050405020304" pitchFamily="18" charset="0"/>
              <a:cs typeface="Times New Roman" panose="02020603050405020304" pitchFamily="18" charset="0"/>
            </a:endParaRPr>
          </a:p>
          <a:p>
            <a:pPr lvl="0" algn="ctr" rtl="0">
              <a:spcBef>
                <a:spcPts val="0"/>
              </a:spcBef>
              <a:buNone/>
            </a:pPr>
            <a:r>
              <a:rPr lang="en-US" dirty="0">
                <a:latin typeface="Times New Roman" panose="02020603050405020304" pitchFamily="18" charset="0"/>
                <a:cs typeface="Times New Roman" panose="02020603050405020304" pitchFamily="18" charset="0"/>
              </a:rPr>
              <a:t>What was significant for the French at Verdun?</a:t>
            </a:r>
          </a:p>
          <a:p>
            <a:pPr lvl="0" rtl="0">
              <a:spcBef>
                <a:spcPts val="0"/>
              </a:spcBef>
              <a:buNone/>
            </a:pPr>
            <a:endParaRPr dirty="0"/>
          </a:p>
        </p:txBody>
      </p:sp>
      <p:sp>
        <p:nvSpPr>
          <p:cNvPr id="239" name="Shape 239"/>
          <p:cNvSpPr/>
          <p:nvPr/>
        </p:nvSpPr>
        <p:spPr>
          <a:xfrm>
            <a:off x="4133125" y="4992299"/>
            <a:ext cx="2495700" cy="1790975"/>
          </a:xfrm>
          <a:prstGeom prst="wedgeRectCallout">
            <a:avLst>
              <a:gd name="adj1" fmla="val -72670"/>
              <a:gd name="adj2" fmla="val -23016"/>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endParaRPr lang="en-US" dirty="0">
              <a:latin typeface="Times New Roman" panose="02020603050405020304" pitchFamily="18" charset="0"/>
              <a:cs typeface="Times New Roman" panose="02020603050405020304" pitchFamily="18" charset="0"/>
            </a:endParaRPr>
          </a:p>
          <a:p>
            <a:pPr lvl="0" algn="ctr" rtl="0">
              <a:spcBef>
                <a:spcPts val="0"/>
              </a:spcBef>
              <a:buNone/>
            </a:pPr>
            <a:endParaRPr lang="en-US" dirty="0">
              <a:latin typeface="Times New Roman" panose="02020603050405020304" pitchFamily="18" charset="0"/>
              <a:cs typeface="Times New Roman" panose="02020603050405020304" pitchFamily="18" charset="0"/>
            </a:endParaRPr>
          </a:p>
          <a:p>
            <a:pPr lvl="0" algn="ctr" rtl="0">
              <a:spcBef>
                <a:spcPts val="0"/>
              </a:spcBef>
              <a:buNone/>
            </a:pPr>
            <a:r>
              <a:rPr lang="en-US" dirty="0">
                <a:latin typeface="Times New Roman" panose="02020603050405020304" pitchFamily="18" charset="0"/>
                <a:cs typeface="Times New Roman" panose="02020603050405020304" pitchFamily="18" charset="0"/>
              </a:rPr>
              <a:t>Was the Allied offensive at the Somme effective? Explain.</a:t>
            </a:r>
            <a:r>
              <a:rPr lang="en-US" dirty="0"/>
              <a:t> </a:t>
            </a:r>
          </a:p>
          <a:p>
            <a:pPr lvl="0" rtl="0">
              <a:spcBef>
                <a:spcPts val="0"/>
              </a:spcBef>
              <a:buNone/>
            </a:pPr>
            <a:endParaRPr dirty="0"/>
          </a:p>
        </p:txBody>
      </p:sp>
      <p:sp>
        <p:nvSpPr>
          <p:cNvPr id="240" name="Shape 240"/>
          <p:cNvSpPr/>
          <p:nvPr/>
        </p:nvSpPr>
        <p:spPr>
          <a:xfrm>
            <a:off x="162300" y="5269559"/>
            <a:ext cx="2650499" cy="1671925"/>
          </a:xfrm>
          <a:prstGeom prst="wedgeRectCallout">
            <a:avLst>
              <a:gd name="adj1" fmla="val 70919"/>
              <a:gd name="adj2" fmla="val 12174"/>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endParaRPr lang="en-US" dirty="0">
              <a:latin typeface="Times New Roman" panose="02020603050405020304" pitchFamily="18" charset="0"/>
              <a:cs typeface="Times New Roman" panose="02020603050405020304" pitchFamily="18" charset="0"/>
            </a:endParaRPr>
          </a:p>
          <a:p>
            <a:pPr lvl="0" algn="ctr" rtl="0">
              <a:spcBef>
                <a:spcPts val="0"/>
              </a:spcBef>
              <a:buNone/>
            </a:pPr>
            <a:endParaRPr lang="en-US" dirty="0">
              <a:latin typeface="Times New Roman" panose="02020603050405020304" pitchFamily="18" charset="0"/>
              <a:cs typeface="Times New Roman" panose="02020603050405020304" pitchFamily="18" charset="0"/>
            </a:endParaRPr>
          </a:p>
          <a:p>
            <a:pPr lvl="0" algn="ctr" rtl="0">
              <a:spcBef>
                <a:spcPts val="0"/>
              </a:spcBef>
              <a:buNone/>
            </a:pPr>
            <a:r>
              <a:rPr lang="en-US" dirty="0">
                <a:latin typeface="Times New Roman" panose="02020603050405020304" pitchFamily="18" charset="0"/>
                <a:cs typeface="Times New Roman" panose="02020603050405020304" pitchFamily="18" charset="0"/>
              </a:rPr>
              <a:t>What effect did American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soldiers have on the war?</a:t>
            </a:r>
          </a:p>
          <a:p>
            <a:pPr lvl="0" rtl="0">
              <a:spcBef>
                <a:spcPts val="0"/>
              </a:spcBef>
              <a:buNone/>
            </a:pPr>
            <a:endParaRPr dirty="0"/>
          </a:p>
        </p:txBody>
      </p:sp>
      <p:sp>
        <p:nvSpPr>
          <p:cNvPr id="241" name="Shape 241"/>
          <p:cNvSpPr/>
          <p:nvPr/>
        </p:nvSpPr>
        <p:spPr>
          <a:xfrm>
            <a:off x="4133125" y="7128900"/>
            <a:ext cx="2495700" cy="1745399"/>
          </a:xfrm>
          <a:prstGeom prst="wedgeRectCallout">
            <a:avLst>
              <a:gd name="adj1" fmla="val -70122"/>
              <a:gd name="adj2" fmla="val -21386"/>
            </a:avLst>
          </a:prstGeom>
          <a:solidFill>
            <a:srgbClr val="D0E0E3"/>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endParaRPr lang="en-US" dirty="0">
              <a:latin typeface="Times New Roman" panose="02020603050405020304" pitchFamily="18" charset="0"/>
              <a:cs typeface="Times New Roman" panose="02020603050405020304" pitchFamily="18" charset="0"/>
            </a:endParaRPr>
          </a:p>
          <a:p>
            <a:pPr lvl="0" algn="ctr" rtl="0">
              <a:spcBef>
                <a:spcPts val="0"/>
              </a:spcBef>
              <a:buNone/>
            </a:pPr>
            <a:endParaRPr lang="en-US" dirty="0">
              <a:latin typeface="Times New Roman" panose="02020603050405020304" pitchFamily="18" charset="0"/>
              <a:cs typeface="Times New Roman" panose="02020603050405020304" pitchFamily="18" charset="0"/>
            </a:endParaRPr>
          </a:p>
          <a:p>
            <a:pPr lvl="0" algn="ctr" rtl="0">
              <a:spcBef>
                <a:spcPts val="0"/>
              </a:spcBef>
              <a:buNone/>
            </a:pPr>
            <a:endParaRPr lang="en-US" dirty="0">
              <a:latin typeface="Times New Roman" panose="02020603050405020304" pitchFamily="18" charset="0"/>
              <a:cs typeface="Times New Roman" panose="02020603050405020304" pitchFamily="18" charset="0"/>
            </a:endParaRPr>
          </a:p>
          <a:p>
            <a:pPr lvl="0" algn="ctr" rtl="0">
              <a:spcBef>
                <a:spcPts val="0"/>
              </a:spcBef>
              <a:buNone/>
            </a:pPr>
            <a:r>
              <a:rPr lang="en-US" dirty="0">
                <a:latin typeface="Times New Roman" panose="02020603050405020304" pitchFamily="18" charset="0"/>
                <a:cs typeface="Times New Roman" panose="02020603050405020304" pitchFamily="18" charset="0"/>
              </a:rPr>
              <a:t>Why did Russia leave the war? </a:t>
            </a:r>
          </a:p>
          <a:p>
            <a:pPr lvl="0" rtl="0">
              <a:spcBef>
                <a:spcPts val="0"/>
              </a:spcBef>
              <a:buNone/>
            </a:pPr>
            <a:endParaRPr dirty="0"/>
          </a:p>
        </p:txBody>
      </p:sp>
      <p:pic>
        <p:nvPicPr>
          <p:cNvPr id="242" name="Shape 242"/>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162300" y="7154133"/>
            <a:ext cx="2650500" cy="1720167"/>
          </a:xfrm>
          <a:prstGeom prst="rect">
            <a:avLst/>
          </a:prstGeom>
          <a:noFill/>
          <a:ln>
            <a:noFill/>
          </a:ln>
        </p:spPr>
      </p:pic>
    </p:spTree>
    <p:extLst>
      <p:ext uri="{BB962C8B-B14F-4D97-AF65-F5344CB8AC3E}">
        <p14:creationId xmlns:p14="http://schemas.microsoft.com/office/powerpoint/2010/main" val="12013600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Shape 284"/>
          <p:cNvSpPr txBox="1"/>
          <p:nvPr/>
        </p:nvSpPr>
        <p:spPr>
          <a:xfrm>
            <a:off x="407762" y="206843"/>
            <a:ext cx="6129899"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endParaRPr lang="en-US" sz="2400" dirty="0">
              <a:solidFill>
                <a:srgbClr val="FF0000"/>
              </a:solidFill>
              <a:latin typeface="Impact"/>
              <a:ea typeface="Impact"/>
              <a:cs typeface="Impact"/>
              <a:sym typeface="Impact"/>
            </a:endParaRPr>
          </a:p>
        </p:txBody>
      </p:sp>
      <p:sp>
        <p:nvSpPr>
          <p:cNvPr id="285" name="Shape 285"/>
          <p:cNvSpPr txBox="1"/>
          <p:nvPr/>
        </p:nvSpPr>
        <p:spPr>
          <a:xfrm>
            <a:off x="259997" y="1145965"/>
            <a:ext cx="6277664" cy="1537170"/>
          </a:xfrm>
          <a:prstGeom prst="rect">
            <a:avLst/>
          </a:prstGeom>
          <a:noFill/>
          <a:ln>
            <a:noFill/>
          </a:ln>
        </p:spPr>
        <p:txBody>
          <a:bodyPr lIns="91425" tIns="91425" rIns="91425" bIns="91425" anchor="ctr" anchorCtr="0">
            <a:noAutofit/>
          </a:bodyPr>
          <a:lstStyle/>
          <a:p>
            <a:pPr lvl="0"/>
            <a:r>
              <a:rPr lang="en-US" sz="1200" b="1" dirty="0">
                <a:latin typeface="Times New Roman" panose="02020603050405020304" pitchFamily="18" charset="0"/>
                <a:cs typeface="Times New Roman" panose="02020603050405020304" pitchFamily="18" charset="0"/>
              </a:rPr>
              <a:t>Directions</a:t>
            </a:r>
            <a:r>
              <a:rPr lang="en-US" sz="1200" dirty="0">
                <a:latin typeface="Times New Roman" panose="02020603050405020304" pitchFamily="18" charset="0"/>
                <a:cs typeface="Times New Roman" panose="02020603050405020304" pitchFamily="18" charset="0"/>
              </a:rPr>
              <a:t>: As World War I was coming to an end, President Woodrow Wilson drew up his plan for a lasting peace which </a:t>
            </a:r>
            <a:r>
              <a:rPr lang="en-US" sz="1200" b="1" u="sng" dirty="0">
                <a:solidFill>
                  <a:schemeClr val="hlink"/>
                </a:solidFill>
                <a:latin typeface="Times New Roman" panose="02020603050405020304" pitchFamily="18" charset="0"/>
                <a:cs typeface="Times New Roman" panose="02020603050405020304" pitchFamily="18" charset="0"/>
                <a:hlinkClick r:id="rId3"/>
              </a:rPr>
              <a:t>he termed his 14 Points</a:t>
            </a:r>
            <a:r>
              <a:rPr lang="en-US" sz="1200" dirty="0">
                <a:latin typeface="Times New Roman" panose="02020603050405020304" pitchFamily="18" charset="0"/>
                <a:cs typeface="Times New Roman" panose="02020603050405020304" pitchFamily="18" charset="0"/>
              </a:rPr>
              <a:t>. He brought this plan with him to the Paris Peace Conference. However, </a:t>
            </a:r>
            <a:r>
              <a:rPr lang="en-US" sz="1200" b="1" u="sng" dirty="0">
                <a:solidFill>
                  <a:schemeClr val="hlink"/>
                </a:solidFill>
                <a:latin typeface="Times New Roman" panose="02020603050405020304" pitchFamily="18" charset="0"/>
                <a:cs typeface="Times New Roman" panose="02020603050405020304" pitchFamily="18" charset="0"/>
                <a:hlinkClick r:id="rId4"/>
              </a:rPr>
              <a:t>the Treaty of Versailles</a:t>
            </a:r>
            <a:r>
              <a:rPr lang="en-US" sz="1200" dirty="0">
                <a:latin typeface="Times New Roman" panose="02020603050405020304" pitchFamily="18" charset="0"/>
                <a:cs typeface="Times New Roman" panose="02020603050405020304" pitchFamily="18" charset="0"/>
              </a:rPr>
              <a:t> that came from the conference was not exactly how Wilson expected it to be. Complete the Venn Diagram with characteristics that apply to only Wilson’s 14 Points or the Treaty of Versailles and then some that apply to both. There are readings on the included binder pages, the book, and </a:t>
            </a:r>
            <a:r>
              <a:rPr lang="en-US" sz="1200" dirty="0">
                <a:latin typeface="Times New Roman" panose="02020603050405020304" pitchFamily="18" charset="0"/>
                <a:cs typeface="Times New Roman" panose="02020603050405020304" pitchFamily="18" charset="0"/>
                <a:hlinkClick r:id="rId5"/>
              </a:rPr>
              <a:t>http://ow.ly/oVbO30fCFMV</a:t>
            </a:r>
            <a:endParaRPr lang="en-US" sz="1200" dirty="0">
              <a:latin typeface="Times New Roman" panose="02020603050405020304" pitchFamily="18" charset="0"/>
              <a:cs typeface="Times New Roman" panose="02020603050405020304" pitchFamily="18" charset="0"/>
            </a:endParaRPr>
          </a:p>
          <a:p>
            <a:pPr lvl="0"/>
            <a:endParaRPr lang="en-US" sz="1200" dirty="0"/>
          </a:p>
        </p:txBody>
      </p:sp>
      <p:pic>
        <p:nvPicPr>
          <p:cNvPr id="286" name="Shape 286"/>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122818" y="2798891"/>
            <a:ext cx="4175947" cy="3504632"/>
          </a:xfrm>
          <a:prstGeom prst="rect">
            <a:avLst/>
          </a:prstGeom>
          <a:noFill/>
          <a:ln>
            <a:noFill/>
          </a:ln>
        </p:spPr>
      </p:pic>
      <p:pic>
        <p:nvPicPr>
          <p:cNvPr id="287" name="Shape 287"/>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2597901" y="2778233"/>
            <a:ext cx="4196263" cy="3525290"/>
          </a:xfrm>
          <a:prstGeom prst="rect">
            <a:avLst/>
          </a:prstGeom>
          <a:noFill/>
          <a:ln>
            <a:noFill/>
          </a:ln>
        </p:spPr>
      </p:pic>
      <p:sp>
        <p:nvSpPr>
          <p:cNvPr id="288" name="Shape 288"/>
          <p:cNvSpPr txBox="1"/>
          <p:nvPr/>
        </p:nvSpPr>
        <p:spPr>
          <a:xfrm>
            <a:off x="636587" y="4321032"/>
            <a:ext cx="2232000" cy="452999"/>
          </a:xfrm>
          <a:prstGeom prst="rect">
            <a:avLst/>
          </a:prstGeom>
          <a:noFill/>
          <a:ln>
            <a:noFill/>
          </a:ln>
        </p:spPr>
        <p:txBody>
          <a:bodyPr lIns="91425" tIns="91425" rIns="91425" bIns="91425" anchor="t" anchorCtr="0">
            <a:noAutofit/>
          </a:bodyPr>
          <a:lstStyle/>
          <a:p>
            <a:pPr lvl="0" algn="ctr">
              <a:spcBef>
                <a:spcPts val="0"/>
              </a:spcBef>
              <a:buNone/>
            </a:pPr>
            <a:r>
              <a:rPr lang="en-US" sz="1800" dirty="0">
                <a:latin typeface="Anton"/>
                <a:ea typeface="Anton"/>
                <a:cs typeface="Anton"/>
                <a:sym typeface="Anton"/>
              </a:rPr>
              <a:t>Wilson’s </a:t>
            </a:r>
          </a:p>
          <a:p>
            <a:pPr lvl="0" algn="ctr">
              <a:spcBef>
                <a:spcPts val="0"/>
              </a:spcBef>
              <a:buNone/>
            </a:pPr>
            <a:r>
              <a:rPr lang="en-US" sz="1800" dirty="0">
                <a:latin typeface="Anton"/>
                <a:ea typeface="Anton"/>
                <a:cs typeface="Anton"/>
                <a:sym typeface="Anton"/>
              </a:rPr>
              <a:t>14 Points</a:t>
            </a:r>
          </a:p>
        </p:txBody>
      </p:sp>
      <p:sp>
        <p:nvSpPr>
          <p:cNvPr id="289" name="Shape 289"/>
          <p:cNvSpPr txBox="1"/>
          <p:nvPr/>
        </p:nvSpPr>
        <p:spPr>
          <a:xfrm>
            <a:off x="4305661" y="4314378"/>
            <a:ext cx="2232000" cy="452999"/>
          </a:xfrm>
          <a:prstGeom prst="rect">
            <a:avLst/>
          </a:prstGeom>
          <a:noFill/>
          <a:ln>
            <a:noFill/>
          </a:ln>
        </p:spPr>
        <p:txBody>
          <a:bodyPr lIns="91425" tIns="91425" rIns="91425" bIns="91425" anchor="t" anchorCtr="0">
            <a:noAutofit/>
          </a:bodyPr>
          <a:lstStyle/>
          <a:p>
            <a:pPr lvl="0" algn="ctr" rtl="0">
              <a:spcBef>
                <a:spcPts val="0"/>
              </a:spcBef>
              <a:buNone/>
            </a:pPr>
            <a:r>
              <a:rPr lang="en-US" sz="1800" dirty="0">
                <a:latin typeface="Anton"/>
                <a:ea typeface="Anton"/>
                <a:cs typeface="Anton"/>
                <a:sym typeface="Anton"/>
              </a:rPr>
              <a:t>The Treaty </a:t>
            </a:r>
          </a:p>
          <a:p>
            <a:pPr lvl="0" algn="ctr" rtl="0">
              <a:spcBef>
                <a:spcPts val="0"/>
              </a:spcBef>
              <a:buNone/>
            </a:pPr>
            <a:r>
              <a:rPr lang="en-US" sz="1800" dirty="0">
                <a:latin typeface="Anton"/>
                <a:ea typeface="Anton"/>
                <a:cs typeface="Anton"/>
                <a:sym typeface="Anton"/>
              </a:rPr>
              <a:t>of Versailles</a:t>
            </a:r>
          </a:p>
        </p:txBody>
      </p:sp>
      <p:sp>
        <p:nvSpPr>
          <p:cNvPr id="290" name="Shape 290"/>
          <p:cNvSpPr txBox="1"/>
          <p:nvPr/>
        </p:nvSpPr>
        <p:spPr>
          <a:xfrm>
            <a:off x="2464032" y="4321032"/>
            <a:ext cx="2232000" cy="467219"/>
          </a:xfrm>
          <a:prstGeom prst="rect">
            <a:avLst/>
          </a:prstGeom>
          <a:noFill/>
          <a:ln>
            <a:noFill/>
          </a:ln>
        </p:spPr>
        <p:txBody>
          <a:bodyPr lIns="91425" tIns="91425" rIns="91425" bIns="91425" anchor="t" anchorCtr="0">
            <a:noAutofit/>
          </a:bodyPr>
          <a:lstStyle/>
          <a:p>
            <a:pPr lvl="0" algn="ctr" rtl="0">
              <a:spcBef>
                <a:spcPts val="0"/>
              </a:spcBef>
              <a:buNone/>
            </a:pPr>
            <a:r>
              <a:rPr lang="en-US" sz="1800" dirty="0">
                <a:latin typeface="Anton"/>
                <a:ea typeface="Anton"/>
                <a:cs typeface="Anton"/>
                <a:sym typeface="Anton"/>
              </a:rPr>
              <a:t>Both</a:t>
            </a:r>
          </a:p>
        </p:txBody>
      </p:sp>
      <p:sp>
        <p:nvSpPr>
          <p:cNvPr id="12" name="Shape 197"/>
          <p:cNvSpPr txBox="1"/>
          <p:nvPr/>
        </p:nvSpPr>
        <p:spPr>
          <a:xfrm>
            <a:off x="205628" y="6615853"/>
            <a:ext cx="6534166" cy="2028351"/>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algn="ctr"/>
            <a:r>
              <a:rPr lang="en-US" sz="3600" b="1" dirty="0">
                <a:solidFill>
                  <a:srgbClr val="002060"/>
                </a:solidFill>
                <a:latin typeface="Georgia" panose="02040502050405020303" pitchFamily="18" charset="0"/>
                <a:ea typeface="Impact"/>
                <a:cs typeface="Impact"/>
                <a:sym typeface="Impact"/>
              </a:rPr>
              <a:t>League of Nations</a:t>
            </a:r>
          </a:p>
          <a:p>
            <a:pPr algn="ctr"/>
            <a:endParaRPr lang="en-US" dirty="0"/>
          </a:p>
          <a:p>
            <a:pPr lvl="0" algn="ctr" rtl="0">
              <a:spcBef>
                <a:spcPts val="0"/>
              </a:spcBef>
              <a:buNone/>
            </a:pPr>
            <a:r>
              <a:rPr lang="en-US" dirty="0">
                <a:latin typeface="Times New Roman" panose="02020603050405020304" pitchFamily="18" charset="0"/>
                <a:cs typeface="Times New Roman" panose="02020603050405020304" pitchFamily="18" charset="0"/>
              </a:rPr>
              <a:t>What was it?</a:t>
            </a:r>
          </a:p>
          <a:p>
            <a:pPr lvl="0" algn="ctr" rtl="0">
              <a:spcBef>
                <a:spcPts val="0"/>
              </a:spcBef>
              <a:buNone/>
            </a:pPr>
            <a:endParaRPr lang="en-US" dirty="0">
              <a:latin typeface="Times New Roman" panose="02020603050405020304" pitchFamily="18" charset="0"/>
              <a:cs typeface="Times New Roman" panose="02020603050405020304" pitchFamily="18" charset="0"/>
            </a:endParaRPr>
          </a:p>
          <a:p>
            <a:pPr lvl="0" algn="ctr" rtl="0">
              <a:spcBef>
                <a:spcPts val="0"/>
              </a:spcBef>
              <a:buNone/>
            </a:pPr>
            <a:r>
              <a:rPr lang="en-US" dirty="0">
                <a:latin typeface="Times New Roman" panose="02020603050405020304" pitchFamily="18" charset="0"/>
                <a:cs typeface="Times New Roman" panose="02020603050405020304" pitchFamily="18" charset="0"/>
              </a:rPr>
              <a:t>Was it successful?</a:t>
            </a:r>
          </a:p>
          <a:p>
            <a:pPr lvl="0" algn="ctr" rtl="0">
              <a:spcBef>
                <a:spcPts val="0"/>
              </a:spcBef>
              <a:buNone/>
            </a:pPr>
            <a:endParaRPr lang="en-US" dirty="0">
              <a:latin typeface="Times New Roman" panose="02020603050405020304" pitchFamily="18" charset="0"/>
              <a:cs typeface="Times New Roman" panose="02020603050405020304" pitchFamily="18" charset="0"/>
            </a:endParaRPr>
          </a:p>
          <a:p>
            <a:pPr lvl="0" algn="ctr" rtl="0">
              <a:spcBef>
                <a:spcPts val="0"/>
              </a:spcBef>
              <a:buNone/>
            </a:pPr>
            <a:r>
              <a:rPr lang="en-US" dirty="0">
                <a:latin typeface="Times New Roman" panose="02020603050405020304" pitchFamily="18" charset="0"/>
                <a:cs typeface="Times New Roman" panose="02020603050405020304" pitchFamily="18" charset="0"/>
              </a:rPr>
              <a:t>Why or why not?</a:t>
            </a:r>
            <a:endParaRPr dirty="0">
              <a:latin typeface="Times New Roman" panose="02020603050405020304" pitchFamily="18" charset="0"/>
              <a:cs typeface="Times New Roman" panose="02020603050405020304" pitchFamily="18" charset="0"/>
            </a:endParaRPr>
          </a:p>
        </p:txBody>
      </p:sp>
      <p:sp>
        <p:nvSpPr>
          <p:cNvPr id="13" name="Shape 262"/>
          <p:cNvSpPr txBox="1"/>
          <p:nvPr/>
        </p:nvSpPr>
        <p:spPr>
          <a:xfrm>
            <a:off x="462130" y="414804"/>
            <a:ext cx="6129899"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600" b="1" dirty="0">
                <a:solidFill>
                  <a:srgbClr val="002060"/>
                </a:solidFill>
                <a:latin typeface="Georgia" panose="02040502050405020303" pitchFamily="18" charset="0"/>
                <a:ea typeface="Impact"/>
                <a:cs typeface="Impact"/>
                <a:sym typeface="Impact"/>
              </a:rPr>
              <a:t>Fourteen Points</a:t>
            </a:r>
          </a:p>
        </p:txBody>
      </p:sp>
      <p:sp>
        <p:nvSpPr>
          <p:cNvPr id="14" name="Shape 262"/>
          <p:cNvSpPr txBox="1"/>
          <p:nvPr/>
        </p:nvSpPr>
        <p:spPr>
          <a:xfrm>
            <a:off x="7647612" y="3891064"/>
            <a:ext cx="6129899"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br>
              <a:rPr lang="en-US" sz="3600" b="1" dirty="0">
                <a:solidFill>
                  <a:srgbClr val="002060"/>
                </a:solidFill>
                <a:latin typeface="Georgia" panose="02040502050405020303" pitchFamily="18" charset="0"/>
                <a:ea typeface="Impact"/>
                <a:cs typeface="Impact"/>
                <a:sym typeface="Impact"/>
              </a:rPr>
            </a:br>
            <a:endParaRPr lang="en-US" sz="3600" b="1" dirty="0">
              <a:solidFill>
                <a:srgbClr val="002060"/>
              </a:solidFill>
              <a:latin typeface="Georgia" panose="02040502050405020303" pitchFamily="18" charset="0"/>
              <a:ea typeface="Impact"/>
              <a:cs typeface="Impact"/>
              <a:sym typeface="Impact"/>
            </a:endParaRPr>
          </a:p>
        </p:txBody>
      </p:sp>
    </p:spTree>
    <p:extLst>
      <p:ext uri="{BB962C8B-B14F-4D97-AF65-F5344CB8AC3E}">
        <p14:creationId xmlns:p14="http://schemas.microsoft.com/office/powerpoint/2010/main" val="658528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6060" y="579184"/>
            <a:ext cx="5945879" cy="7985631"/>
          </a:xfrm>
          <a:prstGeom prst="rect">
            <a:avLst/>
          </a:prstGeom>
        </p:spPr>
      </p:pic>
    </p:spTree>
    <p:extLst>
      <p:ext uri="{BB962C8B-B14F-4D97-AF65-F5344CB8AC3E}">
        <p14:creationId xmlns:p14="http://schemas.microsoft.com/office/powerpoint/2010/main" val="11946519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7764" y="232804"/>
            <a:ext cx="6464402" cy="8502634"/>
          </a:xfrm>
          <a:prstGeom prst="rect">
            <a:avLst/>
          </a:prstGeom>
        </p:spPr>
      </p:pic>
    </p:spTree>
    <p:extLst>
      <p:ext uri="{BB962C8B-B14F-4D97-AF65-F5344CB8AC3E}">
        <p14:creationId xmlns:p14="http://schemas.microsoft.com/office/powerpoint/2010/main" val="3325324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p:nvPr/>
        </p:nvSpPr>
        <p:spPr>
          <a:xfrm>
            <a:off x="118992" y="585614"/>
            <a:ext cx="6705599" cy="924823"/>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200" b="1" i="0" u="none" strike="noStrike" cap="none" dirty="0">
                <a:solidFill>
                  <a:schemeClr val="dk1"/>
                </a:solidFill>
                <a:latin typeface="Arial"/>
                <a:ea typeface="Arial"/>
                <a:cs typeface="Arial"/>
                <a:sym typeface="Arial"/>
              </a:rPr>
              <a:t>Directions</a:t>
            </a:r>
            <a:r>
              <a:rPr lang="en-US" sz="1200" b="0" i="0" u="none" strike="noStrike" cap="none" dirty="0">
                <a:solidFill>
                  <a:schemeClr val="dk1"/>
                </a:solidFill>
                <a:latin typeface="Arial"/>
                <a:ea typeface="Arial"/>
                <a:cs typeface="Arial"/>
                <a:sym typeface="Arial"/>
              </a:rPr>
              <a:t>: </a:t>
            </a:r>
            <a:r>
              <a:rPr lang="en-US" sz="1200" dirty="0">
                <a:solidFill>
                  <a:schemeClr val="dk1"/>
                </a:solidFill>
              </a:rPr>
              <a:t>: The Big Four were the </a:t>
            </a:r>
            <a:r>
              <a:rPr lang="en-US" sz="1200" b="1" u="sng" dirty="0">
                <a:solidFill>
                  <a:schemeClr val="hlink"/>
                </a:solidFill>
                <a:hlinkClick r:id="rId3"/>
              </a:rPr>
              <a:t>Allied leaders who met at the Paris Peace Conference in January 1919</a:t>
            </a:r>
            <a:r>
              <a:rPr lang="en-US" sz="1200" dirty="0">
                <a:solidFill>
                  <a:schemeClr val="dk1"/>
                </a:solidFill>
              </a:rPr>
              <a:t> following the end of World War I. They were Woodrow Wilson of the United States, David Lloyd George of Britain, Vittorio Orlando of Italy, and Georges Clemenceau of France. Each had their own goals . Use the reading and </a:t>
            </a:r>
            <a:r>
              <a:rPr lang="en-US" sz="1200" i="1" dirty="0">
                <a:solidFill>
                  <a:schemeClr val="dk1"/>
                </a:solidFill>
              </a:rPr>
              <a:t>Modern World History Chapter 13 </a:t>
            </a:r>
            <a:br>
              <a:rPr lang="en-US" sz="1200" i="1" dirty="0">
                <a:solidFill>
                  <a:schemeClr val="dk1"/>
                </a:solidFill>
              </a:rPr>
            </a:br>
            <a:r>
              <a:rPr lang="en-US" sz="1200" dirty="0">
                <a:solidFill>
                  <a:schemeClr val="dk1"/>
                </a:solidFill>
              </a:rPr>
              <a:t>as resources to identify the opinions of each leader, then follow the prompts below.</a:t>
            </a:r>
          </a:p>
        </p:txBody>
      </p:sp>
      <p:sp>
        <p:nvSpPr>
          <p:cNvPr id="260" name="Shape 260"/>
          <p:cNvSpPr/>
          <p:nvPr/>
        </p:nvSpPr>
        <p:spPr>
          <a:xfrm>
            <a:off x="152400" y="609600"/>
            <a:ext cx="6858000" cy="0"/>
          </a:xfrm>
          <a:prstGeom prst="rect">
            <a:avLst/>
          </a:prstGeom>
          <a:no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261" name="Shape 261"/>
          <p:cNvSpPr/>
          <p:nvPr/>
        </p:nvSpPr>
        <p:spPr>
          <a:xfrm>
            <a:off x="152400" y="609600"/>
            <a:ext cx="6858000" cy="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240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FFFFFF"/>
              </a:buClr>
              <a:buSzPct val="25000"/>
              <a:buFont typeface="Arial"/>
              <a:buNone/>
            </a:pPr>
            <a:br>
              <a:rPr lang="en-US" sz="2400" b="0" i="0" u="none" strike="noStrike" cap="none">
                <a:solidFill>
                  <a:srgbClr val="FFFFFF"/>
                </a:solidFill>
                <a:latin typeface="Arial"/>
                <a:ea typeface="Arial"/>
                <a:cs typeface="Arial"/>
                <a:sym typeface="Arial"/>
              </a:rPr>
            </a:br>
            <a:endParaRPr lang="en-US" sz="2400" b="0" i="0" u="none" strike="noStrike" cap="none">
              <a:solidFill>
                <a:srgbClr val="FFFFFF"/>
              </a:solidFill>
              <a:latin typeface="Arial"/>
              <a:ea typeface="Arial"/>
              <a:cs typeface="Arial"/>
              <a:sym typeface="Arial"/>
            </a:endParaRPr>
          </a:p>
        </p:txBody>
      </p:sp>
      <p:sp>
        <p:nvSpPr>
          <p:cNvPr id="262" name="Shape 262"/>
          <p:cNvSpPr txBox="1"/>
          <p:nvPr/>
        </p:nvSpPr>
        <p:spPr>
          <a:xfrm>
            <a:off x="395110" y="-20811"/>
            <a:ext cx="6129899"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600" b="1" dirty="0">
                <a:solidFill>
                  <a:srgbClr val="002060"/>
                </a:solidFill>
                <a:latin typeface="Georgia" panose="02040502050405020303" pitchFamily="18" charset="0"/>
                <a:ea typeface="Impact"/>
                <a:cs typeface="Impact"/>
                <a:sym typeface="Impact"/>
              </a:rPr>
              <a:t>Treaty of Versailles</a:t>
            </a:r>
          </a:p>
        </p:txBody>
      </p:sp>
      <p:pic>
        <p:nvPicPr>
          <p:cNvPr id="263" name="Shape 26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74737" y="1534423"/>
            <a:ext cx="6170644" cy="4699541"/>
          </a:xfrm>
          <a:prstGeom prst="rect">
            <a:avLst/>
          </a:prstGeom>
          <a:noFill/>
          <a:ln>
            <a:noFill/>
          </a:ln>
        </p:spPr>
      </p:pic>
      <p:grpSp>
        <p:nvGrpSpPr>
          <p:cNvPr id="268" name="Shape 268"/>
          <p:cNvGrpSpPr/>
          <p:nvPr/>
        </p:nvGrpSpPr>
        <p:grpSpPr>
          <a:xfrm>
            <a:off x="5288274" y="4777961"/>
            <a:ext cx="998699" cy="810900"/>
            <a:chOff x="5136800" y="8261775"/>
            <a:chExt cx="998699" cy="810900"/>
          </a:xfrm>
        </p:grpSpPr>
        <p:sp>
          <p:nvSpPr>
            <p:cNvPr id="269" name="Shape 269"/>
            <p:cNvSpPr txBox="1"/>
            <p:nvPr/>
          </p:nvSpPr>
          <p:spPr>
            <a:xfrm>
              <a:off x="5136800" y="8261775"/>
              <a:ext cx="998699" cy="810900"/>
            </a:xfrm>
            <a:prstGeom prst="rect">
              <a:avLst/>
            </a:prstGeom>
            <a:solidFill>
              <a:srgbClr val="F4CCCC"/>
            </a:solidFill>
            <a:ln w="9525" cap="flat" cmpd="sng">
              <a:solidFill>
                <a:srgbClr val="000000"/>
              </a:solidFill>
              <a:prstDash val="solid"/>
              <a:round/>
              <a:headEnd type="none" w="med" len="med"/>
              <a:tailEnd type="none" w="med" len="med"/>
            </a:ln>
          </p:spPr>
          <p:txBody>
            <a:bodyPr lIns="91425" tIns="91425" rIns="91425" bIns="91425" anchor="b" anchorCtr="0">
              <a:noAutofit/>
            </a:bodyPr>
            <a:lstStyle/>
            <a:p>
              <a:pPr lvl="0" algn="ctr">
                <a:spcBef>
                  <a:spcPts val="0"/>
                </a:spcBef>
                <a:buNone/>
              </a:pPr>
              <a:r>
                <a:rPr lang="en-US" sz="1300" b="1"/>
                <a:t>Woodrow Wilson</a:t>
              </a:r>
            </a:p>
          </p:txBody>
        </p:sp>
        <p:pic>
          <p:nvPicPr>
            <p:cNvPr id="270" name="Shape 270"/>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5392422" y="8261775"/>
              <a:ext cx="487601" cy="324550"/>
            </a:xfrm>
            <a:prstGeom prst="rect">
              <a:avLst/>
            </a:prstGeom>
            <a:noFill/>
            <a:ln>
              <a:noFill/>
            </a:ln>
          </p:spPr>
        </p:pic>
      </p:grpSp>
      <p:grpSp>
        <p:nvGrpSpPr>
          <p:cNvPr id="271" name="Shape 271"/>
          <p:cNvGrpSpPr/>
          <p:nvPr/>
        </p:nvGrpSpPr>
        <p:grpSpPr>
          <a:xfrm>
            <a:off x="3763270" y="4657961"/>
            <a:ext cx="1196099" cy="1050900"/>
            <a:chOff x="3099125" y="7917075"/>
            <a:chExt cx="1196099" cy="1050900"/>
          </a:xfrm>
        </p:grpSpPr>
        <p:sp>
          <p:nvSpPr>
            <p:cNvPr id="272" name="Shape 272"/>
            <p:cNvSpPr txBox="1"/>
            <p:nvPr/>
          </p:nvSpPr>
          <p:spPr>
            <a:xfrm>
              <a:off x="3099125" y="7917075"/>
              <a:ext cx="1196099" cy="1050900"/>
            </a:xfrm>
            <a:prstGeom prst="rect">
              <a:avLst/>
            </a:prstGeom>
            <a:solidFill>
              <a:srgbClr val="D0E0E3"/>
            </a:solidFill>
            <a:ln w="9525" cap="flat" cmpd="sng">
              <a:solidFill>
                <a:srgbClr val="000000"/>
              </a:solidFill>
              <a:prstDash val="solid"/>
              <a:round/>
              <a:headEnd type="none" w="med" len="med"/>
              <a:tailEnd type="none" w="med" len="med"/>
            </a:ln>
          </p:spPr>
          <p:txBody>
            <a:bodyPr lIns="91425" tIns="91425" rIns="91425" bIns="91425" anchor="b" anchorCtr="0">
              <a:noAutofit/>
            </a:bodyPr>
            <a:lstStyle/>
            <a:p>
              <a:pPr lvl="0" algn="ctr" rtl="0">
                <a:spcBef>
                  <a:spcPts val="0"/>
                </a:spcBef>
                <a:buNone/>
              </a:pPr>
              <a:r>
                <a:rPr lang="en-US" sz="1300" b="1"/>
                <a:t>Georges Clemenceau</a:t>
              </a:r>
            </a:p>
          </p:txBody>
        </p:sp>
        <p:pic>
          <p:nvPicPr>
            <p:cNvPr id="273" name="Shape 273"/>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3303875" y="7966550"/>
              <a:ext cx="786603" cy="523199"/>
            </a:xfrm>
            <a:prstGeom prst="rect">
              <a:avLst/>
            </a:prstGeom>
            <a:noFill/>
            <a:ln w="9525" cap="flat" cmpd="sng">
              <a:solidFill>
                <a:srgbClr val="000000"/>
              </a:solidFill>
              <a:prstDash val="solid"/>
              <a:round/>
              <a:headEnd type="none" w="med" len="med"/>
              <a:tailEnd type="none" w="med" len="med"/>
            </a:ln>
          </p:spPr>
        </p:pic>
      </p:grpSp>
      <p:grpSp>
        <p:nvGrpSpPr>
          <p:cNvPr id="274" name="Shape 274"/>
          <p:cNvGrpSpPr/>
          <p:nvPr/>
        </p:nvGrpSpPr>
        <p:grpSpPr>
          <a:xfrm>
            <a:off x="512275" y="4508066"/>
            <a:ext cx="927599" cy="1234199"/>
            <a:chOff x="-1631250" y="5248275"/>
            <a:chExt cx="927599" cy="1234199"/>
          </a:xfrm>
        </p:grpSpPr>
        <p:sp>
          <p:nvSpPr>
            <p:cNvPr id="275" name="Shape 275"/>
            <p:cNvSpPr txBox="1"/>
            <p:nvPr/>
          </p:nvSpPr>
          <p:spPr>
            <a:xfrm>
              <a:off x="-1631250" y="5248275"/>
              <a:ext cx="927599" cy="1234199"/>
            </a:xfrm>
            <a:prstGeom prst="rect">
              <a:avLst/>
            </a:prstGeom>
            <a:solidFill>
              <a:srgbClr val="D0E0E3"/>
            </a:solidFill>
            <a:ln w="9525" cap="flat" cmpd="sng">
              <a:solidFill>
                <a:srgbClr val="000000"/>
              </a:solidFill>
              <a:prstDash val="solid"/>
              <a:round/>
              <a:headEnd type="none" w="med" len="med"/>
              <a:tailEnd type="none" w="med" len="med"/>
            </a:ln>
          </p:spPr>
          <p:txBody>
            <a:bodyPr lIns="91425" tIns="91425" rIns="91425" bIns="91425" anchor="b" anchorCtr="0">
              <a:noAutofit/>
            </a:bodyPr>
            <a:lstStyle/>
            <a:p>
              <a:pPr lvl="0" algn="ctr" rtl="0">
                <a:spcBef>
                  <a:spcPts val="0"/>
                </a:spcBef>
                <a:buNone/>
              </a:pPr>
              <a:r>
                <a:rPr lang="en-US" sz="1300" b="1"/>
                <a:t>David Lloyd George</a:t>
              </a:r>
            </a:p>
          </p:txBody>
        </p:sp>
        <p:pic>
          <p:nvPicPr>
            <p:cNvPr id="276" name="Shape 276"/>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1579175" y="5331500"/>
              <a:ext cx="823450" cy="411725"/>
            </a:xfrm>
            <a:prstGeom prst="rect">
              <a:avLst/>
            </a:prstGeom>
            <a:noFill/>
            <a:ln w="9525" cap="flat" cmpd="sng">
              <a:solidFill>
                <a:srgbClr val="000000"/>
              </a:solidFill>
              <a:prstDash val="solid"/>
              <a:round/>
              <a:headEnd type="none" w="med" len="med"/>
              <a:tailEnd type="none" w="med" len="med"/>
            </a:ln>
          </p:spPr>
        </p:pic>
      </p:grpSp>
      <p:grpSp>
        <p:nvGrpSpPr>
          <p:cNvPr id="277" name="Shape 277"/>
          <p:cNvGrpSpPr/>
          <p:nvPr/>
        </p:nvGrpSpPr>
        <p:grpSpPr>
          <a:xfrm>
            <a:off x="2145474" y="4733862"/>
            <a:ext cx="927599" cy="974999"/>
            <a:chOff x="-1105850" y="5790800"/>
            <a:chExt cx="927599" cy="974999"/>
          </a:xfrm>
        </p:grpSpPr>
        <p:sp>
          <p:nvSpPr>
            <p:cNvPr id="278" name="Shape 278"/>
            <p:cNvSpPr txBox="1"/>
            <p:nvPr/>
          </p:nvSpPr>
          <p:spPr>
            <a:xfrm>
              <a:off x="-1105850" y="5790800"/>
              <a:ext cx="927599" cy="974999"/>
            </a:xfrm>
            <a:prstGeom prst="rect">
              <a:avLst/>
            </a:prstGeom>
            <a:solidFill>
              <a:srgbClr val="D0E0E3"/>
            </a:solidFill>
            <a:ln w="9525" cap="flat" cmpd="sng">
              <a:solidFill>
                <a:srgbClr val="000000"/>
              </a:solidFill>
              <a:prstDash val="solid"/>
              <a:round/>
              <a:headEnd type="none" w="med" len="med"/>
              <a:tailEnd type="none" w="med" len="med"/>
            </a:ln>
          </p:spPr>
          <p:txBody>
            <a:bodyPr lIns="91425" tIns="91425" rIns="91425" bIns="91425" anchor="b" anchorCtr="0">
              <a:noAutofit/>
            </a:bodyPr>
            <a:lstStyle/>
            <a:p>
              <a:pPr lvl="0" algn="ctr">
                <a:spcBef>
                  <a:spcPts val="0"/>
                </a:spcBef>
                <a:buNone/>
              </a:pPr>
              <a:r>
                <a:rPr lang="en-US" sz="1300" b="1"/>
                <a:t>Vittorio Orlando</a:t>
              </a:r>
            </a:p>
          </p:txBody>
        </p:sp>
        <p:pic>
          <p:nvPicPr>
            <p:cNvPr id="279" name="Shape 279"/>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957625" y="5857973"/>
              <a:ext cx="631174" cy="419825"/>
            </a:xfrm>
            <a:prstGeom prst="rect">
              <a:avLst/>
            </a:prstGeom>
            <a:noFill/>
            <a:ln w="9525" cap="flat" cmpd="sng">
              <a:solidFill>
                <a:srgbClr val="000000"/>
              </a:solidFill>
              <a:prstDash val="solid"/>
              <a:round/>
              <a:headEnd type="none" w="med" len="med"/>
              <a:tailEnd type="none" w="med" len="med"/>
            </a:ln>
          </p:spPr>
        </p:pic>
      </p:grpSp>
      <p:sp>
        <p:nvSpPr>
          <p:cNvPr id="23" name="Shape 249"/>
          <p:cNvSpPr/>
          <p:nvPr/>
        </p:nvSpPr>
        <p:spPr>
          <a:xfrm>
            <a:off x="395110" y="6317189"/>
            <a:ext cx="6129899" cy="2668614"/>
          </a:xfrm>
          <a:prstGeom prst="rect">
            <a:avLst/>
          </a:prstGeom>
          <a:solidFill>
            <a:srgbClr val="D9D9D9"/>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lang="en-US" sz="1200" dirty="0">
              <a:latin typeface="Times New Roman" panose="02020603050405020304" pitchFamily="18" charset="0"/>
              <a:cs typeface="Times New Roman" panose="02020603050405020304" pitchFamily="18" charset="0"/>
            </a:endParaRPr>
          </a:p>
          <a:p>
            <a:pPr lvl="0">
              <a:spcBef>
                <a:spcPts val="0"/>
              </a:spcBef>
              <a:buNone/>
            </a:pPr>
            <a:endParaRPr lang="en-US" sz="1200" dirty="0">
              <a:latin typeface="Times New Roman" panose="02020603050405020304" pitchFamily="18" charset="0"/>
              <a:cs typeface="Times New Roman" panose="02020603050405020304" pitchFamily="18" charset="0"/>
            </a:endParaRPr>
          </a:p>
          <a:p>
            <a:pPr lvl="0">
              <a:spcBef>
                <a:spcPts val="0"/>
              </a:spcBef>
              <a:buNone/>
            </a:pPr>
            <a:endParaRPr lang="en-US" sz="1200" dirty="0">
              <a:latin typeface="Times New Roman" panose="02020603050405020304" pitchFamily="18" charset="0"/>
              <a:cs typeface="Times New Roman" panose="02020603050405020304" pitchFamily="18" charset="0"/>
            </a:endParaRPr>
          </a:p>
          <a:p>
            <a:pPr lvl="0">
              <a:spcBef>
                <a:spcPts val="0"/>
              </a:spcBef>
              <a:buNone/>
            </a:pPr>
            <a:endParaRPr lang="en-US" sz="1200" dirty="0">
              <a:latin typeface="Times New Roman" panose="02020603050405020304" pitchFamily="18" charset="0"/>
              <a:cs typeface="Times New Roman" panose="02020603050405020304" pitchFamily="18" charset="0"/>
            </a:endParaRPr>
          </a:p>
          <a:p>
            <a:pPr lvl="0">
              <a:spcBef>
                <a:spcPts val="0"/>
              </a:spcBef>
              <a:buNone/>
            </a:pPr>
            <a:r>
              <a:rPr lang="en-US" sz="1200" dirty="0">
                <a:latin typeface="Times New Roman" panose="02020603050405020304" pitchFamily="18" charset="0"/>
                <a:cs typeface="Times New Roman" panose="02020603050405020304" pitchFamily="18" charset="0"/>
              </a:rPr>
              <a:t>Where did the treaty “talks” take place?</a:t>
            </a:r>
          </a:p>
          <a:p>
            <a:pPr lvl="0">
              <a:spcBef>
                <a:spcPts val="0"/>
              </a:spcBef>
              <a:buNone/>
            </a:pPr>
            <a:endParaRPr lang="en-US" sz="1200" dirty="0">
              <a:latin typeface="Times New Roman" panose="02020603050405020304" pitchFamily="18" charset="0"/>
              <a:cs typeface="Times New Roman" panose="02020603050405020304" pitchFamily="18" charset="0"/>
            </a:endParaRPr>
          </a:p>
          <a:p>
            <a:pPr lvl="0">
              <a:spcBef>
                <a:spcPts val="0"/>
              </a:spcBef>
              <a:buNone/>
            </a:pPr>
            <a:r>
              <a:rPr lang="en-US" sz="1200" dirty="0">
                <a:latin typeface="Times New Roman" panose="02020603050405020304" pitchFamily="18" charset="0"/>
                <a:cs typeface="Times New Roman" panose="02020603050405020304" pitchFamily="18" charset="0"/>
              </a:rPr>
              <a:t>What countries were not present? What countries were absent? Why?</a:t>
            </a:r>
          </a:p>
          <a:p>
            <a:pPr lvl="0">
              <a:spcBef>
                <a:spcPts val="0"/>
              </a:spcBef>
              <a:buNone/>
            </a:pPr>
            <a:endParaRPr lang="en-US" sz="1200" dirty="0">
              <a:latin typeface="Times New Roman" panose="02020603050405020304" pitchFamily="18" charset="0"/>
              <a:cs typeface="Times New Roman" panose="02020603050405020304" pitchFamily="18" charset="0"/>
            </a:endParaRPr>
          </a:p>
          <a:p>
            <a:pPr lvl="0">
              <a:spcBef>
                <a:spcPts val="0"/>
              </a:spcBef>
              <a:buNone/>
            </a:pPr>
            <a:r>
              <a:rPr lang="en-US" sz="1200" dirty="0">
                <a:latin typeface="Times New Roman" panose="02020603050405020304" pitchFamily="18" charset="0"/>
                <a:cs typeface="Times New Roman" panose="02020603050405020304" pitchFamily="18" charset="0"/>
              </a:rPr>
              <a:t>Was there a precedent for this type of conference? How many times did they meet?</a:t>
            </a:r>
          </a:p>
          <a:p>
            <a:pPr lvl="0">
              <a:spcBef>
                <a:spcPts val="0"/>
              </a:spcBef>
              <a:buNone/>
            </a:pPr>
            <a:br>
              <a:rPr lang="en-US" sz="1200" dirty="0">
                <a:latin typeface="Times New Roman" panose="02020603050405020304" pitchFamily="18" charset="0"/>
                <a:cs typeface="Times New Roman" panose="02020603050405020304" pitchFamily="18" charset="0"/>
              </a:rPr>
            </a:br>
            <a:r>
              <a:rPr lang="en-US" sz="1200" dirty="0">
                <a:latin typeface="Times New Roman" panose="02020603050405020304" pitchFamily="18" charset="0"/>
                <a:cs typeface="Times New Roman" panose="02020603050405020304" pitchFamily="18" charset="0"/>
              </a:rPr>
              <a:t>What was Wilson’s fear?</a:t>
            </a:r>
          </a:p>
          <a:p>
            <a:pPr lvl="0">
              <a:spcBef>
                <a:spcPts val="0"/>
              </a:spcBef>
              <a:buNone/>
            </a:pPr>
            <a:endParaRPr lang="en-US" sz="1200" dirty="0">
              <a:latin typeface="Times New Roman" panose="02020603050405020304" pitchFamily="18" charset="0"/>
              <a:cs typeface="Times New Roman" panose="02020603050405020304" pitchFamily="18" charset="0"/>
            </a:endParaRPr>
          </a:p>
          <a:p>
            <a:pPr lvl="0">
              <a:spcBef>
                <a:spcPts val="0"/>
              </a:spcBef>
              <a:buNone/>
            </a:pPr>
            <a:r>
              <a:rPr lang="en-US" sz="1200" dirty="0">
                <a:latin typeface="Times New Roman" panose="02020603050405020304" pitchFamily="18" charset="0"/>
                <a:cs typeface="Times New Roman" panose="02020603050405020304" pitchFamily="18" charset="0"/>
              </a:rPr>
              <a:t>What was the Supreme Council? How often did they meet?</a:t>
            </a:r>
          </a:p>
          <a:p>
            <a:pPr lvl="0">
              <a:spcBef>
                <a:spcPts val="0"/>
              </a:spcBef>
              <a:buNone/>
            </a:pPr>
            <a:br>
              <a:rPr lang="en-US" sz="1200" dirty="0">
                <a:latin typeface="Times New Roman" panose="02020603050405020304" pitchFamily="18" charset="0"/>
                <a:cs typeface="Times New Roman" panose="02020603050405020304" pitchFamily="18" charset="0"/>
              </a:rPr>
            </a:br>
            <a:r>
              <a:rPr lang="en-US" sz="1200" dirty="0">
                <a:latin typeface="Times New Roman" panose="02020603050405020304" pitchFamily="18" charset="0"/>
                <a:cs typeface="Times New Roman" panose="02020603050405020304" pitchFamily="18" charset="0"/>
              </a:rPr>
              <a:t>When was the treaty signed? How long after assassination? </a:t>
            </a:r>
          </a:p>
          <a:p>
            <a:pPr lvl="0">
              <a:spcBef>
                <a:spcPts val="0"/>
              </a:spcBef>
              <a:buNone/>
            </a:pPr>
            <a:endParaRPr lang="en-US" sz="1200" dirty="0">
              <a:latin typeface="Times New Roman" panose="02020603050405020304" pitchFamily="18" charset="0"/>
              <a:cs typeface="Times New Roman" panose="02020603050405020304" pitchFamily="18" charset="0"/>
            </a:endParaRPr>
          </a:p>
          <a:p>
            <a:pPr lvl="0">
              <a:spcBef>
                <a:spcPts val="0"/>
              </a:spcBef>
              <a:buNone/>
            </a:pPr>
            <a:r>
              <a:rPr lang="en-US" sz="1200" dirty="0">
                <a:latin typeface="Times New Roman" panose="02020603050405020304" pitchFamily="18" charset="0"/>
                <a:cs typeface="Times New Roman" panose="02020603050405020304" pitchFamily="18" charset="0"/>
              </a:rPr>
              <a:t>What were some of the provisions of the treaty? Were there problems?</a:t>
            </a:r>
            <a:br>
              <a:rPr lang="en-US" dirty="0"/>
            </a:br>
            <a:endParaRPr lang="en-US" dirty="0"/>
          </a:p>
          <a:p>
            <a:pPr lvl="0">
              <a:spcBef>
                <a:spcPts val="0"/>
              </a:spcBef>
              <a:buNone/>
            </a:pPr>
            <a:endParaRPr lang="en-US" dirty="0"/>
          </a:p>
          <a:p>
            <a:pPr lvl="0">
              <a:spcBef>
                <a:spcPts val="0"/>
              </a:spcBef>
              <a:buNone/>
            </a:pPr>
            <a:endParaRPr dirty="0"/>
          </a:p>
        </p:txBody>
      </p:sp>
    </p:spTree>
    <p:extLst>
      <p:ext uri="{BB962C8B-B14F-4D97-AF65-F5344CB8AC3E}">
        <p14:creationId xmlns:p14="http://schemas.microsoft.com/office/powerpoint/2010/main" val="29388366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6060" y="475731"/>
            <a:ext cx="5945879" cy="8192537"/>
          </a:xfrm>
          <a:prstGeom prst="rect">
            <a:avLst/>
          </a:prstGeom>
        </p:spPr>
      </p:pic>
    </p:spTree>
    <p:extLst>
      <p:ext uri="{BB962C8B-B14F-4D97-AF65-F5344CB8AC3E}">
        <p14:creationId xmlns:p14="http://schemas.microsoft.com/office/powerpoint/2010/main" val="39661116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p:nvPr/>
        </p:nvSpPr>
        <p:spPr>
          <a:xfrm>
            <a:off x="387946" y="0"/>
            <a:ext cx="6129899" cy="783566"/>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4000" b="1" i="0" u="none" strike="noStrike" kern="0" cap="none" spc="0" normalizeH="0" baseline="0" noProof="0" dirty="0">
                <a:ln>
                  <a:noFill/>
                </a:ln>
                <a:solidFill>
                  <a:srgbClr val="0070C0"/>
                </a:solidFill>
                <a:effectLst/>
                <a:uLnTx/>
                <a:uFillTx/>
                <a:latin typeface="Georgia" panose="02040502050405020303" pitchFamily="18" charset="0"/>
                <a:ea typeface="Impact"/>
                <a:cs typeface="Impact"/>
                <a:sym typeface="Impact"/>
              </a:rPr>
              <a:t>Neutrality Acts</a:t>
            </a:r>
          </a:p>
        </p:txBody>
      </p:sp>
      <p:sp>
        <p:nvSpPr>
          <p:cNvPr id="197" name="Shape 197"/>
          <p:cNvSpPr txBox="1"/>
          <p:nvPr/>
        </p:nvSpPr>
        <p:spPr>
          <a:xfrm>
            <a:off x="-19455" y="523479"/>
            <a:ext cx="6858000" cy="872490"/>
          </a:xfrm>
          <a:prstGeom prst="rect">
            <a:avLst/>
          </a:prstGeom>
          <a:noFill/>
          <a:ln>
            <a:noFill/>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Georgia" panose="02040502050405020303" pitchFamily="18" charset="0"/>
                <a:cs typeface="Arial"/>
                <a:sym typeface="Arial"/>
              </a:rPr>
              <a:t>For most Americans, the war was a distant conflict that did not concern them. Few felt alarmed by its outbreak. In September 1914, Theodore Roosevelt smugly observed that the US was lucky to be almost “alone among the great civilized powers being unshaken by the present worldwide war.” Research more in Chapter 34 of </a:t>
            </a:r>
            <a:r>
              <a:rPr kumimoji="0" lang="en-US" sz="1200" b="0" i="1" u="none" strike="noStrike" kern="0" cap="none" spc="0" normalizeH="0" baseline="0" noProof="0" dirty="0">
                <a:ln>
                  <a:noFill/>
                </a:ln>
                <a:solidFill>
                  <a:srgbClr val="000000"/>
                </a:solidFill>
                <a:effectLst/>
                <a:uLnTx/>
                <a:uFillTx/>
                <a:latin typeface="Georgia" panose="02040502050405020303" pitchFamily="18" charset="0"/>
                <a:cs typeface="Arial"/>
                <a:sym typeface="Arial"/>
              </a:rPr>
              <a:t>History Alive!  </a:t>
            </a:r>
            <a:r>
              <a:rPr kumimoji="0" lang="en-US" sz="1200" b="0" i="0" u="none" strike="noStrike" kern="0" cap="none" spc="0" normalizeH="0" baseline="0" noProof="0" dirty="0">
                <a:ln>
                  <a:noFill/>
                </a:ln>
                <a:solidFill>
                  <a:srgbClr val="000000"/>
                </a:solidFill>
                <a:effectLst/>
                <a:uLnTx/>
                <a:uFillTx/>
                <a:latin typeface="Georgia" panose="02040502050405020303" pitchFamily="18" charset="0"/>
                <a:cs typeface="Arial"/>
                <a:sym typeface="Arial"/>
              </a:rPr>
              <a:t>in order too respond to the prompts below. </a:t>
            </a:r>
          </a:p>
        </p:txBody>
      </p:sp>
      <p:sp>
        <p:nvSpPr>
          <p:cNvPr id="200" name="Shape 200"/>
          <p:cNvSpPr txBox="1"/>
          <p:nvPr/>
        </p:nvSpPr>
        <p:spPr>
          <a:xfrm>
            <a:off x="77820" y="8651591"/>
            <a:ext cx="6750150" cy="400955"/>
          </a:xfrm>
          <a:prstGeom prst="rect">
            <a:avLst/>
          </a:prstGeom>
          <a:solidFill>
            <a:srgbClr val="C9DAF8"/>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3) According to the map, which European countries were neutral?</a:t>
            </a:r>
          </a:p>
        </p:txBody>
      </p:sp>
      <p:sp>
        <p:nvSpPr>
          <p:cNvPr id="202" name="Shape 202"/>
          <p:cNvSpPr txBox="1"/>
          <p:nvPr/>
        </p:nvSpPr>
        <p:spPr>
          <a:xfrm>
            <a:off x="38911" y="1413057"/>
            <a:ext cx="6726254" cy="1361871"/>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1) The Neutrality Acts (1935 to 1937) were intended to keep the United States from</a:t>
            </a:r>
          </a:p>
          <a:p>
            <a:pPr marL="342900" marR="0" lvl="1" indent="-342900" algn="l" defTabSz="914400" rtl="0" eaLnBrk="1" fontAlgn="auto" latinLnBrk="0" hangingPunct="1">
              <a:lnSpc>
                <a:spcPct val="100000"/>
              </a:lnSpc>
              <a:spcBef>
                <a:spcPts val="0"/>
              </a:spcBef>
              <a:spcAft>
                <a:spcPts val="0"/>
              </a:spcAft>
              <a:buClrTx/>
              <a:buSzTx/>
              <a:buFont typeface="+mj-lt"/>
              <a:buAutoNum type="alphaLcParenR"/>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being drawn into a European war </a:t>
            </a:r>
          </a:p>
          <a:p>
            <a:pPr marL="342900" marR="0" lvl="1" indent="-342900" algn="l" defTabSz="914400" rtl="0" eaLnBrk="1" fontAlgn="auto" latinLnBrk="0" hangingPunct="1">
              <a:lnSpc>
                <a:spcPct val="100000"/>
              </a:lnSpc>
              <a:spcBef>
                <a:spcPts val="0"/>
              </a:spcBef>
              <a:spcAft>
                <a:spcPts val="0"/>
              </a:spcAft>
              <a:buClrTx/>
              <a:buSzTx/>
              <a:buFont typeface="+mj-lt"/>
              <a:buAutoNum type="alphaLcParenR"/>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provoking a war with Japan</a:t>
            </a:r>
          </a:p>
          <a:p>
            <a:pPr marL="342900" marR="0" lvl="1" indent="-342900" algn="l" defTabSz="914400" rtl="0" eaLnBrk="1" fontAlgn="auto" latinLnBrk="0" hangingPunct="1">
              <a:lnSpc>
                <a:spcPct val="100000"/>
              </a:lnSpc>
              <a:spcBef>
                <a:spcPts val="0"/>
              </a:spcBef>
              <a:spcAft>
                <a:spcPts val="0"/>
              </a:spcAft>
              <a:buClrTx/>
              <a:buSzTx/>
              <a:buFont typeface="+mj-lt"/>
              <a:buAutoNum type="alphaLcParenR"/>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 war to protect the Panama Canal</a:t>
            </a:r>
          </a:p>
          <a:p>
            <a:pPr marL="342900" marR="0" lvl="1" indent="-342900" algn="l" defTabSz="914400" rtl="0" eaLnBrk="1" fontAlgn="auto" latinLnBrk="0" hangingPunct="1">
              <a:lnSpc>
                <a:spcPct val="100000"/>
              </a:lnSpc>
              <a:spcBef>
                <a:spcPts val="0"/>
              </a:spcBef>
              <a:spcAft>
                <a:spcPts val="0"/>
              </a:spcAft>
              <a:buClrTx/>
              <a:buSzTx/>
              <a:buFont typeface="+mj-lt"/>
              <a:buAutoNum type="alphaLcParenR"/>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aiding the Axis Powers</a:t>
            </a:r>
          </a:p>
        </p:txBody>
      </p:sp>
      <p:pic>
        <p:nvPicPr>
          <p:cNvPr id="2" name="Picture 1"/>
          <p:cNvPicPr>
            <a:picLocks noChangeAspect="1"/>
          </p:cNvPicPr>
          <p:nvPr/>
        </p:nvPicPr>
        <p:blipFill>
          <a:blip r:embed="rId3"/>
          <a:stretch>
            <a:fillRect/>
          </a:stretch>
        </p:blipFill>
        <p:spPr>
          <a:xfrm>
            <a:off x="53925" y="4723569"/>
            <a:ext cx="6750150" cy="3813243"/>
          </a:xfrm>
          <a:prstGeom prst="rect">
            <a:avLst/>
          </a:prstGeom>
        </p:spPr>
      </p:pic>
      <p:sp>
        <p:nvSpPr>
          <p:cNvPr id="5" name="Rectangle 4"/>
          <p:cNvSpPr/>
          <p:nvPr/>
        </p:nvSpPr>
        <p:spPr>
          <a:xfrm>
            <a:off x="298213" y="1613133"/>
            <a:ext cx="6160653"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8" name="TextBox 7"/>
          <p:cNvSpPr txBox="1"/>
          <p:nvPr/>
        </p:nvSpPr>
        <p:spPr>
          <a:xfrm>
            <a:off x="298213" y="7714323"/>
            <a:ext cx="680407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 </a:t>
            </a:r>
          </a:p>
        </p:txBody>
      </p:sp>
      <p:sp>
        <p:nvSpPr>
          <p:cNvPr id="16" name="TextBox 15"/>
          <p:cNvSpPr txBox="1"/>
          <p:nvPr/>
        </p:nvSpPr>
        <p:spPr>
          <a:xfrm>
            <a:off x="38911" y="2868654"/>
            <a:ext cx="6741269" cy="338554"/>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2) Define each</a:t>
            </a:r>
          </a:p>
        </p:txBody>
      </p:sp>
      <p:graphicFrame>
        <p:nvGraphicFramePr>
          <p:cNvPr id="18" name="Table 17"/>
          <p:cNvGraphicFramePr>
            <a:graphicFrameLocks noGrp="1"/>
          </p:cNvGraphicFramePr>
          <p:nvPr>
            <p:extLst/>
          </p:nvPr>
        </p:nvGraphicFramePr>
        <p:xfrm>
          <a:off x="53925" y="3383366"/>
          <a:ext cx="6726255" cy="1266548"/>
        </p:xfrm>
        <a:graphic>
          <a:graphicData uri="http://schemas.openxmlformats.org/drawingml/2006/table">
            <a:tbl>
              <a:tblPr firstRow="1" bandRow="1"/>
              <a:tblGrid>
                <a:gridCol w="2242085">
                  <a:extLst>
                    <a:ext uri="{9D8B030D-6E8A-4147-A177-3AD203B41FA5}">
                      <a16:colId xmlns:a16="http://schemas.microsoft.com/office/drawing/2014/main" val="915362939"/>
                    </a:ext>
                  </a:extLst>
                </a:gridCol>
                <a:gridCol w="2242085">
                  <a:extLst>
                    <a:ext uri="{9D8B030D-6E8A-4147-A177-3AD203B41FA5}">
                      <a16:colId xmlns:a16="http://schemas.microsoft.com/office/drawing/2014/main" val="1148456333"/>
                    </a:ext>
                  </a:extLst>
                </a:gridCol>
                <a:gridCol w="2242085">
                  <a:extLst>
                    <a:ext uri="{9D8B030D-6E8A-4147-A177-3AD203B41FA5}">
                      <a16:colId xmlns:a16="http://schemas.microsoft.com/office/drawing/2014/main" val="2530768992"/>
                    </a:ext>
                  </a:extLst>
                </a:gridCol>
              </a:tblGrid>
              <a:tr h="633274">
                <a:tc>
                  <a:txBody>
                    <a:bodyPr/>
                    <a:lstStyle/>
                    <a:p>
                      <a:pPr algn="ctr"/>
                      <a:endParaRPr lang="en-US" dirty="0">
                        <a:latin typeface="Times New Roman" panose="02020603050405020304" pitchFamily="18" charset="0"/>
                        <a:cs typeface="Times New Roman" panose="02020603050405020304" pitchFamily="18" charset="0"/>
                      </a:endParaRPr>
                    </a:p>
                    <a:p>
                      <a:pPr algn="ctr"/>
                      <a:r>
                        <a:rPr lang="en-US" dirty="0">
                          <a:latin typeface="Times New Roman" panose="02020603050405020304" pitchFamily="18" charset="0"/>
                          <a:cs typeface="Times New Roman" panose="02020603050405020304" pitchFamily="18" charset="0"/>
                        </a:rPr>
                        <a:t>Isolationism</a:t>
                      </a:r>
                    </a:p>
                  </a:txBody>
                  <a:tcPr/>
                </a:tc>
                <a:tc>
                  <a:txBody>
                    <a:bodyPr/>
                    <a:lstStyle/>
                    <a:p>
                      <a:pPr algn="ctr"/>
                      <a:endParaRPr lang="en-US" dirty="0">
                        <a:latin typeface="Times New Roman" panose="02020603050405020304" pitchFamily="18" charset="0"/>
                        <a:cs typeface="Times New Roman" panose="02020603050405020304" pitchFamily="18" charset="0"/>
                      </a:endParaRPr>
                    </a:p>
                    <a:p>
                      <a:pPr algn="ctr"/>
                      <a:r>
                        <a:rPr lang="en-US" dirty="0">
                          <a:latin typeface="Times New Roman" panose="02020603050405020304" pitchFamily="18" charset="0"/>
                          <a:cs typeface="Times New Roman" panose="02020603050405020304" pitchFamily="18" charset="0"/>
                        </a:rPr>
                        <a:t>Fascism</a:t>
                      </a:r>
                    </a:p>
                  </a:txBody>
                  <a:tcPr/>
                </a:tc>
                <a:tc>
                  <a:txBody>
                    <a:bodyPr/>
                    <a:lstStyle/>
                    <a:p>
                      <a:pPr algn="ctr"/>
                      <a:endParaRPr lang="en-US" dirty="0">
                        <a:latin typeface="Times New Roman" panose="02020603050405020304" pitchFamily="18" charset="0"/>
                        <a:cs typeface="Times New Roman" panose="02020603050405020304" pitchFamily="18" charset="0"/>
                      </a:endParaRPr>
                    </a:p>
                    <a:p>
                      <a:pPr algn="ctr"/>
                      <a:r>
                        <a:rPr lang="en-US" dirty="0">
                          <a:latin typeface="Times New Roman" panose="02020603050405020304" pitchFamily="18" charset="0"/>
                          <a:cs typeface="Times New Roman" panose="02020603050405020304" pitchFamily="18" charset="0"/>
                        </a:rPr>
                        <a:t>Totalitarianism</a:t>
                      </a:r>
                    </a:p>
                  </a:txBody>
                  <a:tcPr/>
                </a:tc>
                <a:extLst>
                  <a:ext uri="{0D108BD9-81ED-4DB2-BD59-A6C34878D82A}">
                    <a16:rowId xmlns:a16="http://schemas.microsoft.com/office/drawing/2014/main" val="727860444"/>
                  </a:ext>
                </a:extLst>
              </a:tr>
              <a:tr h="633274">
                <a:tc>
                  <a:txBody>
                    <a:bodyPr/>
                    <a:lstStyle/>
                    <a:p>
                      <a:pPr algn="ctr"/>
                      <a:endParaRPr lang="en-US" dirty="0">
                        <a:latin typeface="Times New Roman" panose="02020603050405020304" pitchFamily="18" charset="0"/>
                        <a:cs typeface="Times New Roman" panose="02020603050405020304" pitchFamily="18" charset="0"/>
                      </a:endParaRPr>
                    </a:p>
                    <a:p>
                      <a:pPr algn="ctr"/>
                      <a:r>
                        <a:rPr lang="en-US" dirty="0">
                          <a:latin typeface="Times New Roman" panose="02020603050405020304" pitchFamily="18" charset="0"/>
                          <a:cs typeface="Times New Roman" panose="02020603050405020304" pitchFamily="18" charset="0"/>
                        </a:rPr>
                        <a:t>Nazism</a:t>
                      </a:r>
                    </a:p>
                  </a:txBody>
                  <a:tcPr/>
                </a:tc>
                <a:tc>
                  <a:txBody>
                    <a:bodyPr/>
                    <a:lstStyle/>
                    <a:p>
                      <a:pPr algn="ctr"/>
                      <a:endParaRPr lang="en-US" dirty="0">
                        <a:latin typeface="Times New Roman" panose="02020603050405020304" pitchFamily="18" charset="0"/>
                        <a:cs typeface="Times New Roman" panose="02020603050405020304" pitchFamily="18" charset="0"/>
                      </a:endParaRPr>
                    </a:p>
                    <a:p>
                      <a:pPr algn="ctr"/>
                      <a:r>
                        <a:rPr lang="en-US" dirty="0">
                          <a:latin typeface="Times New Roman" panose="02020603050405020304" pitchFamily="18" charset="0"/>
                          <a:cs typeface="Times New Roman" panose="02020603050405020304" pitchFamily="18" charset="0"/>
                        </a:rPr>
                        <a:t>Nationalism</a:t>
                      </a:r>
                    </a:p>
                  </a:txBody>
                  <a:tcPr/>
                </a:tc>
                <a:tc>
                  <a:txBody>
                    <a:bodyPr/>
                    <a:lstStyle/>
                    <a:p>
                      <a:pPr algn="ctr"/>
                      <a:endParaRPr lang="en-US" dirty="0">
                        <a:latin typeface="Times New Roman" panose="02020603050405020304" pitchFamily="18" charset="0"/>
                        <a:cs typeface="Times New Roman" panose="02020603050405020304" pitchFamily="18" charset="0"/>
                      </a:endParaRPr>
                    </a:p>
                    <a:p>
                      <a:pPr algn="ctr"/>
                      <a:r>
                        <a:rPr lang="en-US" dirty="0">
                          <a:latin typeface="Times New Roman" panose="02020603050405020304" pitchFamily="18" charset="0"/>
                          <a:cs typeface="Times New Roman" panose="02020603050405020304" pitchFamily="18" charset="0"/>
                        </a:rPr>
                        <a:t>Militarism</a:t>
                      </a:r>
                    </a:p>
                  </a:txBody>
                  <a:tcPr/>
                </a:tc>
                <a:extLst>
                  <a:ext uri="{0D108BD9-81ED-4DB2-BD59-A6C34878D82A}">
                    <a16:rowId xmlns:a16="http://schemas.microsoft.com/office/drawing/2014/main" val="1489140677"/>
                  </a:ext>
                </a:extLst>
              </a:tr>
            </a:tbl>
          </a:graphicData>
        </a:graphic>
      </p:graphicFrame>
    </p:spTree>
    <p:extLst>
      <p:ext uri="{BB962C8B-B14F-4D97-AF65-F5344CB8AC3E}">
        <p14:creationId xmlns:p14="http://schemas.microsoft.com/office/powerpoint/2010/main" val="23389657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p:nvPr/>
        </p:nvSpPr>
        <p:spPr>
          <a:xfrm>
            <a:off x="387946" y="0"/>
            <a:ext cx="6129899" cy="783566"/>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4000" b="1" i="0" u="none" strike="noStrike" kern="0" cap="none" spc="0" normalizeH="0" baseline="0" noProof="0" dirty="0">
                <a:ln>
                  <a:noFill/>
                </a:ln>
                <a:solidFill>
                  <a:srgbClr val="0070C0"/>
                </a:solidFill>
                <a:effectLst/>
                <a:uLnTx/>
                <a:uFillTx/>
                <a:latin typeface="Georgia" panose="02040502050405020303" pitchFamily="18" charset="0"/>
                <a:ea typeface="Impact"/>
                <a:cs typeface="Impact"/>
                <a:sym typeface="Impact"/>
              </a:rPr>
              <a:t>Lend Lease Act</a:t>
            </a:r>
          </a:p>
        </p:txBody>
      </p:sp>
      <p:sp>
        <p:nvSpPr>
          <p:cNvPr id="197" name="Shape 197"/>
          <p:cNvSpPr txBox="1"/>
          <p:nvPr/>
        </p:nvSpPr>
        <p:spPr>
          <a:xfrm>
            <a:off x="-19455" y="523478"/>
            <a:ext cx="6858000" cy="1215601"/>
          </a:xfrm>
          <a:prstGeom prst="rect">
            <a:avLst/>
          </a:prstGeom>
          <a:noFill/>
          <a:ln>
            <a:noFill/>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Georgia" panose="02040502050405020303" pitchFamily="18" charset="0"/>
                <a:cs typeface="Arial"/>
                <a:sym typeface="Arial"/>
              </a:rPr>
              <a:t>After war broke out in Europe, isolationism lost some of its appeal for Americans. Most now openly supported the Allies. Hoping to keep the United States out of the war, Hitler sought to expand his alliance. In September 1940, Germany, Italy, and Japan signed the Tripartite Pact, making Japan a member of the Axis powers. The three nations agreed to provide mutual support in the event of an attack by a country not yet in the war. The attacker they had in mind was the United States. Continue reading </a:t>
            </a:r>
            <a:r>
              <a:rPr kumimoji="0" lang="en-US" sz="1200" b="0" i="1" u="none" strike="noStrike" kern="0" cap="none" spc="0" normalizeH="0" baseline="0" noProof="0" dirty="0">
                <a:ln>
                  <a:noFill/>
                </a:ln>
                <a:solidFill>
                  <a:srgbClr val="000000"/>
                </a:solidFill>
                <a:effectLst/>
                <a:uLnTx/>
                <a:uFillTx/>
                <a:latin typeface="Georgia" panose="02040502050405020303" pitchFamily="18" charset="0"/>
                <a:cs typeface="Arial"/>
                <a:sym typeface="Arial"/>
              </a:rPr>
              <a:t>History Alive! </a:t>
            </a:r>
            <a:r>
              <a:rPr kumimoji="0" lang="en-US" sz="1200" b="0" i="0" u="none" strike="noStrike" kern="0" cap="none" spc="0" normalizeH="0" baseline="0" noProof="0" dirty="0">
                <a:ln>
                  <a:noFill/>
                </a:ln>
                <a:solidFill>
                  <a:srgbClr val="000000"/>
                </a:solidFill>
                <a:effectLst/>
                <a:uLnTx/>
                <a:uFillTx/>
                <a:latin typeface="Georgia" panose="02040502050405020303" pitchFamily="18" charset="0"/>
                <a:cs typeface="Arial"/>
                <a:sym typeface="Arial"/>
              </a:rPr>
              <a:t>Chapter 34 in order to respond to the prompts below. </a:t>
            </a:r>
            <a:endParaRPr kumimoji="0" lang="en-US" sz="1200" b="1" i="0" u="none" strike="noStrike" kern="0" cap="none" spc="0" normalizeH="0" baseline="0" noProof="0" dirty="0">
              <a:ln>
                <a:noFill/>
              </a:ln>
              <a:solidFill>
                <a:srgbClr val="000000"/>
              </a:solidFill>
              <a:effectLst/>
              <a:uLnTx/>
              <a:uFillTx/>
              <a:latin typeface="Georgia" panose="02040502050405020303" pitchFamily="18" charset="0"/>
              <a:cs typeface="Arial"/>
              <a:sym typeface="Arial"/>
            </a:endParaRPr>
          </a:p>
        </p:txBody>
      </p:sp>
      <p:sp>
        <p:nvSpPr>
          <p:cNvPr id="200" name="Shape 200"/>
          <p:cNvSpPr txBox="1"/>
          <p:nvPr/>
        </p:nvSpPr>
        <p:spPr>
          <a:xfrm>
            <a:off x="77819" y="6590242"/>
            <a:ext cx="2062266" cy="1231876"/>
          </a:xfrm>
          <a:prstGeom prst="rect">
            <a:avLst/>
          </a:prstGeom>
          <a:solidFill>
            <a:srgbClr val="C9DAF8"/>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If the United States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entered the war, who would they have to fight?</a:t>
            </a:r>
          </a:p>
        </p:txBody>
      </p:sp>
      <p:sp>
        <p:nvSpPr>
          <p:cNvPr id="5" name="Rectangle 4"/>
          <p:cNvSpPr/>
          <p:nvPr/>
        </p:nvSpPr>
        <p:spPr>
          <a:xfrm>
            <a:off x="298213" y="1613133"/>
            <a:ext cx="6160653"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4" name="Picture 3"/>
          <p:cNvPicPr>
            <a:picLocks noChangeAspect="1"/>
          </p:cNvPicPr>
          <p:nvPr/>
        </p:nvPicPr>
        <p:blipFill>
          <a:blip r:embed="rId3"/>
          <a:stretch>
            <a:fillRect/>
          </a:stretch>
        </p:blipFill>
        <p:spPr>
          <a:xfrm>
            <a:off x="77819" y="1829085"/>
            <a:ext cx="6718717" cy="4747893"/>
          </a:xfrm>
          <a:prstGeom prst="rect">
            <a:avLst/>
          </a:prstGeom>
        </p:spPr>
      </p:pic>
      <p:sp>
        <p:nvSpPr>
          <p:cNvPr id="13" name="Shape 200"/>
          <p:cNvSpPr txBox="1"/>
          <p:nvPr/>
        </p:nvSpPr>
        <p:spPr>
          <a:xfrm>
            <a:off x="2325337" y="6590242"/>
            <a:ext cx="2149386" cy="1231876"/>
          </a:xfrm>
          <a:prstGeom prst="rect">
            <a:avLst/>
          </a:prstGeom>
          <a:solidFill>
            <a:srgbClr val="C9DAF8"/>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What did the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Neutrality Acts ban?</a:t>
            </a:r>
          </a:p>
        </p:txBody>
      </p:sp>
      <p:sp>
        <p:nvSpPr>
          <p:cNvPr id="14" name="Shape 200"/>
          <p:cNvSpPr txBox="1"/>
          <p:nvPr/>
        </p:nvSpPr>
        <p:spPr>
          <a:xfrm>
            <a:off x="4630368" y="6590242"/>
            <a:ext cx="2146715" cy="1231876"/>
          </a:xfrm>
          <a:prstGeom prst="rect">
            <a:avLst/>
          </a:prstGeom>
          <a:solidFill>
            <a:srgbClr val="C9DAF8"/>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Define the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Lend Lease Act.</a:t>
            </a:r>
          </a:p>
        </p:txBody>
      </p:sp>
      <p:sp>
        <p:nvSpPr>
          <p:cNvPr id="15" name="Shape 200"/>
          <p:cNvSpPr txBox="1"/>
          <p:nvPr/>
        </p:nvSpPr>
        <p:spPr>
          <a:xfrm>
            <a:off x="77820" y="7822118"/>
            <a:ext cx="2062266" cy="1231876"/>
          </a:xfrm>
          <a:prstGeom prst="rect">
            <a:avLst/>
          </a:prstGeom>
          <a:solidFill>
            <a:srgbClr val="C9DAF8"/>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What is meant by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“fight on two fronts”?</a:t>
            </a:r>
          </a:p>
        </p:txBody>
      </p:sp>
      <p:sp>
        <p:nvSpPr>
          <p:cNvPr id="17" name="Shape 200"/>
          <p:cNvSpPr txBox="1"/>
          <p:nvPr/>
        </p:nvSpPr>
        <p:spPr>
          <a:xfrm>
            <a:off x="2325337" y="7822118"/>
            <a:ext cx="2149386" cy="1231876"/>
          </a:xfrm>
          <a:prstGeom prst="rect">
            <a:avLst/>
          </a:prstGeom>
          <a:solidFill>
            <a:srgbClr val="C9DAF8"/>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What was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“cash and carry”?</a:t>
            </a:r>
          </a:p>
        </p:txBody>
      </p:sp>
      <p:sp>
        <p:nvSpPr>
          <p:cNvPr id="19" name="Shape 200"/>
          <p:cNvSpPr txBox="1"/>
          <p:nvPr/>
        </p:nvSpPr>
        <p:spPr>
          <a:xfrm>
            <a:off x="4630368" y="7822118"/>
            <a:ext cx="2146716" cy="1231876"/>
          </a:xfrm>
          <a:prstGeom prst="rect">
            <a:avLst/>
          </a:prstGeom>
          <a:solidFill>
            <a:srgbClr val="C9DAF8"/>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What was the outcome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of the Lend Lease Act?</a:t>
            </a:r>
          </a:p>
        </p:txBody>
      </p:sp>
    </p:spTree>
    <p:extLst>
      <p:ext uri="{BB962C8B-B14F-4D97-AF65-F5344CB8AC3E}">
        <p14:creationId xmlns:p14="http://schemas.microsoft.com/office/powerpoint/2010/main" val="1024223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p:nvPr/>
        </p:nvSpPr>
        <p:spPr>
          <a:xfrm>
            <a:off x="387946" y="0"/>
            <a:ext cx="6129899" cy="783566"/>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4000" b="1" i="0" u="none" strike="noStrike" kern="0" cap="none" spc="0" normalizeH="0" baseline="0" noProof="0" dirty="0">
                <a:ln>
                  <a:noFill/>
                </a:ln>
                <a:solidFill>
                  <a:srgbClr val="0070C0"/>
                </a:solidFill>
                <a:effectLst/>
                <a:uLnTx/>
                <a:uFillTx/>
                <a:latin typeface="Georgia" panose="02040502050405020303" pitchFamily="18" charset="0"/>
                <a:ea typeface="Impact"/>
                <a:cs typeface="Impact"/>
                <a:sym typeface="Impact"/>
              </a:rPr>
              <a:t>Pearl Harbor</a:t>
            </a:r>
          </a:p>
        </p:txBody>
      </p:sp>
      <p:sp>
        <p:nvSpPr>
          <p:cNvPr id="197" name="Shape 197"/>
          <p:cNvSpPr txBox="1"/>
          <p:nvPr/>
        </p:nvSpPr>
        <p:spPr>
          <a:xfrm>
            <a:off x="-19455" y="523479"/>
            <a:ext cx="6858000" cy="2251448"/>
          </a:xfrm>
          <a:prstGeom prst="rect">
            <a:avLst/>
          </a:prstGeom>
          <a:noFill/>
          <a:ln>
            <a:noFill/>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Georgia" panose="02040502050405020303" pitchFamily="18" charset="0"/>
                <a:cs typeface="Arial"/>
                <a:sym typeface="Arial"/>
              </a:rPr>
              <a:t>From 1940 to 1941, Japan continued seeking raw materials through conquest. It occupied French Indochina, in Southeast Asia, and set its sights on the Dutch East Indies. Its goal was to push Western powers out and establish a “new order in East Asia,” with Japan at the center. The United States tried to undercut Japan’s aggression in several ways. It sent loans and other aid to Japan’s enemy, China, and froze Japanese assets in American banks. It also blocked the export of vital resources, including oil, to Japan. Relations between the two nations steadily worsened.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Georgia" panose="02040502050405020303" pitchFamily="18" charset="0"/>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Georgia" panose="02040502050405020303" pitchFamily="18" charset="0"/>
                <a:cs typeface="Arial"/>
                <a:sym typeface="Arial"/>
              </a:rPr>
              <a:t>By 1941, American intelligence officers had managed to intercept and decode secret messages from Japan to its foreign offices. Late in the year, officers learned of a coming attack on American territory in the Pacific Ocean. They thought the attack might target an American base in the Philippines. Instead it was aimed at Pearl Harbor, Hawaii – the home of the U.S. Pacific Fleet.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Georgia" panose="02040502050405020303" pitchFamily="18" charset="0"/>
                <a:cs typeface="Arial"/>
                <a:sym typeface="Arial"/>
              </a:rPr>
              <a:t> </a:t>
            </a:r>
          </a:p>
        </p:txBody>
      </p:sp>
      <p:sp>
        <p:nvSpPr>
          <p:cNvPr id="202" name="Shape 202"/>
          <p:cNvSpPr txBox="1"/>
          <p:nvPr/>
        </p:nvSpPr>
        <p:spPr>
          <a:xfrm>
            <a:off x="46418" y="7702145"/>
            <a:ext cx="6811582" cy="1361871"/>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When was Pearl Harbor attacked? How long did the attack last?</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How many Japanese bombers and fighter planes attacked Pearl Harbor?</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How many U.S. ships were damaged or sunk? How many </a:t>
            </a:r>
            <a:r>
              <a:rPr kumimoji="0" lang="en-US" sz="1200" b="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U.S.military</a:t>
            </a:r>
            <a:r>
              <a:rPr kumimoji="0" lang="en-US" sz="1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aircraft were damaged or destroyed?</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How many Americans were killed and how many were wounded? How many Japanese planes were lost?</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What did U.S. President Roosevelt do in response?  What did Germany and Italy do in response?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5" name="Rectangle 4"/>
          <p:cNvSpPr/>
          <p:nvPr/>
        </p:nvSpPr>
        <p:spPr>
          <a:xfrm>
            <a:off x="298213" y="1613133"/>
            <a:ext cx="6160653"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250" y="2774927"/>
            <a:ext cx="3338295" cy="2376493"/>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00250" y="2774927"/>
            <a:ext cx="3071914" cy="2442477"/>
          </a:xfrm>
          <a:prstGeom prst="rect">
            <a:avLst/>
          </a:prstGeom>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250" y="5169730"/>
            <a:ext cx="3338295" cy="2433246"/>
          </a:xfrm>
          <a:prstGeom prst="rect">
            <a:avLst/>
          </a:prstGeom>
        </p:spPr>
      </p:pic>
      <p:pic>
        <p:nvPicPr>
          <p:cNvPr id="6" name="Pictur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500250" y="5248496"/>
            <a:ext cx="3139306" cy="2354480"/>
          </a:xfrm>
          <a:prstGeom prst="rect">
            <a:avLst/>
          </a:prstGeom>
        </p:spPr>
      </p:pic>
    </p:spTree>
    <p:extLst>
      <p:ext uri="{BB962C8B-B14F-4D97-AF65-F5344CB8AC3E}">
        <p14:creationId xmlns:p14="http://schemas.microsoft.com/office/powerpoint/2010/main" val="4474540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Shape 308"/>
          <p:cNvSpPr txBox="1"/>
          <p:nvPr/>
        </p:nvSpPr>
        <p:spPr>
          <a:xfrm>
            <a:off x="195600" y="130500"/>
            <a:ext cx="6430199" cy="523200"/>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2800" b="0" i="0" u="none" strike="noStrike" kern="0" cap="none" spc="0" normalizeH="0" baseline="0" noProof="0" dirty="0">
                <a:ln>
                  <a:noFill/>
                </a:ln>
                <a:solidFill>
                  <a:srgbClr val="5B9BD5">
                    <a:lumMod val="75000"/>
                  </a:srgbClr>
                </a:solidFill>
                <a:effectLst/>
                <a:uLnTx/>
                <a:uFillTx/>
                <a:latin typeface="Impact"/>
                <a:ea typeface="Impact"/>
                <a:cs typeface="Impact"/>
                <a:sym typeface="Impact"/>
              </a:rPr>
              <a:t>Japanese-American Internment</a:t>
            </a:r>
          </a:p>
        </p:txBody>
      </p:sp>
      <p:sp>
        <p:nvSpPr>
          <p:cNvPr id="309" name="Shape 309"/>
          <p:cNvSpPr txBox="1"/>
          <p:nvPr/>
        </p:nvSpPr>
        <p:spPr>
          <a:xfrm>
            <a:off x="142325" y="578914"/>
            <a:ext cx="6629400" cy="976199"/>
          </a:xfrm>
          <a:prstGeom prst="rect">
            <a:avLst/>
          </a:prstGeom>
          <a:noFill/>
          <a:ln>
            <a:no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a:cs typeface="Arial"/>
                <a:sym typeface="Arial"/>
              </a:rPr>
              <a:t>Directions</a:t>
            </a:r>
            <a:r>
              <a:rPr kumimoji="0" lang="en-US" sz="1200" b="0" i="0" u="none" strike="noStrike" kern="0" cap="none" spc="0" normalizeH="0" baseline="0" noProof="0" dirty="0">
                <a:ln>
                  <a:noFill/>
                </a:ln>
                <a:solidFill>
                  <a:srgbClr val="000000"/>
                </a:solidFill>
                <a:effectLst/>
                <a:uLnTx/>
                <a:uFillTx/>
                <a:latin typeface="Arial"/>
                <a:cs typeface="Arial"/>
                <a:sym typeface="Arial"/>
              </a:rPr>
              <a:t>: Starting in 1942, the US government forced about 110,000 Japanese-Americans who lived along the west coast into camps called “War Relocation Camps”. Most of the people held were there until the war ended in 1945. Follow this link </a:t>
            </a:r>
            <a:r>
              <a:rPr kumimoji="0" lang="en-US" sz="1200" b="0" i="0" u="none" strike="noStrike" kern="0" cap="none" spc="0" normalizeH="0" baseline="0" noProof="0" dirty="0">
                <a:ln>
                  <a:noFill/>
                </a:ln>
                <a:solidFill>
                  <a:srgbClr val="000000"/>
                </a:solidFill>
                <a:effectLst/>
                <a:uLnTx/>
                <a:uFillTx/>
                <a:latin typeface="Arial"/>
                <a:cs typeface="Arial"/>
                <a:sym typeface="Arial"/>
                <a:hlinkClick r:id="rId3"/>
              </a:rPr>
              <a:t>https://www.archives.gov/research/alic/reference/military/japanese-internment.html</a:t>
            </a:r>
            <a:r>
              <a:rPr kumimoji="0" lang="en-US" sz="1200" b="0" i="0" u="none" strike="noStrike" kern="0" cap="none" spc="0" normalizeH="0" baseline="0" noProof="0" dirty="0">
                <a:ln>
                  <a:noFill/>
                </a:ln>
                <a:solidFill>
                  <a:srgbClr val="000000"/>
                </a:solidFill>
                <a:effectLst/>
                <a:uLnTx/>
                <a:uFillTx/>
                <a:latin typeface="Arial"/>
                <a:cs typeface="Arial"/>
                <a:sym typeface="Arial"/>
              </a:rPr>
              <a:t> </a:t>
            </a:r>
            <a:br>
              <a:rPr kumimoji="0" lang="en-US" sz="1200" b="0" i="0" u="none" strike="noStrike" kern="0" cap="none" spc="0" normalizeH="0" baseline="0" noProof="0" dirty="0">
                <a:ln>
                  <a:noFill/>
                </a:ln>
                <a:solidFill>
                  <a:srgbClr val="000000"/>
                </a:solidFill>
                <a:effectLst/>
                <a:uLnTx/>
                <a:uFillTx/>
                <a:latin typeface="Arial"/>
                <a:cs typeface="Arial"/>
                <a:sym typeface="Arial"/>
              </a:rPr>
            </a:br>
            <a:r>
              <a:rPr kumimoji="0" lang="en-US" sz="1200" b="0" i="0" u="none" strike="noStrike" kern="0" cap="none" spc="0" normalizeH="0" baseline="0" noProof="0" dirty="0">
                <a:ln>
                  <a:noFill/>
                </a:ln>
                <a:solidFill>
                  <a:srgbClr val="000000"/>
                </a:solidFill>
                <a:effectLst/>
                <a:uLnTx/>
                <a:uFillTx/>
                <a:latin typeface="Arial"/>
                <a:cs typeface="Arial"/>
                <a:sym typeface="Arial"/>
              </a:rPr>
              <a:t>then answer the questions and provide pictures for the spaces below.</a:t>
            </a:r>
          </a:p>
        </p:txBody>
      </p:sp>
      <p:pic>
        <p:nvPicPr>
          <p:cNvPr id="311" name="Shape 311"/>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96173" y="2476451"/>
            <a:ext cx="3327786" cy="2170950"/>
          </a:xfrm>
          <a:prstGeom prst="rect">
            <a:avLst/>
          </a:prstGeom>
          <a:noFill/>
          <a:ln>
            <a:noFill/>
          </a:ln>
        </p:spPr>
      </p:pic>
      <p:sp>
        <p:nvSpPr>
          <p:cNvPr id="312" name="Shape 312"/>
          <p:cNvSpPr txBox="1"/>
          <p:nvPr/>
        </p:nvSpPr>
        <p:spPr>
          <a:xfrm>
            <a:off x="82913" y="4765494"/>
            <a:ext cx="3327786" cy="896004"/>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1200" b="0" i="0" u="none" strike="noStrike" kern="0" cap="none" spc="0" normalizeH="0" baseline="0" noProof="0" dirty="0">
                <a:ln>
                  <a:noFill/>
                </a:ln>
                <a:solidFill>
                  <a:srgbClr val="000000"/>
                </a:solidFill>
                <a:effectLst/>
                <a:uLnTx/>
                <a:uFillTx/>
                <a:latin typeface="Arial"/>
                <a:cs typeface="Arial"/>
                <a:sym typeface="Arial"/>
              </a:rPr>
            </a:br>
            <a:r>
              <a:rPr kumimoji="0" lang="en-US" sz="1200" b="0" i="0" u="none" strike="noStrike" kern="0" cap="none" spc="0" normalizeH="0" baseline="0" noProof="0" dirty="0">
                <a:ln>
                  <a:noFill/>
                </a:ln>
                <a:solidFill>
                  <a:srgbClr val="000000"/>
                </a:solidFill>
                <a:effectLst/>
                <a:uLnTx/>
                <a:uFillTx/>
                <a:latin typeface="Arial"/>
                <a:cs typeface="Arial"/>
                <a:sym typeface="Arial"/>
              </a:rPr>
              <a:t>How do you think Japanese-Americans reacted to attitudes like the one above? </a:t>
            </a:r>
          </a:p>
        </p:txBody>
      </p:sp>
      <p:pic>
        <p:nvPicPr>
          <p:cNvPr id="316" name="Shape 316"/>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09433" y="5804925"/>
            <a:ext cx="3301266" cy="2065154"/>
          </a:xfrm>
          <a:prstGeom prst="rect">
            <a:avLst/>
          </a:prstGeom>
          <a:noFill/>
          <a:ln>
            <a:noFill/>
          </a:ln>
        </p:spPr>
      </p:pic>
      <p:sp>
        <p:nvSpPr>
          <p:cNvPr id="317" name="Shape 317"/>
          <p:cNvSpPr txBox="1"/>
          <p:nvPr/>
        </p:nvSpPr>
        <p:spPr>
          <a:xfrm>
            <a:off x="82913" y="1555113"/>
            <a:ext cx="3314526" cy="701704"/>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rPr>
              <a:t>What was Executive Order 9066?</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rPr>
              <a:t>Why was it enacted? </a:t>
            </a:r>
          </a:p>
        </p:txBody>
      </p:sp>
      <p:sp>
        <p:nvSpPr>
          <p:cNvPr id="318" name="Shape 318"/>
          <p:cNvSpPr txBox="1"/>
          <p:nvPr/>
        </p:nvSpPr>
        <p:spPr>
          <a:xfrm>
            <a:off x="3553605" y="6993640"/>
            <a:ext cx="3218120" cy="856984"/>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1200" b="0" i="0" u="none" strike="noStrike" kern="0" cap="none" spc="0" normalizeH="0" baseline="0" noProof="0" dirty="0">
                <a:ln>
                  <a:noFill/>
                </a:ln>
                <a:solidFill>
                  <a:srgbClr val="000000"/>
                </a:solidFill>
                <a:effectLst/>
                <a:uLnTx/>
                <a:uFillTx/>
                <a:latin typeface="Arial"/>
                <a:cs typeface="Arial"/>
                <a:sym typeface="Arial"/>
              </a:rPr>
            </a:br>
            <a:r>
              <a:rPr kumimoji="0" lang="en-US" sz="1200" b="0" i="0" u="none" strike="noStrike" kern="0" cap="none" spc="0" normalizeH="0" baseline="0" noProof="0" dirty="0">
                <a:ln>
                  <a:noFill/>
                </a:ln>
                <a:solidFill>
                  <a:srgbClr val="000000"/>
                </a:solidFill>
                <a:effectLst/>
                <a:uLnTx/>
                <a:uFillTx/>
                <a:latin typeface="Arial"/>
                <a:cs typeface="Arial"/>
                <a:sym typeface="Arial"/>
              </a:rPr>
              <a:t>Do you feel the US was justified in “relocating” Japanese-Americans? Explain.</a:t>
            </a:r>
          </a:p>
        </p:txBody>
      </p:sp>
      <p:sp>
        <p:nvSpPr>
          <p:cNvPr id="14" name="Shape 312"/>
          <p:cNvSpPr txBox="1"/>
          <p:nvPr/>
        </p:nvSpPr>
        <p:spPr>
          <a:xfrm>
            <a:off x="3553605" y="1566247"/>
            <a:ext cx="3205032" cy="910204"/>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1200" b="0" i="0" u="none" strike="noStrike" kern="0" cap="none" spc="0" normalizeH="0" baseline="0" noProof="0" dirty="0">
                <a:ln>
                  <a:noFill/>
                </a:ln>
                <a:solidFill>
                  <a:srgbClr val="000000"/>
                </a:solidFill>
                <a:effectLst/>
                <a:uLnTx/>
                <a:uFillTx/>
                <a:latin typeface="Arial"/>
                <a:cs typeface="Arial"/>
                <a:sym typeface="Arial"/>
              </a:rPr>
            </a:br>
            <a:r>
              <a:rPr kumimoji="0" lang="en-US" sz="1200" b="0" i="0" u="none" strike="noStrike" kern="0" cap="none" spc="0" normalizeH="0" baseline="0" noProof="0" dirty="0">
                <a:ln>
                  <a:noFill/>
                </a:ln>
                <a:solidFill>
                  <a:srgbClr val="000000"/>
                </a:solidFill>
                <a:effectLst/>
                <a:uLnTx/>
                <a:uFillTx/>
                <a:latin typeface="Arial"/>
                <a:cs typeface="Arial"/>
                <a:sym typeface="Arial"/>
              </a:rPr>
              <a:t>How do you think it felt to grow up in the conditions you see below?</a:t>
            </a:r>
          </a:p>
        </p:txBody>
      </p:sp>
      <p:pic>
        <p:nvPicPr>
          <p:cNvPr id="3" name="Picture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05955" y="2557816"/>
            <a:ext cx="3191945" cy="2127963"/>
          </a:xfrm>
          <a:prstGeom prst="rect">
            <a:avLst/>
          </a:prstGeom>
        </p:spPr>
      </p:pic>
      <p:pic>
        <p:nvPicPr>
          <p:cNvPr id="4" name="Picture 3"/>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579780" y="4765494"/>
            <a:ext cx="3218120" cy="2148431"/>
          </a:xfrm>
          <a:prstGeom prst="rect">
            <a:avLst/>
          </a:prstGeom>
        </p:spPr>
      </p:pic>
      <p:sp>
        <p:nvSpPr>
          <p:cNvPr id="17" name="Shape 312"/>
          <p:cNvSpPr txBox="1"/>
          <p:nvPr/>
        </p:nvSpPr>
        <p:spPr>
          <a:xfrm>
            <a:off x="142325" y="7949794"/>
            <a:ext cx="6629400" cy="1125382"/>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rgbClr val="000000"/>
                </a:solidFill>
                <a:effectLst/>
                <a:uLnTx/>
                <a:uFillTx/>
                <a:latin typeface="Arial"/>
                <a:cs typeface="Arial"/>
                <a:sym typeface="Arial"/>
              </a:rPr>
              <a:t>Japanese Americans were placed in internment camps during World War II </a:t>
            </a:r>
            <a:br>
              <a:rPr kumimoji="0" lang="en-US" sz="1050" b="0" i="0" u="none" strike="noStrike" kern="0" cap="none" spc="0" normalizeH="0" baseline="0" noProof="0" dirty="0">
                <a:ln>
                  <a:noFill/>
                </a:ln>
                <a:solidFill>
                  <a:srgbClr val="000000"/>
                </a:solidFill>
                <a:effectLst/>
                <a:uLnTx/>
                <a:uFillTx/>
                <a:latin typeface="Arial"/>
                <a:cs typeface="Arial"/>
                <a:sym typeface="Arial"/>
              </a:rPr>
            </a:br>
            <a:r>
              <a:rPr kumimoji="0" lang="en-US" sz="1050" b="0" i="0" u="none" strike="noStrike" kern="0" cap="none" spc="0" normalizeH="0" baseline="0" noProof="0" dirty="0">
                <a:ln>
                  <a:noFill/>
                </a:ln>
                <a:solidFill>
                  <a:srgbClr val="000000"/>
                </a:solidFill>
                <a:effectLst/>
                <a:uLnTx/>
                <a:uFillTx/>
                <a:latin typeface="Arial"/>
                <a:cs typeface="Arial"/>
                <a:sym typeface="Arial"/>
              </a:rPr>
              <a:t>	    </a:t>
            </a:r>
          </a:p>
          <a:p>
            <a:pPr marL="228600" marR="0" lvl="4" indent="-22860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1050" b="0" i="0" u="none" strike="noStrike" kern="0" cap="none" spc="0" normalizeH="0" baseline="0" noProof="0" dirty="0">
                <a:ln>
                  <a:noFill/>
                </a:ln>
                <a:solidFill>
                  <a:srgbClr val="000000"/>
                </a:solidFill>
                <a:effectLst/>
                <a:uLnTx/>
                <a:uFillTx/>
                <a:latin typeface="Arial"/>
                <a:cs typeface="Arial"/>
                <a:sym typeface="Arial"/>
              </a:rPr>
              <a:t>due to numerous acts of espionage and sabotage</a:t>
            </a:r>
          </a:p>
          <a:p>
            <a:pPr marL="228600" marR="0" lvl="4" indent="-22860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1050" b="0" i="0" u="none" strike="noStrike" kern="0" cap="none" spc="0" normalizeH="0" baseline="0" noProof="0" dirty="0">
                <a:ln>
                  <a:noFill/>
                </a:ln>
                <a:solidFill>
                  <a:srgbClr val="000000"/>
                </a:solidFill>
                <a:effectLst/>
                <a:uLnTx/>
                <a:uFillTx/>
                <a:latin typeface="Arial"/>
                <a:cs typeface="Arial"/>
                <a:sym typeface="Arial"/>
              </a:rPr>
              <a:t>in retaliation for the placement of Americans in concentration camps by the Japanese</a:t>
            </a:r>
          </a:p>
          <a:p>
            <a:pPr marL="228600" marR="0" lvl="4" indent="-22860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1050" b="0" i="0" u="none" strike="noStrike" kern="0" cap="none" spc="0" normalizeH="0" baseline="0" noProof="0" dirty="0">
                <a:ln>
                  <a:noFill/>
                </a:ln>
                <a:solidFill>
                  <a:srgbClr val="000000"/>
                </a:solidFill>
                <a:effectLst/>
                <a:uLnTx/>
                <a:uFillTx/>
                <a:latin typeface="Arial"/>
                <a:cs typeface="Arial"/>
                <a:sym typeface="Arial"/>
              </a:rPr>
              <a:t>because they were seen as a threat to national security</a:t>
            </a:r>
          </a:p>
          <a:p>
            <a:pPr marL="228600" marR="0" lvl="4" indent="-22860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1050" b="0" i="0" u="none" strike="noStrike" kern="0" cap="none" spc="0" normalizeH="0" baseline="0" noProof="0" dirty="0">
                <a:ln>
                  <a:noFill/>
                </a:ln>
                <a:solidFill>
                  <a:srgbClr val="000000"/>
                </a:solidFill>
                <a:effectLst/>
                <a:uLnTx/>
                <a:uFillTx/>
                <a:latin typeface="Arial"/>
                <a:cs typeface="Arial"/>
                <a:sym typeface="Arial"/>
              </a:rPr>
              <a:t>because many were loyal to Japan</a:t>
            </a:r>
          </a:p>
        </p:txBody>
      </p:sp>
    </p:spTree>
    <p:extLst>
      <p:ext uri="{BB962C8B-B14F-4D97-AF65-F5344CB8AC3E}">
        <p14:creationId xmlns:p14="http://schemas.microsoft.com/office/powerpoint/2010/main" val="22589219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Shape 308"/>
          <p:cNvSpPr txBox="1"/>
          <p:nvPr/>
        </p:nvSpPr>
        <p:spPr>
          <a:xfrm>
            <a:off x="195600" y="130500"/>
            <a:ext cx="6430199" cy="523200"/>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2800" b="0" i="0" u="none" strike="noStrike" kern="0" cap="none" spc="0" normalizeH="0" baseline="0" noProof="0" dirty="0">
                <a:ln>
                  <a:noFill/>
                </a:ln>
                <a:solidFill>
                  <a:srgbClr val="5B9BD5">
                    <a:lumMod val="75000"/>
                  </a:srgbClr>
                </a:solidFill>
                <a:effectLst/>
                <a:uLnTx/>
                <a:uFillTx/>
                <a:latin typeface="Impact"/>
                <a:ea typeface="Impact"/>
                <a:cs typeface="Impact"/>
                <a:sym typeface="Impact"/>
              </a:rPr>
              <a:t>Hiroshima &amp; Nagasaki</a:t>
            </a:r>
          </a:p>
        </p:txBody>
      </p:sp>
      <p:sp>
        <p:nvSpPr>
          <p:cNvPr id="309" name="Shape 309"/>
          <p:cNvSpPr txBox="1"/>
          <p:nvPr/>
        </p:nvSpPr>
        <p:spPr>
          <a:xfrm>
            <a:off x="142324" y="617783"/>
            <a:ext cx="6629400" cy="1957016"/>
          </a:xfrm>
          <a:prstGeom prst="rect">
            <a:avLst/>
          </a:prstGeom>
          <a:noFill/>
          <a:ln>
            <a:no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a:cs typeface="Arial"/>
                <a:sym typeface="Arial"/>
              </a:rPr>
              <a:t>Directions</a:t>
            </a:r>
            <a:r>
              <a:rPr kumimoji="0" lang="en-US" sz="1200" b="0" i="0" u="none" strike="noStrike" kern="0" cap="none" spc="0" normalizeH="0" baseline="0" noProof="0" dirty="0">
                <a:ln>
                  <a:noFill/>
                </a:ln>
                <a:solidFill>
                  <a:srgbClr val="000000"/>
                </a:solidFill>
                <a:effectLst/>
                <a:uLnTx/>
                <a:uFillTx/>
                <a:latin typeface="Arial"/>
                <a:cs typeface="Arial"/>
                <a:sym typeface="Arial"/>
              </a:rPr>
              <a:t>:.The atomic bombs dropped on Japan had a devastating effect. The searing </a:t>
            </a:r>
            <a:br>
              <a:rPr kumimoji="0" lang="en-US" sz="1200" b="0" i="0" u="none" strike="noStrike" kern="0" cap="none" spc="0" normalizeH="0" baseline="0" noProof="0" dirty="0">
                <a:ln>
                  <a:noFill/>
                </a:ln>
                <a:solidFill>
                  <a:srgbClr val="000000"/>
                </a:solidFill>
                <a:effectLst/>
                <a:uLnTx/>
                <a:uFillTx/>
                <a:latin typeface="Arial"/>
                <a:cs typeface="Arial"/>
                <a:sym typeface="Arial"/>
              </a:rPr>
            </a:br>
            <a:r>
              <a:rPr kumimoji="0" lang="en-US" sz="1200" b="0" i="0" u="none" strike="noStrike" kern="0" cap="none" spc="0" normalizeH="0" baseline="0" noProof="0" dirty="0">
                <a:ln>
                  <a:noFill/>
                </a:ln>
                <a:solidFill>
                  <a:srgbClr val="000000"/>
                </a:solidFill>
                <a:effectLst/>
                <a:uLnTx/>
                <a:uFillTx/>
                <a:latin typeface="Arial"/>
                <a:cs typeface="Arial"/>
                <a:sym typeface="Arial"/>
              </a:rPr>
              <a:t>heat from the blasts turned thousands of people into ash. Birds caught fire in midflight. </a:t>
            </a:r>
            <a:br>
              <a:rPr kumimoji="0" lang="en-US" sz="1200" b="0" i="0" u="none" strike="noStrike" kern="0" cap="none" spc="0" normalizeH="0" baseline="0" noProof="0" dirty="0">
                <a:ln>
                  <a:noFill/>
                </a:ln>
                <a:solidFill>
                  <a:srgbClr val="000000"/>
                </a:solidFill>
                <a:effectLst/>
                <a:uLnTx/>
                <a:uFillTx/>
                <a:latin typeface="Arial"/>
                <a:cs typeface="Arial"/>
                <a:sym typeface="Arial"/>
              </a:rPr>
            </a:br>
            <a:r>
              <a:rPr kumimoji="0" lang="en-US" sz="1200" b="0" i="0" u="none" strike="noStrike" kern="0" cap="none" spc="0" normalizeH="0" baseline="0" noProof="0" dirty="0">
                <a:ln>
                  <a:noFill/>
                </a:ln>
                <a:solidFill>
                  <a:srgbClr val="000000"/>
                </a:solidFill>
                <a:effectLst/>
                <a:uLnTx/>
                <a:uFillTx/>
                <a:latin typeface="Arial"/>
                <a:cs typeface="Arial"/>
                <a:sym typeface="Arial"/>
              </a:rPr>
              <a:t>Clothing, trees, and wooden building exploded into flames. Survivors suffered from </a:t>
            </a:r>
            <a:br>
              <a:rPr kumimoji="0" lang="en-US" sz="1200" b="0" i="0" u="none" strike="noStrike" kern="0" cap="none" spc="0" normalizeH="0" baseline="0" noProof="0" dirty="0">
                <a:ln>
                  <a:noFill/>
                </a:ln>
                <a:solidFill>
                  <a:srgbClr val="000000"/>
                </a:solidFill>
                <a:effectLst/>
                <a:uLnTx/>
                <a:uFillTx/>
                <a:latin typeface="Arial"/>
                <a:cs typeface="Arial"/>
                <a:sym typeface="Arial"/>
              </a:rPr>
            </a:br>
            <a:r>
              <a:rPr kumimoji="0" lang="en-US" sz="1200" b="0" i="0" u="none" strike="noStrike" kern="0" cap="none" spc="0" normalizeH="0" baseline="0" noProof="0" dirty="0">
                <a:ln>
                  <a:noFill/>
                </a:ln>
                <a:solidFill>
                  <a:srgbClr val="000000"/>
                </a:solidFill>
                <a:effectLst/>
                <a:uLnTx/>
                <a:uFillTx/>
                <a:latin typeface="Arial"/>
                <a:cs typeface="Arial"/>
                <a:sym typeface="Arial"/>
              </a:rPr>
              <a:t>sever burns, radiation sickness, and later, cancer. </a:t>
            </a:r>
            <a:r>
              <a:rPr kumimoji="0" lang="en-US" sz="1200" b="0" i="1" u="none" strike="noStrike" kern="0" cap="none" spc="0" normalizeH="0" baseline="0" noProof="0" dirty="0">
                <a:ln>
                  <a:noFill/>
                </a:ln>
                <a:solidFill>
                  <a:srgbClr val="000000"/>
                </a:solidFill>
                <a:effectLst/>
                <a:uLnTx/>
                <a:uFillTx/>
                <a:latin typeface="Arial"/>
                <a:cs typeface="Arial"/>
                <a:sym typeface="Arial"/>
              </a:rPr>
              <a:t>History Alive Chapter 36</a:t>
            </a:r>
            <a:br>
              <a:rPr kumimoji="0" lang="en-US" sz="1200" b="0" i="1" u="none" strike="noStrike" kern="0" cap="none" spc="0" normalizeH="0" baseline="0" noProof="0" dirty="0">
                <a:ln>
                  <a:noFill/>
                </a:ln>
                <a:solidFill>
                  <a:srgbClr val="000000"/>
                </a:solidFill>
                <a:effectLst/>
                <a:uLnTx/>
                <a:uFillTx/>
                <a:latin typeface="Arial"/>
                <a:cs typeface="Arial"/>
                <a:sym typeface="Arial"/>
              </a:rPr>
            </a:br>
            <a:endParaRPr kumimoji="0" lang="en-US" sz="1200" b="0" i="1"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rPr>
              <a:t>The atomic bomb attacks on Hiroshima and Nagasaki prompted Japan to surrender </a:t>
            </a:r>
            <a:br>
              <a:rPr kumimoji="0" lang="en-US" sz="1200" b="0" i="0" u="none" strike="noStrike" kern="0" cap="none" spc="0" normalizeH="0" baseline="0" noProof="0" dirty="0">
                <a:ln>
                  <a:noFill/>
                </a:ln>
                <a:solidFill>
                  <a:srgbClr val="000000"/>
                </a:solidFill>
                <a:effectLst/>
                <a:uLnTx/>
                <a:uFillTx/>
                <a:latin typeface="Arial"/>
                <a:cs typeface="Arial"/>
                <a:sym typeface="Arial"/>
              </a:rPr>
            </a:br>
            <a:r>
              <a:rPr kumimoji="0" lang="en-US" sz="1200" b="0" i="0" u="none" strike="noStrike" kern="0" cap="none" spc="0" normalizeH="0" baseline="0" noProof="0" dirty="0">
                <a:ln>
                  <a:noFill/>
                </a:ln>
                <a:solidFill>
                  <a:srgbClr val="000000"/>
                </a:solidFill>
                <a:effectLst/>
                <a:uLnTx/>
                <a:uFillTx/>
                <a:latin typeface="Arial"/>
                <a:cs typeface="Arial"/>
                <a:sym typeface="Arial"/>
              </a:rPr>
              <a:t>to the Allies on August 14, 1945.  Continue reading in the textbook and follow these links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hlinkClick r:id="rId3"/>
              </a:rPr>
              <a:t>https://tinyurl.com/ya5bd6uw</a:t>
            </a:r>
            <a:r>
              <a:rPr kumimoji="0" lang="en-US" sz="1200" b="0" i="0" u="none" strike="noStrike" kern="0" cap="none" spc="0" normalizeH="0" baseline="0" noProof="0" dirty="0">
                <a:ln>
                  <a:noFill/>
                </a:ln>
                <a:solidFill>
                  <a:srgbClr val="000000"/>
                </a:solidFill>
                <a:effectLst/>
                <a:uLnTx/>
                <a:uFillTx/>
                <a:latin typeface="Arial"/>
                <a:cs typeface="Arial"/>
                <a:sym typeface="Arial"/>
              </a:rPr>
              <a:t> and </a:t>
            </a:r>
            <a:r>
              <a:rPr kumimoji="0" lang="en-US" sz="1200" b="0" i="0" u="none" strike="noStrike" kern="0" cap="none" spc="0" normalizeH="0" baseline="0" noProof="0" dirty="0">
                <a:ln>
                  <a:noFill/>
                </a:ln>
                <a:solidFill>
                  <a:srgbClr val="000000"/>
                </a:solidFill>
                <a:effectLst/>
                <a:uLnTx/>
                <a:uFillTx/>
                <a:latin typeface="Arial"/>
                <a:cs typeface="Arial"/>
                <a:sym typeface="Arial"/>
                <a:hlinkClick r:id="rId4"/>
              </a:rPr>
              <a:t>https://tinyurl.com/ybs7qtx6</a:t>
            </a:r>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hlinkClick r:id="rId5"/>
              </a:rPr>
              <a:t>https://www.youtube.com/watch?v=b293Ok7FLV4</a:t>
            </a:r>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rPr>
              <a:t>In order to respond to the prompts below. </a:t>
            </a:r>
            <a:br>
              <a:rPr kumimoji="0" lang="en-US" sz="1200" b="0" i="0" u="none" strike="noStrike" kern="0" cap="none" spc="0" normalizeH="0" baseline="0" noProof="0" dirty="0">
                <a:ln>
                  <a:noFill/>
                </a:ln>
                <a:solidFill>
                  <a:srgbClr val="000000"/>
                </a:solidFill>
                <a:effectLst/>
                <a:uLnTx/>
                <a:uFillTx/>
                <a:latin typeface="Arial"/>
                <a:cs typeface="Arial"/>
                <a:sym typeface="Arial"/>
              </a:rPr>
            </a:br>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p:txBody>
      </p:sp>
      <p:sp>
        <p:nvSpPr>
          <p:cNvPr id="17" name="Shape 312"/>
          <p:cNvSpPr txBox="1"/>
          <p:nvPr/>
        </p:nvSpPr>
        <p:spPr>
          <a:xfrm>
            <a:off x="115454" y="7183361"/>
            <a:ext cx="6629400" cy="1826493"/>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rPr>
              <a:t>What was the Manhattan Project?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rPr>
              <a:t>What was “Fat Man” and “Little Boy”?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rPr>
              <a:t>What effects (immediate and lasting) did the bombs have on the people in its path?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rPr>
              <a:t>Was the United States justified in dropping the atomic bombs? Why or why not?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p:txBody>
      </p:sp>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5353" y="5083769"/>
            <a:ext cx="3712149" cy="2008272"/>
          </a:xfrm>
          <a:prstGeom prst="rect">
            <a:avLst/>
          </a:prstGeom>
        </p:spPr>
      </p:pic>
      <p:pic>
        <p:nvPicPr>
          <p:cNvPr id="7" name="Picture 6"/>
          <p:cNvPicPr>
            <a:picLocks noChangeAspect="1"/>
          </p:cNvPicPr>
          <p:nvPr/>
        </p:nvPicPr>
        <p:blipFill>
          <a:blip r:embed="rId7"/>
          <a:stretch>
            <a:fillRect/>
          </a:stretch>
        </p:blipFill>
        <p:spPr>
          <a:xfrm>
            <a:off x="3677055" y="5093190"/>
            <a:ext cx="3094669" cy="1989430"/>
          </a:xfrm>
          <a:prstGeom prst="rect">
            <a:avLst/>
          </a:prstGeom>
        </p:spPr>
      </p:pic>
      <p:pic>
        <p:nvPicPr>
          <p:cNvPr id="9" name="Picture 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5353" y="2756298"/>
            <a:ext cx="4037573" cy="2251395"/>
          </a:xfrm>
          <a:prstGeom prst="rect">
            <a:avLst/>
          </a:prstGeom>
        </p:spPr>
      </p:pic>
      <p:pic>
        <p:nvPicPr>
          <p:cNvPr id="8" name="Picture 7"/>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581488" y="2756298"/>
            <a:ext cx="3190236" cy="2251395"/>
          </a:xfrm>
          <a:prstGeom prst="rect">
            <a:avLst/>
          </a:prstGeom>
        </p:spPr>
      </p:pic>
    </p:spTree>
    <p:extLst>
      <p:ext uri="{BB962C8B-B14F-4D97-AF65-F5344CB8AC3E}">
        <p14:creationId xmlns:p14="http://schemas.microsoft.com/office/powerpoint/2010/main" val="28061334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Shape 138" descr="http://www.glencoe.com/vaessentials/gwhmt/soltwa/OMRB_37.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8036" y="3339562"/>
            <a:ext cx="6996000" cy="5486399"/>
          </a:xfrm>
          <a:prstGeom prst="rect">
            <a:avLst/>
          </a:prstGeom>
          <a:noFill/>
          <a:ln>
            <a:noFill/>
          </a:ln>
        </p:spPr>
      </p:pic>
      <p:sp>
        <p:nvSpPr>
          <p:cNvPr id="139" name="Shape 139"/>
          <p:cNvSpPr txBox="1"/>
          <p:nvPr/>
        </p:nvSpPr>
        <p:spPr>
          <a:xfrm>
            <a:off x="395110" y="95956"/>
            <a:ext cx="6129899" cy="523200"/>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2800" b="0" i="0" u="none" strike="noStrike" kern="0" cap="none" spc="0" normalizeH="0" baseline="0" noProof="0">
                <a:ln>
                  <a:noFill/>
                </a:ln>
                <a:solidFill>
                  <a:srgbClr val="FF0000"/>
                </a:solidFill>
                <a:effectLst/>
                <a:uLnTx/>
                <a:uFillTx/>
                <a:latin typeface="Impact"/>
                <a:ea typeface="Impact"/>
                <a:cs typeface="Impact"/>
                <a:sym typeface="Impact"/>
              </a:rPr>
              <a:t>Cold War Alliances of Europe</a:t>
            </a:r>
          </a:p>
        </p:txBody>
      </p:sp>
      <p:sp>
        <p:nvSpPr>
          <p:cNvPr id="140" name="Shape 140"/>
          <p:cNvSpPr txBox="1"/>
          <p:nvPr/>
        </p:nvSpPr>
        <p:spPr>
          <a:xfrm>
            <a:off x="129825" y="566000"/>
            <a:ext cx="6592499" cy="864300"/>
          </a:xfrm>
          <a:prstGeom prst="rect">
            <a:avLst/>
          </a:prstGeom>
          <a:noFill/>
          <a:ln>
            <a:noFill/>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000000"/>
                </a:solidFill>
                <a:effectLst/>
                <a:uLnTx/>
                <a:uFillTx/>
                <a:latin typeface="Arial"/>
                <a:cs typeface="Arial"/>
                <a:sym typeface="Arial"/>
              </a:rPr>
              <a:t>Directions</a:t>
            </a:r>
            <a:r>
              <a:rPr kumimoji="0" lang="en-US" sz="1200" b="0" i="0" u="none" strike="noStrike" kern="0" cap="none" spc="0" normalizeH="0" baseline="0" noProof="0">
                <a:ln>
                  <a:noFill/>
                </a:ln>
                <a:solidFill>
                  <a:srgbClr val="000000"/>
                </a:solidFill>
                <a:effectLst/>
                <a:uLnTx/>
                <a:uFillTx/>
                <a:latin typeface="Arial"/>
                <a:cs typeface="Arial"/>
                <a:sym typeface="Arial"/>
              </a:rPr>
              <a:t>: The Iron Curtain was the symbolic division of Europe between communist countries under the Soviet Union’s influence in the east and more open countries in the west. Label each country by dragging and dropping, then use the paint bucket tool fill the text boxes to identify which </a:t>
            </a:r>
            <a:r>
              <a:rPr kumimoji="0" lang="en-US" sz="1200" b="1" i="0" u="sng" strike="noStrike" kern="0" cap="none" spc="0" normalizeH="0" baseline="0" noProof="0">
                <a:ln>
                  <a:noFill/>
                </a:ln>
                <a:solidFill>
                  <a:srgbClr val="0563C1"/>
                </a:solidFill>
                <a:effectLst/>
                <a:uLnTx/>
                <a:uFillTx/>
                <a:latin typeface="Arial"/>
                <a:cs typeface="Arial"/>
                <a:sym typeface="Arial"/>
                <a:hlinkClick r:id="rId4"/>
              </a:rPr>
              <a:t>alliance</a:t>
            </a:r>
            <a:r>
              <a:rPr kumimoji="0" lang="en-US" sz="1200" b="0" i="0" u="none" strike="noStrike" kern="0" cap="none" spc="0" normalizeH="0" baseline="0" noProof="0">
                <a:ln>
                  <a:noFill/>
                </a:ln>
                <a:solidFill>
                  <a:srgbClr val="000000"/>
                </a:solidFill>
                <a:effectLst/>
                <a:uLnTx/>
                <a:uFillTx/>
                <a:latin typeface="Arial"/>
                <a:cs typeface="Arial"/>
                <a:sym typeface="Arial"/>
              </a:rPr>
              <a:t> they belonged to. Then drag &amp; drop the “iron curtain” to divide them. </a:t>
            </a:r>
          </a:p>
        </p:txBody>
      </p:sp>
      <p:sp>
        <p:nvSpPr>
          <p:cNvPr id="141" name="Shape 141"/>
          <p:cNvSpPr txBox="1"/>
          <p:nvPr/>
        </p:nvSpPr>
        <p:spPr>
          <a:xfrm>
            <a:off x="5095900" y="1552450"/>
            <a:ext cx="745800" cy="354599"/>
          </a:xfrm>
          <a:prstGeom prst="rect">
            <a:avLst/>
          </a:prstGeom>
          <a:solidFill>
            <a:srgbClr val="FFFFFF"/>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a:cs typeface="Arial"/>
                <a:sym typeface="Arial"/>
              </a:rPr>
              <a:t>USSR</a:t>
            </a:r>
          </a:p>
        </p:txBody>
      </p:sp>
      <p:sp>
        <p:nvSpPr>
          <p:cNvPr id="142" name="Shape 142"/>
          <p:cNvSpPr txBox="1"/>
          <p:nvPr/>
        </p:nvSpPr>
        <p:spPr>
          <a:xfrm>
            <a:off x="3194050" y="1552450"/>
            <a:ext cx="745800" cy="354599"/>
          </a:xfrm>
          <a:prstGeom prst="rect">
            <a:avLst/>
          </a:prstGeom>
          <a:solidFill>
            <a:srgbClr val="FFFFFF"/>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a:cs typeface="Arial"/>
                <a:sym typeface="Arial"/>
              </a:rPr>
              <a:t>Spain</a:t>
            </a:r>
          </a:p>
        </p:txBody>
      </p:sp>
      <p:sp>
        <p:nvSpPr>
          <p:cNvPr id="143" name="Shape 143"/>
          <p:cNvSpPr txBox="1"/>
          <p:nvPr/>
        </p:nvSpPr>
        <p:spPr>
          <a:xfrm>
            <a:off x="1762725" y="1973925"/>
            <a:ext cx="745800" cy="354599"/>
          </a:xfrm>
          <a:prstGeom prst="rect">
            <a:avLst/>
          </a:prstGeom>
          <a:solidFill>
            <a:srgbClr val="FFFFFF"/>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a:cs typeface="Arial"/>
                <a:sym typeface="Arial"/>
              </a:rPr>
              <a:t>France</a:t>
            </a:r>
          </a:p>
        </p:txBody>
      </p:sp>
      <p:sp>
        <p:nvSpPr>
          <p:cNvPr id="144" name="Shape 144"/>
          <p:cNvSpPr txBox="1"/>
          <p:nvPr/>
        </p:nvSpPr>
        <p:spPr>
          <a:xfrm>
            <a:off x="4003075" y="1552450"/>
            <a:ext cx="1029599" cy="354599"/>
          </a:xfrm>
          <a:prstGeom prst="rect">
            <a:avLst/>
          </a:prstGeom>
          <a:solidFill>
            <a:srgbClr val="FFFFFF"/>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Arial"/>
                <a:cs typeface="Arial"/>
                <a:sym typeface="Arial"/>
              </a:rPr>
              <a:t>Great Britain</a:t>
            </a:r>
          </a:p>
        </p:txBody>
      </p:sp>
      <p:sp>
        <p:nvSpPr>
          <p:cNvPr id="145" name="Shape 145"/>
          <p:cNvSpPr txBox="1"/>
          <p:nvPr/>
        </p:nvSpPr>
        <p:spPr>
          <a:xfrm>
            <a:off x="4255200" y="1973925"/>
            <a:ext cx="745800" cy="354599"/>
          </a:xfrm>
          <a:prstGeom prst="rect">
            <a:avLst/>
          </a:prstGeom>
          <a:solidFill>
            <a:srgbClr val="FFFFFF"/>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a:cs typeface="Arial"/>
                <a:sym typeface="Arial"/>
              </a:rPr>
              <a:t>Ireland</a:t>
            </a:r>
          </a:p>
        </p:txBody>
      </p:sp>
      <p:sp>
        <p:nvSpPr>
          <p:cNvPr id="146" name="Shape 146"/>
          <p:cNvSpPr txBox="1"/>
          <p:nvPr/>
        </p:nvSpPr>
        <p:spPr>
          <a:xfrm>
            <a:off x="5940775" y="2395400"/>
            <a:ext cx="745800" cy="354599"/>
          </a:xfrm>
          <a:prstGeom prst="rect">
            <a:avLst/>
          </a:prstGeom>
          <a:solidFill>
            <a:srgbClr val="FFFFFF"/>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a:cs typeface="Arial"/>
                <a:sym typeface="Arial"/>
              </a:rPr>
              <a:t>Italy</a:t>
            </a:r>
          </a:p>
        </p:txBody>
      </p:sp>
      <p:sp>
        <p:nvSpPr>
          <p:cNvPr id="147" name="Shape 147"/>
          <p:cNvSpPr txBox="1"/>
          <p:nvPr/>
        </p:nvSpPr>
        <p:spPr>
          <a:xfrm>
            <a:off x="5940775" y="1973925"/>
            <a:ext cx="745800" cy="354599"/>
          </a:xfrm>
          <a:prstGeom prst="rect">
            <a:avLst/>
          </a:prstGeom>
          <a:solidFill>
            <a:srgbClr val="FFFFFF"/>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a:cs typeface="Arial"/>
                <a:sym typeface="Arial"/>
              </a:rPr>
              <a:t>Turkey</a:t>
            </a:r>
          </a:p>
        </p:txBody>
      </p:sp>
      <p:sp>
        <p:nvSpPr>
          <p:cNvPr id="148" name="Shape 148"/>
          <p:cNvSpPr txBox="1"/>
          <p:nvPr/>
        </p:nvSpPr>
        <p:spPr>
          <a:xfrm>
            <a:off x="1396400" y="1552450"/>
            <a:ext cx="745800" cy="354599"/>
          </a:xfrm>
          <a:prstGeom prst="rect">
            <a:avLst/>
          </a:prstGeom>
          <a:solidFill>
            <a:srgbClr val="FFFFFF"/>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a:cs typeface="Arial"/>
                <a:sym typeface="Arial"/>
              </a:rPr>
              <a:t>Poland</a:t>
            </a:r>
          </a:p>
        </p:txBody>
      </p:sp>
      <p:sp>
        <p:nvSpPr>
          <p:cNvPr id="149" name="Shape 149"/>
          <p:cNvSpPr txBox="1"/>
          <p:nvPr/>
        </p:nvSpPr>
        <p:spPr>
          <a:xfrm>
            <a:off x="5904925" y="1552450"/>
            <a:ext cx="817500" cy="354599"/>
          </a:xfrm>
          <a:prstGeom prst="rect">
            <a:avLst/>
          </a:prstGeom>
          <a:solidFill>
            <a:srgbClr val="FFFFFF"/>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a:cs typeface="Arial"/>
                <a:sym typeface="Arial"/>
              </a:rPr>
              <a:t>Norway</a:t>
            </a:r>
          </a:p>
        </p:txBody>
      </p:sp>
      <p:sp>
        <p:nvSpPr>
          <p:cNvPr id="150" name="Shape 150"/>
          <p:cNvSpPr txBox="1"/>
          <p:nvPr/>
        </p:nvSpPr>
        <p:spPr>
          <a:xfrm>
            <a:off x="4179312" y="2446012"/>
            <a:ext cx="817500" cy="354599"/>
          </a:xfrm>
          <a:prstGeom prst="rect">
            <a:avLst/>
          </a:prstGeom>
          <a:solidFill>
            <a:srgbClr val="FFFFFF"/>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Arial"/>
                <a:cs typeface="Arial"/>
                <a:sym typeface="Arial"/>
              </a:rPr>
              <a:t>Sweden</a:t>
            </a:r>
          </a:p>
        </p:txBody>
      </p:sp>
      <p:sp>
        <p:nvSpPr>
          <p:cNvPr id="151" name="Shape 151"/>
          <p:cNvSpPr txBox="1"/>
          <p:nvPr/>
        </p:nvSpPr>
        <p:spPr>
          <a:xfrm>
            <a:off x="2569650" y="1973925"/>
            <a:ext cx="745800" cy="354599"/>
          </a:xfrm>
          <a:prstGeom prst="rect">
            <a:avLst/>
          </a:prstGeom>
          <a:solidFill>
            <a:srgbClr val="FFFFFF"/>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Arial"/>
                <a:cs typeface="Arial"/>
                <a:sym typeface="Arial"/>
              </a:rPr>
              <a:t>Finland</a:t>
            </a:r>
          </a:p>
        </p:txBody>
      </p:sp>
      <p:sp>
        <p:nvSpPr>
          <p:cNvPr id="152" name="Shape 152"/>
          <p:cNvSpPr txBox="1"/>
          <p:nvPr/>
        </p:nvSpPr>
        <p:spPr>
          <a:xfrm>
            <a:off x="5060050" y="2446000"/>
            <a:ext cx="817500" cy="354599"/>
          </a:xfrm>
          <a:prstGeom prst="rect">
            <a:avLst/>
          </a:prstGeom>
          <a:solidFill>
            <a:srgbClr val="FFFFFF"/>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Arial"/>
                <a:cs typeface="Arial"/>
                <a:sym typeface="Arial"/>
              </a:rPr>
              <a:t>W. Germany</a:t>
            </a:r>
          </a:p>
        </p:txBody>
      </p:sp>
      <p:sp>
        <p:nvSpPr>
          <p:cNvPr id="153" name="Shape 153"/>
          <p:cNvSpPr txBox="1"/>
          <p:nvPr/>
        </p:nvSpPr>
        <p:spPr>
          <a:xfrm>
            <a:off x="2259375" y="1552437"/>
            <a:ext cx="817500" cy="354599"/>
          </a:xfrm>
          <a:prstGeom prst="rect">
            <a:avLst/>
          </a:prstGeom>
          <a:solidFill>
            <a:srgbClr val="FFFFFF"/>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Arial"/>
                <a:cs typeface="Arial"/>
                <a:sym typeface="Arial"/>
              </a:rPr>
              <a:t>E. Germany</a:t>
            </a:r>
          </a:p>
        </p:txBody>
      </p:sp>
      <p:sp>
        <p:nvSpPr>
          <p:cNvPr id="154" name="Shape 154"/>
          <p:cNvSpPr txBox="1"/>
          <p:nvPr/>
        </p:nvSpPr>
        <p:spPr>
          <a:xfrm>
            <a:off x="5060050" y="1973925"/>
            <a:ext cx="817500" cy="354599"/>
          </a:xfrm>
          <a:prstGeom prst="rect">
            <a:avLst/>
          </a:prstGeom>
          <a:solidFill>
            <a:srgbClr val="FFFFFF"/>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a:cs typeface="Arial"/>
                <a:sym typeface="Arial"/>
              </a:rPr>
              <a:t>Greece</a:t>
            </a:r>
          </a:p>
        </p:txBody>
      </p:sp>
      <p:sp>
        <p:nvSpPr>
          <p:cNvPr id="155" name="Shape 155"/>
          <p:cNvSpPr txBox="1"/>
          <p:nvPr/>
        </p:nvSpPr>
        <p:spPr>
          <a:xfrm>
            <a:off x="5427725" y="3508450"/>
            <a:ext cx="1430399" cy="1711500"/>
          </a:xfrm>
          <a:prstGeom prst="rect">
            <a:avLst/>
          </a:prstGeom>
          <a:solidFill>
            <a:schemeClr val="lt1"/>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000000"/>
                </a:solidFill>
                <a:effectLst/>
                <a:uLnTx/>
                <a:uFillTx/>
                <a:latin typeface="Arial"/>
                <a:cs typeface="Arial"/>
                <a:sym typeface="Arial"/>
              </a:rPr>
              <a:t>Key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 name="Shape 156"/>
          <p:cNvSpPr txBox="1"/>
          <p:nvPr/>
        </p:nvSpPr>
        <p:spPr>
          <a:xfrm>
            <a:off x="5513525" y="3884150"/>
            <a:ext cx="1344599" cy="354599"/>
          </a:xfrm>
          <a:prstGeom prst="rect">
            <a:avLst/>
          </a:prstGeom>
          <a:solidFill>
            <a:srgbClr val="EA9999"/>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Arial"/>
                <a:cs typeface="Arial"/>
                <a:sym typeface="Arial"/>
              </a:rPr>
              <a:t>Warsaw Pact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 name="Shape 157"/>
          <p:cNvSpPr txBox="1"/>
          <p:nvPr/>
        </p:nvSpPr>
        <p:spPr>
          <a:xfrm>
            <a:off x="5777075" y="4298975"/>
            <a:ext cx="817500" cy="354599"/>
          </a:xfrm>
          <a:prstGeom prst="rect">
            <a:avLst/>
          </a:prstGeom>
          <a:solidFill>
            <a:srgbClr val="C9DAF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a:cs typeface="Arial"/>
                <a:sym typeface="Arial"/>
              </a:rPr>
              <a:t>NATO</a:t>
            </a:r>
          </a:p>
        </p:txBody>
      </p:sp>
      <p:sp>
        <p:nvSpPr>
          <p:cNvPr id="158" name="Shape 158"/>
          <p:cNvSpPr txBox="1"/>
          <p:nvPr/>
        </p:nvSpPr>
        <p:spPr>
          <a:xfrm>
            <a:off x="5812925" y="4713800"/>
            <a:ext cx="745800" cy="354599"/>
          </a:xfrm>
          <a:prstGeom prst="rect">
            <a:avLst/>
          </a:prstGeom>
          <a:solidFill>
            <a:srgbClr val="D9D9D9"/>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Arial"/>
                <a:cs typeface="Arial"/>
                <a:sym typeface="Arial"/>
              </a:rPr>
              <a:t>Neutral</a:t>
            </a:r>
          </a:p>
        </p:txBody>
      </p:sp>
      <p:pic>
        <p:nvPicPr>
          <p:cNvPr id="159" name="Shape 159" descr="Wall.png"/>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rot="1501203">
            <a:off x="169820" y="1849621"/>
            <a:ext cx="1707355" cy="1361660"/>
          </a:xfrm>
          <a:prstGeom prst="rect">
            <a:avLst/>
          </a:prstGeom>
          <a:noFill/>
          <a:ln>
            <a:noFill/>
          </a:ln>
        </p:spPr>
      </p:pic>
      <p:sp>
        <p:nvSpPr>
          <p:cNvPr id="160" name="Shape 160"/>
          <p:cNvSpPr txBox="1"/>
          <p:nvPr/>
        </p:nvSpPr>
        <p:spPr>
          <a:xfrm>
            <a:off x="3376575" y="2025337"/>
            <a:ext cx="817500" cy="302400"/>
          </a:xfrm>
          <a:prstGeom prst="rect">
            <a:avLst/>
          </a:prstGeom>
          <a:solidFill>
            <a:srgbClr val="FFFFFF"/>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Arial"/>
                <a:cs typeface="Arial"/>
                <a:sym typeface="Arial"/>
              </a:rPr>
              <a:t>Hungary</a:t>
            </a:r>
          </a:p>
        </p:txBody>
      </p:sp>
      <p:sp>
        <p:nvSpPr>
          <p:cNvPr id="161" name="Shape 161"/>
          <p:cNvSpPr txBox="1"/>
          <p:nvPr/>
        </p:nvSpPr>
        <p:spPr>
          <a:xfrm>
            <a:off x="3298600" y="2446012"/>
            <a:ext cx="817500" cy="354599"/>
          </a:xfrm>
          <a:prstGeom prst="rect">
            <a:avLst/>
          </a:prstGeom>
          <a:solidFill>
            <a:srgbClr val="FFFFFF"/>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Arial"/>
                <a:cs typeface="Arial"/>
                <a:sym typeface="Arial"/>
              </a:rPr>
              <a:t>Romania</a:t>
            </a:r>
          </a:p>
        </p:txBody>
      </p:sp>
      <p:sp>
        <p:nvSpPr>
          <p:cNvPr id="162" name="Shape 162"/>
          <p:cNvSpPr txBox="1"/>
          <p:nvPr/>
        </p:nvSpPr>
        <p:spPr>
          <a:xfrm>
            <a:off x="2489575" y="2472105"/>
            <a:ext cx="745800" cy="302400"/>
          </a:xfrm>
          <a:prstGeom prst="rect">
            <a:avLst/>
          </a:prstGeom>
          <a:solidFill>
            <a:srgbClr val="FFFFFF"/>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Arial"/>
                <a:cs typeface="Arial"/>
                <a:sym typeface="Arial"/>
              </a:rPr>
              <a:t>Bulgaria</a:t>
            </a:r>
          </a:p>
        </p:txBody>
      </p:sp>
    </p:spTree>
    <p:extLst>
      <p:ext uri="{BB962C8B-B14F-4D97-AF65-F5344CB8AC3E}">
        <p14:creationId xmlns:p14="http://schemas.microsoft.com/office/powerpoint/2010/main" val="11038423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8088" y="525294"/>
            <a:ext cx="6438169" cy="8424153"/>
          </a:xfrm>
          <a:prstGeom prst="rect">
            <a:avLst/>
          </a:prstGeom>
        </p:spPr>
      </p:pic>
    </p:spTree>
    <p:extLst>
      <p:ext uri="{BB962C8B-B14F-4D97-AF65-F5344CB8AC3E}">
        <p14:creationId xmlns:p14="http://schemas.microsoft.com/office/powerpoint/2010/main" val="850086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6060" y="531261"/>
            <a:ext cx="5945879" cy="8081477"/>
          </a:xfrm>
          <a:prstGeom prst="rect">
            <a:avLst/>
          </a:prstGeom>
        </p:spPr>
      </p:pic>
    </p:spTree>
    <p:extLst>
      <p:ext uri="{BB962C8B-B14F-4D97-AF65-F5344CB8AC3E}">
        <p14:creationId xmlns:p14="http://schemas.microsoft.com/office/powerpoint/2010/main" val="24466625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Shape 16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4099" y="2244249"/>
            <a:ext cx="3787749" cy="4897600"/>
          </a:xfrm>
          <a:prstGeom prst="rect">
            <a:avLst/>
          </a:prstGeom>
          <a:noFill/>
          <a:ln>
            <a:noFill/>
          </a:ln>
        </p:spPr>
      </p:pic>
      <p:pic>
        <p:nvPicPr>
          <p:cNvPr id="170" name="Shape 170"/>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095250" y="3063673"/>
            <a:ext cx="647767" cy="523200"/>
          </a:xfrm>
          <a:prstGeom prst="rect">
            <a:avLst/>
          </a:prstGeom>
          <a:noFill/>
          <a:ln>
            <a:noFill/>
          </a:ln>
        </p:spPr>
      </p:pic>
      <p:pic>
        <p:nvPicPr>
          <p:cNvPr id="171" name="Shape 171" descr="http://coloringpagesjos.com/wp-content/uploads/2014/13841-airplane-coloring-pages-printable.gif"/>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804875" y="1694200"/>
            <a:ext cx="2770199" cy="1425599"/>
          </a:xfrm>
          <a:prstGeom prst="rect">
            <a:avLst/>
          </a:prstGeom>
          <a:noFill/>
          <a:ln>
            <a:noFill/>
          </a:ln>
        </p:spPr>
      </p:pic>
      <p:sp>
        <p:nvSpPr>
          <p:cNvPr id="172" name="Shape 172"/>
          <p:cNvSpPr/>
          <p:nvPr/>
        </p:nvSpPr>
        <p:spPr>
          <a:xfrm rot="-1698319">
            <a:off x="3071133" y="3594111"/>
            <a:ext cx="1020520" cy="169253"/>
          </a:xfrm>
          <a:prstGeom prst="leftArrow">
            <a:avLst>
              <a:gd name="adj1" fmla="val 50000"/>
              <a:gd name="adj2" fmla="val 49904"/>
            </a:avLst>
          </a:prstGeom>
          <a:solidFill>
            <a:srgbClr val="4F81BD"/>
          </a:solidFill>
          <a:ln w="25400" cap="flat" cmpd="sng">
            <a:solidFill>
              <a:srgbClr val="385D8A"/>
            </a:solidFill>
            <a:prstDash val="solid"/>
            <a:miter/>
            <a:headEnd type="none" w="med" len="med"/>
            <a:tailEnd type="none" w="med" len="med"/>
          </a:ln>
        </p:spPr>
        <p:txBody>
          <a:bodyPr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73" name="Shape 173"/>
          <p:cNvSpPr/>
          <p:nvPr/>
        </p:nvSpPr>
        <p:spPr>
          <a:xfrm>
            <a:off x="0" y="525675"/>
            <a:ext cx="6858000" cy="1337400"/>
          </a:xfrm>
          <a:prstGeom prst="rect">
            <a:avLst/>
          </a:prstGeom>
          <a:noFill/>
          <a:ln>
            <a:noFill/>
          </a:ln>
        </p:spPr>
        <p:txBody>
          <a:bodyPr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kumimoji="0" lang="en-US" sz="1200" b="1" i="0" u="none" strike="noStrike" kern="0" cap="none" spc="0" normalizeH="0" baseline="0" noProof="0">
                <a:ln>
                  <a:noFill/>
                </a:ln>
                <a:solidFill>
                  <a:srgbClr val="000000"/>
                </a:solidFill>
                <a:effectLst/>
                <a:uLnTx/>
                <a:uFillTx/>
                <a:latin typeface="Arial"/>
                <a:ea typeface="Arial"/>
                <a:cs typeface="Arial"/>
                <a:sym typeface="Arial"/>
              </a:rPr>
              <a:t>Directions</a:t>
            </a: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 After Germany’s surrender in World War II, the country, and its capital Berlin, were divided into 4 occupation zones by the Allied countries. While France, England, and the US desired to rebuild their territories to be strong democratic allies, the Soviet Union wished to keep its former enemy weak and divided. As a result, they cut off the east and trapped those in West Berlin</a:t>
            </a:r>
            <a:r>
              <a:rPr kumimoji="0" lang="en-US" sz="1200" b="1" i="0" u="none" strike="noStrike" kern="0" cap="none" spc="0" normalizeH="0" baseline="0" noProof="0">
                <a:ln>
                  <a:noFill/>
                </a:ln>
                <a:solidFill>
                  <a:srgbClr val="000000"/>
                </a:solidFill>
                <a:effectLst/>
                <a:uLnTx/>
                <a:uFillTx/>
                <a:latin typeface="Arial"/>
                <a:cs typeface="Arial"/>
                <a:sym typeface="Arial"/>
              </a:rPr>
              <a:t>. </a:t>
            </a:r>
            <a:r>
              <a:rPr kumimoji="0" lang="en-US" sz="1200" b="0" i="0" u="none" strike="noStrike" kern="0" cap="none" spc="0" normalizeH="0" baseline="0" noProof="0">
                <a:ln>
                  <a:noFill/>
                </a:ln>
                <a:solidFill>
                  <a:srgbClr val="000000"/>
                </a:solidFill>
                <a:effectLst/>
                <a:uLnTx/>
                <a:uFillTx/>
                <a:latin typeface="Arial"/>
                <a:cs typeface="Arial"/>
                <a:sym typeface="Arial"/>
              </a:rPr>
              <a:t>Drag &amp; drop the flags below to match the occupation zones, then </a:t>
            </a:r>
            <a:r>
              <a:rPr kumimoji="0" lang="en-US" sz="1200" b="1" i="0" u="sng" strike="noStrike" kern="0" cap="none" spc="0" normalizeH="0" baseline="0" noProof="0">
                <a:ln>
                  <a:noFill/>
                </a:ln>
                <a:solidFill>
                  <a:srgbClr val="0563C1"/>
                </a:solidFill>
                <a:effectLst/>
                <a:uLnTx/>
                <a:uFillTx/>
                <a:latin typeface="Arial"/>
                <a:cs typeface="Arial"/>
                <a:sym typeface="Arial"/>
                <a:hlinkClick r:id="rId6"/>
              </a:rPr>
              <a:t>read about the Berlin Airlift here </a:t>
            </a:r>
            <a:r>
              <a:rPr kumimoji="0" lang="en-US" sz="1200" b="0" i="0" u="none" strike="noStrike" kern="0" cap="none" spc="0" normalizeH="0" baseline="0" noProof="0">
                <a:ln>
                  <a:noFill/>
                </a:ln>
                <a:solidFill>
                  <a:srgbClr val="000000"/>
                </a:solidFill>
                <a:effectLst/>
                <a:uLnTx/>
                <a:uFillTx/>
                <a:latin typeface="Arial"/>
                <a:cs typeface="Arial"/>
                <a:sym typeface="Arial"/>
              </a:rPr>
              <a:t>and complete the boxes on the Berlin Airlift. </a:t>
            </a:r>
          </a:p>
          <a:p>
            <a:pPr marL="0" marR="0" lvl="0" indent="0" algn="l" defTabSz="914400" rtl="0" eaLnBrk="1" fontAlgn="auto" latinLnBrk="0" hangingPunct="1">
              <a:lnSpc>
                <a:spcPct val="100000"/>
              </a:lnSpc>
              <a:spcBef>
                <a:spcPts val="0"/>
              </a:spcBef>
              <a:spcAft>
                <a:spcPts val="0"/>
              </a:spcAft>
              <a:buClr>
                <a:srgbClr val="000000"/>
              </a:buClr>
              <a:buSzTx/>
              <a:buFont typeface="Calibri"/>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4" name="Shape 174"/>
          <p:cNvSpPr/>
          <p:nvPr/>
        </p:nvSpPr>
        <p:spPr>
          <a:xfrm>
            <a:off x="152400" y="609600"/>
            <a:ext cx="6858000" cy="0"/>
          </a:xfrm>
          <a:prstGeom prst="rect">
            <a:avLst/>
          </a:prstGeom>
          <a:noFill/>
          <a:ln>
            <a:noFill/>
          </a:ln>
        </p:spPr>
        <p:txBody>
          <a:bodyPr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75" name="Shape 175"/>
          <p:cNvSpPr/>
          <p:nvPr/>
        </p:nvSpPr>
        <p:spPr>
          <a:xfrm>
            <a:off x="152400" y="609600"/>
            <a:ext cx="6858000" cy="0"/>
          </a:xfrm>
          <a:prstGeom prst="rect">
            <a:avLst/>
          </a:prstGeom>
          <a:noFill/>
          <a:ln>
            <a:noFill/>
          </a:ln>
        </p:spPr>
        <p:txBody>
          <a:bodyPr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Calibri"/>
              <a:buNone/>
              <a:tabLst/>
              <a:defRPr/>
            </a:pPr>
            <a:endParaRPr kumimoji="0" sz="24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FFFFFF"/>
              </a:buClr>
              <a:buSzPct val="25000"/>
              <a:buFont typeface="Arial"/>
              <a:buNone/>
              <a:tabLst/>
              <a:defRPr/>
            </a:pPr>
            <a:br>
              <a:rPr kumimoji="0" lang="en-US" sz="2400" b="0" i="0" u="none" strike="noStrike" kern="0" cap="none" spc="0" normalizeH="0" baseline="0" noProof="0">
                <a:ln>
                  <a:noFill/>
                </a:ln>
                <a:solidFill>
                  <a:srgbClr val="FFFFFF"/>
                </a:solidFill>
                <a:effectLst/>
                <a:uLnTx/>
                <a:uFillTx/>
                <a:latin typeface="Arial"/>
                <a:ea typeface="Arial"/>
                <a:cs typeface="Arial"/>
                <a:sym typeface="Arial"/>
              </a:rPr>
            </a:br>
            <a:endParaRPr kumimoji="0" lang="en-US" sz="2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76" name="Shape 176"/>
          <p:cNvSpPr txBox="1"/>
          <p:nvPr/>
        </p:nvSpPr>
        <p:spPr>
          <a:xfrm>
            <a:off x="395110" y="19756"/>
            <a:ext cx="6129899" cy="523200"/>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2800" b="0" i="0" u="none" strike="noStrike" kern="0" cap="none" spc="0" normalizeH="0" baseline="0" noProof="0">
                <a:ln>
                  <a:noFill/>
                </a:ln>
                <a:solidFill>
                  <a:srgbClr val="FF0000"/>
                </a:solidFill>
                <a:effectLst/>
                <a:uLnTx/>
                <a:uFillTx/>
                <a:latin typeface="Impact"/>
                <a:ea typeface="Impact"/>
                <a:cs typeface="Impact"/>
                <a:sym typeface="Impact"/>
              </a:rPr>
              <a:t>German Occupation &amp; the Berlin Airlift</a:t>
            </a:r>
          </a:p>
        </p:txBody>
      </p:sp>
      <p:pic>
        <p:nvPicPr>
          <p:cNvPr id="177" name="Shape 177"/>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2989256" y="1799412"/>
            <a:ext cx="879475" cy="484899"/>
          </a:xfrm>
          <a:prstGeom prst="rect">
            <a:avLst/>
          </a:prstGeom>
          <a:noFill/>
          <a:ln>
            <a:noFill/>
          </a:ln>
        </p:spPr>
      </p:pic>
      <p:pic>
        <p:nvPicPr>
          <p:cNvPr id="178" name="Shape 178"/>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2185943" y="1770425"/>
            <a:ext cx="761064" cy="542925"/>
          </a:xfrm>
          <a:prstGeom prst="rect">
            <a:avLst/>
          </a:prstGeom>
          <a:noFill/>
          <a:ln>
            <a:noFill/>
          </a:ln>
        </p:spPr>
      </p:pic>
      <p:pic>
        <p:nvPicPr>
          <p:cNvPr id="179" name="Shape 179"/>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1172845" y="1770412"/>
            <a:ext cx="967084" cy="542925"/>
          </a:xfrm>
          <a:prstGeom prst="rect">
            <a:avLst/>
          </a:prstGeom>
          <a:noFill/>
          <a:ln>
            <a:noFill/>
          </a:ln>
        </p:spPr>
      </p:pic>
      <p:pic>
        <p:nvPicPr>
          <p:cNvPr id="180" name="Shape 180"/>
          <p:cNvPicPr preferRelativeResize="0"/>
          <p:nvPr/>
        </p:nvPicPr>
        <p:blipFill>
          <a:blip r:embed="rId10">
            <a:alphaModFix/>
          </a:blip>
          <a:stretch>
            <a:fillRect/>
          </a:stretch>
        </p:blipFill>
        <p:spPr>
          <a:xfrm>
            <a:off x="76200" y="1770400"/>
            <a:ext cx="1047750" cy="542925"/>
          </a:xfrm>
          <a:prstGeom prst="rect">
            <a:avLst/>
          </a:prstGeom>
          <a:noFill/>
          <a:ln>
            <a:noFill/>
          </a:ln>
        </p:spPr>
      </p:pic>
      <p:sp>
        <p:nvSpPr>
          <p:cNvPr id="181" name="Shape 181"/>
          <p:cNvSpPr txBox="1"/>
          <p:nvPr/>
        </p:nvSpPr>
        <p:spPr>
          <a:xfrm>
            <a:off x="3804875" y="3678750"/>
            <a:ext cx="2940299" cy="1723799"/>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a:cs typeface="Arial"/>
                <a:sym typeface="Arial"/>
              </a:rPr>
              <a:t>What was 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00" b="0" i="0" u="none" strike="noStrike" kern="0" cap="none" spc="0" normalizeH="0" baseline="0" noProof="0">
              <a:ln>
                <a:noFill/>
              </a:ln>
              <a:solidFill>
                <a:srgbClr val="000000"/>
              </a:solidFill>
              <a:effectLst/>
              <a:uLnTx/>
              <a:uFillTx/>
              <a:latin typeface="Arial"/>
              <a:cs typeface="Arial"/>
              <a:sym typeface="Arial"/>
            </a:endParaRPr>
          </a:p>
        </p:txBody>
      </p:sp>
      <p:sp>
        <p:nvSpPr>
          <p:cNvPr id="182" name="Shape 182"/>
          <p:cNvSpPr txBox="1"/>
          <p:nvPr/>
        </p:nvSpPr>
        <p:spPr>
          <a:xfrm>
            <a:off x="2689400" y="7310100"/>
            <a:ext cx="4055699" cy="1723799"/>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a:cs typeface="Arial"/>
                <a:sym typeface="Arial"/>
              </a:rPr>
              <a:t>What was the result?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00" b="0" i="0" u="none" strike="noStrike" kern="0" cap="none" spc="0" normalizeH="0" baseline="0" noProof="0">
              <a:ln>
                <a:noFill/>
              </a:ln>
              <a:solidFill>
                <a:srgbClr val="000000"/>
              </a:solidFill>
              <a:effectLst/>
              <a:uLnTx/>
              <a:uFillTx/>
              <a:latin typeface="Arial"/>
              <a:cs typeface="Arial"/>
              <a:sym typeface="Arial"/>
            </a:endParaRPr>
          </a:p>
        </p:txBody>
      </p:sp>
      <p:sp>
        <p:nvSpPr>
          <p:cNvPr id="183" name="Shape 183"/>
          <p:cNvSpPr txBox="1"/>
          <p:nvPr/>
        </p:nvSpPr>
        <p:spPr>
          <a:xfrm>
            <a:off x="3288425" y="5494425"/>
            <a:ext cx="3456599" cy="1723799"/>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a:cs typeface="Arial"/>
                <a:sym typeface="Arial"/>
              </a:rPr>
              <a:t>Why was it necessary?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00" b="0" i="0" u="none" strike="noStrike" kern="0" cap="none" spc="0" normalizeH="0" baseline="0" noProof="0">
              <a:ln>
                <a:noFill/>
              </a:ln>
              <a:solidFill>
                <a:srgbClr val="000000"/>
              </a:solidFill>
              <a:effectLst/>
              <a:uLnTx/>
              <a:uFillTx/>
              <a:latin typeface="Arial"/>
              <a:cs typeface="Arial"/>
              <a:sym typeface="Arial"/>
            </a:endParaRPr>
          </a:p>
        </p:txBody>
      </p:sp>
      <p:pic>
        <p:nvPicPr>
          <p:cNvPr id="184" name="Shape 184"/>
          <p:cNvPicPr preferRelativeResize="0"/>
          <p:nvPr/>
        </p:nvPicPr>
        <p:blipFill>
          <a:blip r:embed="rId11">
            <a:alphaModFix/>
          </a:blip>
          <a:stretch>
            <a:fillRect/>
          </a:stretch>
        </p:blipFill>
        <p:spPr>
          <a:xfrm>
            <a:off x="5160325" y="3053475"/>
            <a:ext cx="419100" cy="533400"/>
          </a:xfrm>
          <a:prstGeom prst="rect">
            <a:avLst/>
          </a:prstGeom>
          <a:noFill/>
          <a:ln>
            <a:noFill/>
          </a:ln>
        </p:spPr>
      </p:pic>
      <p:pic>
        <p:nvPicPr>
          <p:cNvPr id="185" name="Shape 185"/>
          <p:cNvPicPr preferRelativeResize="0"/>
          <p:nvPr/>
        </p:nvPicPr>
        <p:blipFill>
          <a:blip r:embed="rId11">
            <a:alphaModFix/>
          </a:blip>
          <a:stretch>
            <a:fillRect/>
          </a:stretch>
        </p:blipFill>
        <p:spPr>
          <a:xfrm>
            <a:off x="5817625" y="2905175"/>
            <a:ext cx="419100" cy="533400"/>
          </a:xfrm>
          <a:prstGeom prst="rect">
            <a:avLst/>
          </a:prstGeom>
          <a:noFill/>
          <a:ln>
            <a:noFill/>
          </a:ln>
        </p:spPr>
      </p:pic>
    </p:spTree>
    <p:extLst>
      <p:ext uri="{BB962C8B-B14F-4D97-AF65-F5344CB8AC3E}">
        <p14:creationId xmlns:p14="http://schemas.microsoft.com/office/powerpoint/2010/main" val="10886416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4658" y="0"/>
            <a:ext cx="6394009" cy="8895822"/>
          </a:xfrm>
          <a:prstGeom prst="rect">
            <a:avLst/>
          </a:prstGeom>
        </p:spPr>
      </p:pic>
    </p:spTree>
    <p:extLst>
      <p:ext uri="{BB962C8B-B14F-4D97-AF65-F5344CB8AC3E}">
        <p14:creationId xmlns:p14="http://schemas.microsoft.com/office/powerpoint/2010/main" val="30098961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Shape 22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1339" y="6026723"/>
            <a:ext cx="3713324" cy="3117275"/>
          </a:xfrm>
          <a:prstGeom prst="rect">
            <a:avLst/>
          </a:prstGeom>
          <a:noFill/>
          <a:ln>
            <a:noFill/>
          </a:ln>
        </p:spPr>
      </p:pic>
      <p:sp>
        <p:nvSpPr>
          <p:cNvPr id="224" name="Shape 224"/>
          <p:cNvSpPr/>
          <p:nvPr/>
        </p:nvSpPr>
        <p:spPr>
          <a:xfrm>
            <a:off x="53650" y="487725"/>
            <a:ext cx="6731100" cy="956699"/>
          </a:xfrm>
          <a:prstGeom prst="rect">
            <a:avLst/>
          </a:prstGeom>
          <a:noFill/>
          <a:ln>
            <a:noFill/>
          </a:ln>
        </p:spPr>
        <p:txBody>
          <a:bodyPr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Tx/>
              <a:buFont typeface="Arial"/>
              <a:buNone/>
              <a:tabLst/>
              <a:defRPr/>
            </a:pPr>
            <a:endParaRPr kumimoji="0" sz="4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kumimoji="0" lang="en-US" sz="1200" b="1" i="0" u="none" strike="noStrike" kern="0" cap="none" spc="0" normalizeH="0" baseline="0" noProof="0">
                <a:ln>
                  <a:noFill/>
                </a:ln>
                <a:solidFill>
                  <a:srgbClr val="000000"/>
                </a:solidFill>
                <a:effectLst/>
                <a:uLnTx/>
                <a:uFillTx/>
                <a:latin typeface="Arial"/>
                <a:ea typeface="Arial"/>
                <a:cs typeface="Arial"/>
                <a:sym typeface="Arial"/>
              </a:rPr>
              <a:t>Directions</a:t>
            </a: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 President Harry Truman began a new policy toward communism known as </a:t>
            </a:r>
            <a:r>
              <a:rPr kumimoji="0" lang="en-US" sz="1200" b="0" i="1" u="none" strike="noStrike" kern="0" cap="none" spc="0" normalizeH="0" baseline="0" noProof="0">
                <a:ln>
                  <a:noFill/>
                </a:ln>
                <a:solidFill>
                  <a:srgbClr val="000000"/>
                </a:solidFill>
                <a:effectLst/>
                <a:uLnTx/>
                <a:uFillTx/>
                <a:latin typeface="Arial"/>
                <a:ea typeface="Arial"/>
                <a:cs typeface="Arial"/>
                <a:sym typeface="Arial"/>
              </a:rPr>
              <a:t>Containment</a:t>
            </a: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 </a:t>
            </a:r>
            <a:r>
              <a:rPr kumimoji="0" lang="en-US" sz="1200" b="0" i="0" u="none" strike="noStrike" kern="0" cap="none" spc="0" normalizeH="0" baseline="0" noProof="0">
                <a:ln>
                  <a:noFill/>
                </a:ln>
                <a:solidFill>
                  <a:srgbClr val="000000"/>
                </a:solidFill>
                <a:effectLst/>
                <a:uLnTx/>
                <a:uFillTx/>
                <a:latin typeface="Arial"/>
                <a:cs typeface="Arial"/>
                <a:sym typeface="Arial"/>
              </a:rPr>
              <a:t>Learn </a:t>
            </a:r>
            <a:r>
              <a:rPr kumimoji="0" lang="en-US" sz="1200" b="1" i="0" u="sng" strike="noStrike" kern="0" cap="none" spc="0" normalizeH="0" baseline="0" noProof="0">
                <a:ln>
                  <a:noFill/>
                </a:ln>
                <a:solidFill>
                  <a:srgbClr val="0563C1"/>
                </a:solidFill>
                <a:effectLst/>
                <a:uLnTx/>
                <a:uFillTx/>
                <a:latin typeface="Arial"/>
                <a:cs typeface="Arial"/>
                <a:sym typeface="Arial"/>
                <a:hlinkClick r:id="rId4"/>
              </a:rPr>
              <a:t>about t</a:t>
            </a:r>
            <a:r>
              <a:rPr kumimoji="0" lang="en-US" sz="1200" b="1" i="0" u="sng" strike="noStrike" kern="0" cap="none" spc="0" normalizeH="0" baseline="0" noProof="0">
                <a:ln>
                  <a:noFill/>
                </a:ln>
                <a:solidFill>
                  <a:srgbClr val="0563C1"/>
                </a:solidFill>
                <a:effectLst/>
                <a:uLnTx/>
                <a:uFillTx/>
                <a:latin typeface="Arial"/>
                <a:ea typeface="Arial"/>
                <a:cs typeface="Arial"/>
                <a:sym typeface="Arial"/>
                <a:hlinkClick r:id="rId4"/>
              </a:rPr>
              <a:t>his policy</a:t>
            </a: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 and how it </a:t>
            </a:r>
            <a:r>
              <a:rPr kumimoji="0" lang="en-US" sz="1200" b="1" i="0" u="sng" strike="noStrike" kern="0" cap="none" spc="0" normalizeH="0" baseline="0" noProof="0">
                <a:ln>
                  <a:noFill/>
                </a:ln>
                <a:solidFill>
                  <a:srgbClr val="0563C1"/>
                </a:solidFill>
                <a:effectLst/>
                <a:uLnTx/>
                <a:uFillTx/>
                <a:latin typeface="Arial"/>
                <a:ea typeface="Arial"/>
                <a:cs typeface="Arial"/>
                <a:sym typeface="Arial"/>
                <a:hlinkClick r:id="rId5"/>
              </a:rPr>
              <a:t>involved various strategies</a:t>
            </a: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 to prevent the spread of </a:t>
            </a:r>
            <a:r>
              <a:rPr kumimoji="0" lang="en-US" sz="1200" b="1" i="0" u="sng" strike="noStrike" kern="0" cap="none" spc="0" normalizeH="0" baseline="0" noProof="0">
                <a:ln>
                  <a:noFill/>
                </a:ln>
                <a:solidFill>
                  <a:srgbClr val="0563C1"/>
                </a:solidFill>
                <a:effectLst/>
                <a:uLnTx/>
                <a:uFillTx/>
                <a:latin typeface="Arial"/>
                <a:ea typeface="Arial"/>
                <a:cs typeface="Arial"/>
                <a:sym typeface="Arial"/>
                <a:hlinkClick r:id="rId6"/>
              </a:rPr>
              <a:t>communism </a:t>
            </a:r>
            <a:r>
              <a:rPr kumimoji="0" lang="en-US" sz="1200" b="1" i="0" u="sng" strike="noStrike" kern="0" cap="none" spc="0" normalizeH="0" baseline="0" noProof="0">
                <a:ln>
                  <a:noFill/>
                </a:ln>
                <a:solidFill>
                  <a:srgbClr val="0563C1"/>
                </a:solidFill>
                <a:effectLst/>
                <a:uLnTx/>
                <a:uFillTx/>
                <a:latin typeface="Arial"/>
                <a:cs typeface="Arial"/>
                <a:sym typeface="Arial"/>
                <a:hlinkClick r:id="rId6"/>
              </a:rPr>
              <a:t>around the world</a:t>
            </a:r>
            <a:r>
              <a:rPr kumimoji="0" lang="en-US" sz="1200" b="0" i="0" u="none" strike="noStrike" kern="0" cap="none" spc="0" normalizeH="0" baseline="0" noProof="0">
                <a:ln>
                  <a:noFill/>
                </a:ln>
                <a:solidFill>
                  <a:srgbClr val="000000"/>
                </a:solidFill>
                <a:effectLst/>
                <a:uLnTx/>
                <a:uFillTx/>
                <a:latin typeface="Arial"/>
                <a:cs typeface="Arial"/>
                <a:sym typeface="Arial"/>
              </a:rPr>
              <a:t>. </a:t>
            </a: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Then, f</a:t>
            </a:r>
            <a:r>
              <a:rPr kumimoji="0" lang="en-US" sz="1200" b="0" i="0" u="none" strike="noStrike" kern="0" cap="none" spc="0" normalizeH="0" baseline="0" noProof="0">
                <a:ln>
                  <a:noFill/>
                </a:ln>
                <a:solidFill>
                  <a:srgbClr val="000000"/>
                </a:solidFill>
                <a:effectLst/>
                <a:uLnTx/>
                <a:uFillTx/>
                <a:latin typeface="Arial"/>
                <a:cs typeface="Arial"/>
                <a:sym typeface="Arial"/>
              </a:rPr>
              <a:t>or each document,</a:t>
            </a: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 describe how the US tried to contain communism</a:t>
            </a:r>
            <a:r>
              <a:rPr kumimoji="0" lang="en-US" sz="1200" b="0" i="0" u="none" strike="noStrike" kern="0" cap="none" spc="0" normalizeH="0" baseline="0" noProof="0">
                <a:ln>
                  <a:noFill/>
                </a:ln>
                <a:solidFill>
                  <a:srgbClr val="000000"/>
                </a:solidFill>
                <a:effectLst/>
                <a:uLnTx/>
                <a:uFillTx/>
                <a:latin typeface="Arial"/>
                <a:cs typeface="Arial"/>
                <a:sym typeface="Arial"/>
              </a:rPr>
              <a:t> in that region.</a:t>
            </a:r>
          </a:p>
          <a:p>
            <a:pPr marL="0" marR="0" lvl="0" indent="0" algn="l" defTabSz="914400" rtl="0" eaLnBrk="1" fontAlgn="auto" latinLnBrk="0" hangingPunct="1">
              <a:lnSpc>
                <a:spcPct val="100000"/>
              </a:lnSpc>
              <a:spcBef>
                <a:spcPts val="0"/>
              </a:spcBef>
              <a:spcAft>
                <a:spcPts val="0"/>
              </a:spcAft>
              <a:buClr>
                <a:srgbClr val="000000"/>
              </a:buClr>
              <a:buSzTx/>
              <a:buFont typeface="Calibri"/>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25" name="Shape 225"/>
          <p:cNvSpPr txBox="1"/>
          <p:nvPr/>
        </p:nvSpPr>
        <p:spPr>
          <a:xfrm>
            <a:off x="309535" y="-22768"/>
            <a:ext cx="6129899" cy="523200"/>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2800" b="0" i="0" u="none" strike="noStrike" kern="0" cap="none" spc="0" normalizeH="0" baseline="0" noProof="0" dirty="0">
                <a:ln>
                  <a:noFill/>
                </a:ln>
                <a:solidFill>
                  <a:srgbClr val="FF0000"/>
                </a:solidFill>
                <a:effectLst/>
                <a:uLnTx/>
                <a:uFillTx/>
                <a:latin typeface="Impact"/>
                <a:ea typeface="Impact"/>
                <a:cs typeface="Impact"/>
                <a:sym typeface="Impact"/>
              </a:rPr>
              <a:t>Containment &amp; the Truman Policy</a:t>
            </a:r>
          </a:p>
        </p:txBody>
      </p:sp>
      <p:pic>
        <p:nvPicPr>
          <p:cNvPr id="226" name="Shape 226"/>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rot="-798172">
            <a:off x="3997392" y="6852067"/>
            <a:ext cx="2497701" cy="1975959"/>
          </a:xfrm>
          <a:prstGeom prst="rect">
            <a:avLst/>
          </a:prstGeom>
          <a:noFill/>
          <a:ln>
            <a:noFill/>
          </a:ln>
        </p:spPr>
      </p:pic>
      <p:sp>
        <p:nvSpPr>
          <p:cNvPr id="227" name="Shape 227"/>
          <p:cNvSpPr txBox="1"/>
          <p:nvPr/>
        </p:nvSpPr>
        <p:spPr>
          <a:xfrm>
            <a:off x="3047450" y="1444425"/>
            <a:ext cx="3553799" cy="2589600"/>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000000"/>
                </a:solidFill>
                <a:effectLst/>
                <a:uLnTx/>
                <a:uFillTx/>
                <a:latin typeface="Arial"/>
                <a:cs typeface="Arial"/>
                <a:sym typeface="Arial"/>
              </a:rPr>
              <a:t>Stopping Communism in Asia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00" b="0" i="0" u="none" strike="noStrike" kern="0" cap="none" spc="0" normalizeH="0" baseline="0" noProof="0">
              <a:ln>
                <a:noFill/>
              </a:ln>
              <a:solidFill>
                <a:srgbClr val="000000"/>
              </a:solidFill>
              <a:effectLst/>
              <a:uLnTx/>
              <a:uFillTx/>
              <a:latin typeface="Arial"/>
              <a:cs typeface="Arial"/>
              <a:sym typeface="Arial"/>
            </a:endParaRPr>
          </a:p>
        </p:txBody>
      </p:sp>
      <p:sp>
        <p:nvSpPr>
          <p:cNvPr id="228" name="Shape 228"/>
          <p:cNvSpPr txBox="1"/>
          <p:nvPr/>
        </p:nvSpPr>
        <p:spPr>
          <a:xfrm>
            <a:off x="3047450" y="4125600"/>
            <a:ext cx="3553799" cy="2497499"/>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000000"/>
                </a:solidFill>
                <a:effectLst/>
                <a:uLnTx/>
                <a:uFillTx/>
                <a:latin typeface="Arial"/>
                <a:cs typeface="Arial"/>
                <a:sym typeface="Arial"/>
              </a:rPr>
              <a:t>Stopping Communism in Latin America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00" b="0" i="0" u="none" strike="noStrike" kern="0" cap="none" spc="0" normalizeH="0" baseline="0" noProof="0">
              <a:ln>
                <a:noFill/>
              </a:ln>
              <a:solidFill>
                <a:srgbClr val="000000"/>
              </a:solidFill>
              <a:effectLst/>
              <a:uLnTx/>
              <a:uFillTx/>
              <a:latin typeface="Arial"/>
              <a:cs typeface="Arial"/>
              <a:sym typeface="Arial"/>
            </a:endParaRPr>
          </a:p>
        </p:txBody>
      </p:sp>
      <p:sp>
        <p:nvSpPr>
          <p:cNvPr id="229" name="Shape 229"/>
          <p:cNvSpPr txBox="1"/>
          <p:nvPr/>
        </p:nvSpPr>
        <p:spPr>
          <a:xfrm>
            <a:off x="150475" y="1361700"/>
            <a:ext cx="2697899" cy="4469399"/>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000000"/>
                </a:solidFill>
                <a:effectLst/>
                <a:uLnTx/>
                <a:uFillTx/>
                <a:latin typeface="Arial"/>
                <a:cs typeface="Arial"/>
                <a:sym typeface="Arial"/>
              </a:rPr>
              <a:t>Stopping Communism in Western Europe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6836180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6060" y="406509"/>
            <a:ext cx="5945879" cy="8330981"/>
          </a:xfrm>
          <a:prstGeom prst="rect">
            <a:avLst/>
          </a:prstGeom>
        </p:spPr>
      </p:pic>
    </p:spTree>
    <p:extLst>
      <p:ext uri="{BB962C8B-B14F-4D97-AF65-F5344CB8AC3E}">
        <p14:creationId xmlns:p14="http://schemas.microsoft.com/office/powerpoint/2010/main" val="14064196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6060" y="301535"/>
            <a:ext cx="5945879" cy="8540929"/>
          </a:xfrm>
          <a:prstGeom prst="rect">
            <a:avLst/>
          </a:prstGeom>
        </p:spPr>
      </p:pic>
    </p:spTree>
    <p:extLst>
      <p:ext uri="{BB962C8B-B14F-4D97-AF65-F5344CB8AC3E}">
        <p14:creationId xmlns:p14="http://schemas.microsoft.com/office/powerpoint/2010/main" val="22801646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p:nvPr/>
        </p:nvSpPr>
        <p:spPr>
          <a:xfrm>
            <a:off x="2021008" y="3605092"/>
            <a:ext cx="2786061" cy="4295775"/>
          </a:xfrm>
          <a:prstGeom prst="flowChartExtract">
            <a:avLst/>
          </a:prstGeom>
          <a:solidFill>
            <a:srgbClr val="FFFFFF"/>
          </a:solidFill>
          <a:ln w="25400" cap="flat" cmpd="sng">
            <a:solidFill>
              <a:srgbClr val="0D0D0D"/>
            </a:solidFill>
            <a:prstDash val="solid"/>
            <a:miter/>
            <a:headEnd type="none" w="med" len="med"/>
            <a:tailEnd type="none" w="med" len="med"/>
          </a:ln>
        </p:spPr>
        <p:txBody>
          <a:bodyPr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99" name="Shape 199"/>
          <p:cNvSpPr/>
          <p:nvPr/>
        </p:nvSpPr>
        <p:spPr>
          <a:xfrm>
            <a:off x="2201983" y="3898778"/>
            <a:ext cx="2403475" cy="3997325"/>
          </a:xfrm>
          <a:prstGeom prst="flowChartExtract">
            <a:avLst/>
          </a:prstGeom>
          <a:solidFill>
            <a:srgbClr val="FFFFFF"/>
          </a:solidFill>
          <a:ln w="25400" cap="flat" cmpd="sng">
            <a:solidFill>
              <a:srgbClr val="0D0D0D"/>
            </a:solidFill>
            <a:prstDash val="solid"/>
            <a:miter/>
            <a:headEnd type="none" w="med" len="med"/>
            <a:tailEnd type="none" w="med" len="med"/>
          </a:ln>
        </p:spPr>
        <p:txBody>
          <a:bodyPr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0" name="Shape 200"/>
          <p:cNvSpPr/>
          <p:nvPr/>
        </p:nvSpPr>
        <p:spPr>
          <a:xfrm>
            <a:off x="2638544" y="5824417"/>
            <a:ext cx="1552499" cy="158700"/>
          </a:xfrm>
          <a:custGeom>
            <a:avLst/>
            <a:gdLst/>
            <a:ahLst/>
            <a:cxnLst/>
            <a:rect l="0" t="0" r="0" b="0"/>
            <a:pathLst>
              <a:path w="120000" h="120000" extrusionOk="0">
                <a:moveTo>
                  <a:pt x="0" y="120000"/>
                </a:moveTo>
                <a:lnTo>
                  <a:pt x="4073" y="0"/>
                </a:lnTo>
                <a:lnTo>
                  <a:pt x="115926" y="0"/>
                </a:lnTo>
                <a:lnTo>
                  <a:pt x="119999" y="120000"/>
                </a:lnTo>
                <a:lnTo>
                  <a:pt x="0" y="120000"/>
                </a:lnTo>
                <a:close/>
              </a:path>
            </a:pathLst>
          </a:custGeom>
          <a:solidFill>
            <a:srgbClr val="FFFFFF"/>
          </a:solidFill>
          <a:ln w="25400" cap="flat" cmpd="sng">
            <a:solidFill>
              <a:srgbClr val="000000"/>
            </a:solidFill>
            <a:prstDash val="solid"/>
            <a:round/>
            <a:headEnd type="none" w="med" len="med"/>
            <a:tailEnd type="none" w="med" len="med"/>
          </a:ln>
        </p:spPr>
        <p:txBody>
          <a:bodyPr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1" name="Shape 201"/>
          <p:cNvSpPr/>
          <p:nvPr/>
        </p:nvSpPr>
        <p:spPr>
          <a:xfrm>
            <a:off x="2287708" y="6897567"/>
            <a:ext cx="2243099" cy="138000"/>
          </a:xfrm>
          <a:custGeom>
            <a:avLst/>
            <a:gdLst/>
            <a:ahLst/>
            <a:cxnLst/>
            <a:rect l="0" t="0" r="0" b="0"/>
            <a:pathLst>
              <a:path w="120000" h="120000" extrusionOk="0">
                <a:moveTo>
                  <a:pt x="0" y="120000"/>
                </a:moveTo>
                <a:lnTo>
                  <a:pt x="2448" y="0"/>
                </a:lnTo>
                <a:lnTo>
                  <a:pt x="117551" y="0"/>
                </a:lnTo>
                <a:lnTo>
                  <a:pt x="120000" y="120000"/>
                </a:lnTo>
                <a:lnTo>
                  <a:pt x="0" y="120000"/>
                </a:lnTo>
                <a:close/>
              </a:path>
            </a:pathLst>
          </a:custGeom>
          <a:solidFill>
            <a:srgbClr val="FFFFFF"/>
          </a:solidFill>
          <a:ln w="25400" cap="flat" cmpd="sng">
            <a:solidFill>
              <a:srgbClr val="000000"/>
            </a:solidFill>
            <a:prstDash val="solid"/>
            <a:miter/>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ct val="25000"/>
              <a:buFont typeface="Arial"/>
              <a:buNone/>
              <a:tabLst/>
              <a:defRPr/>
            </a:pP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c</a:t>
            </a:r>
          </a:p>
        </p:txBody>
      </p:sp>
      <p:sp>
        <p:nvSpPr>
          <p:cNvPr id="202" name="Shape 202"/>
          <p:cNvSpPr/>
          <p:nvPr/>
        </p:nvSpPr>
        <p:spPr>
          <a:xfrm>
            <a:off x="2021008" y="7767517"/>
            <a:ext cx="2806799" cy="138000"/>
          </a:xfrm>
          <a:custGeom>
            <a:avLst/>
            <a:gdLst/>
            <a:ahLst/>
            <a:cxnLst/>
            <a:rect l="0" t="0" r="0" b="0"/>
            <a:pathLst>
              <a:path w="120000" h="120000" extrusionOk="0">
                <a:moveTo>
                  <a:pt x="0" y="120000"/>
                </a:moveTo>
                <a:lnTo>
                  <a:pt x="1947" y="0"/>
                </a:lnTo>
                <a:lnTo>
                  <a:pt x="118052" y="0"/>
                </a:lnTo>
                <a:lnTo>
                  <a:pt x="120000" y="120000"/>
                </a:lnTo>
                <a:lnTo>
                  <a:pt x="0" y="120000"/>
                </a:lnTo>
                <a:close/>
              </a:path>
            </a:pathLst>
          </a:custGeom>
          <a:solidFill>
            <a:srgbClr val="FFFFFF"/>
          </a:solidFill>
          <a:ln w="25400" cap="flat" cmpd="sng">
            <a:solidFill>
              <a:srgbClr val="000000"/>
            </a:solidFill>
            <a:prstDash val="solid"/>
            <a:round/>
            <a:headEnd type="none" w="med" len="med"/>
            <a:tailEnd type="none" w="med" len="med"/>
          </a:ln>
        </p:spPr>
        <p:txBody>
          <a:bodyPr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3" name="Shape 203"/>
          <p:cNvSpPr/>
          <p:nvPr/>
        </p:nvSpPr>
        <p:spPr>
          <a:xfrm rot="-2691003">
            <a:off x="1125996" y="1838477"/>
            <a:ext cx="1945257" cy="2373340"/>
          </a:xfrm>
          <a:prstGeom prst="roundRect">
            <a:avLst>
              <a:gd name="adj" fmla="val 16667"/>
            </a:avLst>
          </a:prstGeom>
          <a:solidFill>
            <a:srgbClr val="CFE2F3"/>
          </a:solidFill>
          <a:ln w="25400" cap="flat" cmpd="sng">
            <a:solidFill>
              <a:srgbClr val="000000"/>
            </a:solidFill>
            <a:prstDash val="solid"/>
            <a:round/>
            <a:headEnd type="none" w="med" len="med"/>
            <a:tailEnd type="none" w="med" len="med"/>
          </a:ln>
        </p:spPr>
        <p:txBody>
          <a:bodyPr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Calibri"/>
                <a:ea typeface="Calibri"/>
                <a:cs typeface="Calibri"/>
                <a:sym typeface="Calibri"/>
              </a:rPr>
              <a:t>Type your response here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4" name="Shape 204"/>
          <p:cNvSpPr/>
          <p:nvPr/>
        </p:nvSpPr>
        <p:spPr>
          <a:xfrm rot="2703230">
            <a:off x="3772613" y="1897557"/>
            <a:ext cx="1806517" cy="2373334"/>
          </a:xfrm>
          <a:prstGeom prst="roundRect">
            <a:avLst>
              <a:gd name="adj" fmla="val 16667"/>
            </a:avLst>
          </a:prstGeom>
          <a:solidFill>
            <a:srgbClr val="CFE2F3"/>
          </a:solidFill>
          <a:ln w="25400" cap="flat" cmpd="sng">
            <a:solidFill>
              <a:srgbClr val="000000"/>
            </a:solidFill>
            <a:prstDash val="solid"/>
            <a:round/>
            <a:headEnd type="none" w="med" len="med"/>
            <a:tailEnd type="none" w="med" len="med"/>
          </a:ln>
        </p:spPr>
        <p:txBody>
          <a:bodyPr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Calibri"/>
                <a:ea typeface="Calibri"/>
                <a:cs typeface="Calibri"/>
                <a:sym typeface="Calibri"/>
              </a:rPr>
              <a:t>Type your response here</a:t>
            </a:r>
          </a:p>
        </p:txBody>
      </p:sp>
      <p:sp>
        <p:nvSpPr>
          <p:cNvPr id="205" name="Shape 205"/>
          <p:cNvSpPr/>
          <p:nvPr/>
        </p:nvSpPr>
        <p:spPr>
          <a:xfrm rot="2810051">
            <a:off x="1217978" y="4436944"/>
            <a:ext cx="1868992" cy="2160611"/>
          </a:xfrm>
          <a:prstGeom prst="roundRect">
            <a:avLst>
              <a:gd name="adj" fmla="val 16667"/>
            </a:avLst>
          </a:prstGeom>
          <a:solidFill>
            <a:srgbClr val="CFE2F3"/>
          </a:solidFill>
          <a:ln w="25400" cap="flat" cmpd="sng">
            <a:solidFill>
              <a:srgbClr val="000000"/>
            </a:solidFill>
            <a:prstDash val="solid"/>
            <a:round/>
            <a:headEnd type="none" w="med" len="med"/>
            <a:tailEnd type="none" w="med" len="med"/>
          </a:ln>
        </p:spPr>
        <p:txBody>
          <a:bodyPr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Calibri"/>
                <a:ea typeface="Calibri"/>
                <a:cs typeface="Calibri"/>
                <a:sym typeface="Calibri"/>
              </a:rPr>
              <a:t>Type your response here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6" name="Shape 206"/>
          <p:cNvSpPr/>
          <p:nvPr/>
        </p:nvSpPr>
        <p:spPr>
          <a:xfrm rot="-2636160">
            <a:off x="3602988" y="4485561"/>
            <a:ext cx="1816375" cy="2160512"/>
          </a:xfrm>
          <a:prstGeom prst="roundRect">
            <a:avLst>
              <a:gd name="adj" fmla="val 16667"/>
            </a:avLst>
          </a:prstGeom>
          <a:solidFill>
            <a:srgbClr val="CFE2F3"/>
          </a:solidFill>
          <a:ln w="25400" cap="flat" cmpd="sng">
            <a:solidFill>
              <a:srgbClr val="000000"/>
            </a:solidFill>
            <a:prstDash val="solid"/>
            <a:round/>
            <a:headEnd type="none" w="med" len="med"/>
            <a:tailEnd type="none" w="med" len="med"/>
          </a:ln>
        </p:spPr>
        <p:txBody>
          <a:bodyPr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Calibri"/>
                <a:ea typeface="Calibri"/>
                <a:cs typeface="Calibri"/>
                <a:sym typeface="Calibri"/>
              </a:rPr>
              <a:t>Type your response here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7" name="Shape 207"/>
          <p:cNvSpPr/>
          <p:nvPr/>
        </p:nvSpPr>
        <p:spPr>
          <a:xfrm rot="-2653590">
            <a:off x="2679835" y="3668559"/>
            <a:ext cx="1382802" cy="1362009"/>
          </a:xfrm>
          <a:prstGeom prst="roundRect">
            <a:avLst>
              <a:gd name="adj" fmla="val 10569"/>
            </a:avLst>
          </a:prstGeom>
          <a:solidFill>
            <a:srgbClr val="FFFFFF"/>
          </a:solidFill>
          <a:ln w="25400" cap="flat" cmpd="sng">
            <a:solidFill>
              <a:srgbClr val="FFFFFF"/>
            </a:solidFill>
            <a:prstDash val="solid"/>
            <a:round/>
            <a:headEnd type="none" w="med" len="med"/>
            <a:tailEnd type="none" w="med" len="med"/>
          </a:ln>
        </p:spPr>
        <p:txBody>
          <a:bodyPr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8" name="Shape 208"/>
          <p:cNvSpPr txBox="1"/>
          <p:nvPr/>
        </p:nvSpPr>
        <p:spPr>
          <a:xfrm>
            <a:off x="2489319" y="3643192"/>
            <a:ext cx="1796999" cy="1446300"/>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ct val="25000"/>
              <a:buFont typeface="Arial"/>
              <a:buNone/>
              <a:tabLst/>
              <a:defRPr/>
            </a:pPr>
            <a:r>
              <a:rPr kumimoji="0" lang="en-US" sz="2000" b="0" i="0" u="none" strike="noStrike" kern="0" cap="none" spc="0" normalizeH="0" baseline="0" noProof="0">
                <a:ln>
                  <a:noFill/>
                </a:ln>
                <a:solidFill>
                  <a:srgbClr val="000000"/>
                </a:solidFill>
                <a:effectLst/>
                <a:uLnTx/>
                <a:uFillTx/>
                <a:latin typeface="Arial"/>
                <a:ea typeface="Arial"/>
                <a:cs typeface="Arial"/>
                <a:sym typeface="Arial"/>
              </a:rPr>
              <a:t>The Marshall Plan</a:t>
            </a:r>
          </a:p>
        </p:txBody>
      </p:sp>
      <p:sp>
        <p:nvSpPr>
          <p:cNvPr id="209" name="Shape 209"/>
          <p:cNvSpPr txBox="1"/>
          <p:nvPr/>
        </p:nvSpPr>
        <p:spPr>
          <a:xfrm rot="-2589436">
            <a:off x="542696" y="2197884"/>
            <a:ext cx="1926306" cy="511081"/>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ct val="25000"/>
              <a:buFont typeface="Arial"/>
              <a:buNone/>
              <a:tabLst/>
              <a:defRPr/>
            </a:pPr>
            <a:r>
              <a:rPr kumimoji="0" lang="en-US" sz="1800" b="0" i="0" u="none" strike="noStrike" kern="0" cap="none" spc="0" normalizeH="0" baseline="0" noProof="0">
                <a:ln>
                  <a:noFill/>
                </a:ln>
                <a:solidFill>
                  <a:srgbClr val="000000"/>
                </a:solidFill>
                <a:effectLst/>
                <a:uLnTx/>
                <a:uFillTx/>
                <a:latin typeface="Anton"/>
                <a:ea typeface="Anton"/>
                <a:cs typeface="Anton"/>
                <a:sym typeface="Anton"/>
              </a:rPr>
              <a:t>What did it do?</a:t>
            </a:r>
          </a:p>
        </p:txBody>
      </p:sp>
      <p:sp>
        <p:nvSpPr>
          <p:cNvPr id="210" name="Shape 210"/>
          <p:cNvSpPr txBox="1"/>
          <p:nvPr/>
        </p:nvSpPr>
        <p:spPr>
          <a:xfrm rot="2963611">
            <a:off x="600054" y="5805536"/>
            <a:ext cx="1797160" cy="511033"/>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FFFFFF"/>
              </a:buClr>
              <a:buSzTx/>
              <a:buFont typeface="Arial"/>
              <a:buNone/>
              <a:tabLst/>
              <a:defRPr/>
            </a:pPr>
            <a:r>
              <a:rPr kumimoji="0" lang="en-US" sz="1400" b="0" i="0" u="none" strike="noStrike" kern="0" cap="none" spc="0" normalizeH="0" baseline="0" noProof="0">
                <a:ln>
                  <a:noFill/>
                </a:ln>
                <a:solidFill>
                  <a:srgbClr val="000000"/>
                </a:solidFill>
                <a:effectLst/>
                <a:uLnTx/>
                <a:uFillTx/>
                <a:latin typeface="Anton"/>
                <a:ea typeface="Anton"/>
                <a:cs typeface="Anton"/>
                <a:sym typeface="Anton"/>
              </a:rPr>
              <a:t>Why did the US </a:t>
            </a:r>
            <a:br>
              <a:rPr kumimoji="0" lang="en-US" sz="1400" b="0" i="0" u="none" strike="noStrike" kern="0" cap="none" spc="0" normalizeH="0" baseline="0" noProof="0">
                <a:ln>
                  <a:noFill/>
                </a:ln>
                <a:solidFill>
                  <a:srgbClr val="000000"/>
                </a:solidFill>
                <a:effectLst/>
                <a:uLnTx/>
                <a:uFillTx/>
                <a:latin typeface="Anton"/>
                <a:ea typeface="Anton"/>
                <a:cs typeface="Anton"/>
                <a:sym typeface="Anton"/>
              </a:rPr>
            </a:br>
            <a:r>
              <a:rPr kumimoji="0" lang="en-US" sz="1400" b="0" i="0" u="none" strike="noStrike" kern="0" cap="none" spc="0" normalizeH="0" baseline="0" noProof="0">
                <a:ln>
                  <a:noFill/>
                </a:ln>
                <a:solidFill>
                  <a:srgbClr val="000000"/>
                </a:solidFill>
                <a:effectLst/>
                <a:uLnTx/>
                <a:uFillTx/>
                <a:latin typeface="Anton"/>
                <a:ea typeface="Anton"/>
                <a:cs typeface="Anton"/>
                <a:sym typeface="Anton"/>
              </a:rPr>
              <a:t>do this?</a:t>
            </a:r>
          </a:p>
        </p:txBody>
      </p:sp>
      <p:sp>
        <p:nvSpPr>
          <p:cNvPr id="211" name="Shape 211"/>
          <p:cNvSpPr txBox="1"/>
          <p:nvPr/>
        </p:nvSpPr>
        <p:spPr>
          <a:xfrm rot="-2785236">
            <a:off x="4271969" y="6078961"/>
            <a:ext cx="1796886" cy="336537"/>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FFFFFF"/>
              </a:buClr>
              <a:buSzTx/>
              <a:buFont typeface="Arial"/>
              <a:buNone/>
              <a:tabLst/>
              <a:defRPr/>
            </a:pPr>
            <a:r>
              <a:rPr kumimoji="0" lang="en-US" sz="1400" b="0" i="0" u="none" strike="noStrike" kern="0" cap="none" spc="0" normalizeH="0" baseline="0" noProof="0">
                <a:ln>
                  <a:noFill/>
                </a:ln>
                <a:solidFill>
                  <a:srgbClr val="000000"/>
                </a:solidFill>
                <a:effectLst/>
                <a:uLnTx/>
                <a:uFillTx/>
                <a:latin typeface="Anton"/>
                <a:ea typeface="Anton"/>
                <a:cs typeface="Anton"/>
                <a:sym typeface="Anton"/>
              </a:rPr>
              <a:t>How did it work?</a:t>
            </a:r>
          </a:p>
        </p:txBody>
      </p:sp>
      <p:sp>
        <p:nvSpPr>
          <p:cNvPr id="212" name="Shape 212"/>
          <p:cNvSpPr txBox="1"/>
          <p:nvPr/>
        </p:nvSpPr>
        <p:spPr>
          <a:xfrm rot="2697959">
            <a:off x="4395880" y="2217136"/>
            <a:ext cx="1786788" cy="511026"/>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ct val="25000"/>
              <a:buFont typeface="Arial"/>
              <a:buNone/>
              <a:tabLst/>
              <a:defRPr/>
            </a:pPr>
            <a:r>
              <a:rPr kumimoji="0" lang="en-US" sz="1600" b="0" i="0" u="none" strike="noStrike" kern="0" cap="none" spc="0" normalizeH="0" baseline="0" noProof="0">
                <a:ln>
                  <a:noFill/>
                </a:ln>
                <a:solidFill>
                  <a:srgbClr val="000000"/>
                </a:solidFill>
                <a:effectLst/>
                <a:uLnTx/>
                <a:uFillTx/>
                <a:latin typeface="Anton"/>
                <a:ea typeface="Anton"/>
                <a:cs typeface="Anton"/>
                <a:sym typeface="Anton"/>
              </a:rPr>
              <a:t>Who did it help?</a:t>
            </a:r>
          </a:p>
        </p:txBody>
      </p:sp>
      <p:sp>
        <p:nvSpPr>
          <p:cNvPr id="213" name="Shape 213"/>
          <p:cNvSpPr/>
          <p:nvPr/>
        </p:nvSpPr>
        <p:spPr>
          <a:xfrm rot="-5400000">
            <a:off x="2754370" y="6797616"/>
            <a:ext cx="1257299" cy="911100"/>
          </a:xfrm>
          <a:prstGeom prst="flowChartDelay">
            <a:avLst/>
          </a:prstGeom>
          <a:solidFill>
            <a:srgbClr val="FFFFFF"/>
          </a:solidFill>
          <a:ln w="25400" cap="flat" cmpd="sng">
            <a:solidFill>
              <a:srgbClr val="000000"/>
            </a:solidFill>
            <a:prstDash val="solid"/>
            <a:miter/>
            <a:headEnd type="none" w="med" len="med"/>
            <a:tailEnd type="none" w="med" len="med"/>
          </a:ln>
        </p:spPr>
        <p:txBody>
          <a:bodyPr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4" name="Shape 214"/>
          <p:cNvSpPr/>
          <p:nvPr/>
        </p:nvSpPr>
        <p:spPr>
          <a:xfrm>
            <a:off x="2446458" y="3322517"/>
            <a:ext cx="1839900" cy="1935299"/>
          </a:xfrm>
          <a:prstGeom prst="ellipse">
            <a:avLst/>
          </a:prstGeom>
          <a:solidFill>
            <a:srgbClr val="E6B8AF"/>
          </a:solidFill>
          <a:ln w="25400" cap="flat" cmpd="sng">
            <a:solidFill>
              <a:srgbClr val="000000"/>
            </a:solidFill>
            <a:prstDash val="solid"/>
            <a:round/>
            <a:headEnd type="none" w="med" len="med"/>
            <a:tailEnd type="none" w="med" len="med"/>
          </a:ln>
        </p:spPr>
        <p:txBody>
          <a:bodyPr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5" name="Shape 215"/>
          <p:cNvSpPr txBox="1"/>
          <p:nvPr/>
        </p:nvSpPr>
        <p:spPr>
          <a:xfrm>
            <a:off x="2555625" y="3574050"/>
            <a:ext cx="1625400" cy="1446300"/>
          </a:xfrm>
          <a:prstGeom prst="rect">
            <a:avLst/>
          </a:prstGeom>
          <a:no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ct val="25000"/>
              <a:buFont typeface="Arial"/>
              <a:buNone/>
              <a:tabLst/>
              <a:defRPr/>
            </a:pPr>
            <a:r>
              <a:rPr kumimoji="0" lang="en-US" sz="3000" b="0" i="0" u="none" strike="noStrike" kern="0" cap="none" spc="0" normalizeH="0" baseline="0" noProof="0">
                <a:ln>
                  <a:noFill/>
                </a:ln>
                <a:solidFill>
                  <a:srgbClr val="000000"/>
                </a:solidFill>
                <a:effectLst/>
                <a:uLnTx/>
                <a:uFillTx/>
                <a:latin typeface="Anton"/>
                <a:ea typeface="Anton"/>
                <a:cs typeface="Anton"/>
                <a:sym typeface="Anton"/>
              </a:rPr>
              <a:t>The Marshall Plan</a:t>
            </a:r>
          </a:p>
        </p:txBody>
      </p:sp>
      <p:sp>
        <p:nvSpPr>
          <p:cNvPr id="216" name="Shape 216"/>
          <p:cNvSpPr/>
          <p:nvPr/>
        </p:nvSpPr>
        <p:spPr>
          <a:xfrm>
            <a:off x="162050" y="490750"/>
            <a:ext cx="6488099" cy="1370400"/>
          </a:xfrm>
          <a:prstGeom prst="rect">
            <a:avLst/>
          </a:prstGeom>
          <a:noFill/>
          <a:ln>
            <a:noFill/>
          </a:ln>
        </p:spPr>
        <p:txBody>
          <a:bodyPr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kumimoji="0" lang="en-US" sz="1200" b="1" i="0" u="none" strike="noStrike" kern="0" cap="none" spc="0" normalizeH="0" baseline="0" noProof="0">
                <a:ln>
                  <a:noFill/>
                </a:ln>
                <a:solidFill>
                  <a:srgbClr val="000000"/>
                </a:solidFill>
                <a:effectLst/>
                <a:uLnTx/>
                <a:uFillTx/>
                <a:latin typeface="Arial"/>
                <a:ea typeface="Arial"/>
                <a:cs typeface="Arial"/>
                <a:sym typeface="Arial"/>
              </a:rPr>
              <a:t>Directions</a:t>
            </a: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 The Marshall Plan was America’s initiative to help Europe rebuild after World War II. The US gave $17 billion in economic support to the democratic countries of Western Europe. A </a:t>
            </a:r>
            <a:r>
              <a:rPr kumimoji="0" lang="en-US" sz="1200" b="1" i="0" u="sng" strike="noStrike" kern="0" cap="none" spc="0" normalizeH="0" baseline="0" noProof="0">
                <a:ln>
                  <a:noFill/>
                </a:ln>
                <a:solidFill>
                  <a:srgbClr val="0563C1"/>
                </a:solidFill>
                <a:effectLst/>
                <a:uLnTx/>
                <a:uFillTx/>
                <a:latin typeface="Arial"/>
                <a:ea typeface="Arial"/>
                <a:cs typeface="Arial"/>
                <a:sym typeface="Arial"/>
                <a:hlinkClick r:id="rId3"/>
              </a:rPr>
              <a:t>popular poster </a:t>
            </a: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supporting it </a:t>
            </a:r>
            <a:r>
              <a:rPr kumimoji="0" lang="en-US" sz="1200" b="0" i="0" u="none" strike="noStrike" kern="0" cap="none" spc="0" normalizeH="0" baseline="0" noProof="0">
                <a:ln>
                  <a:noFill/>
                </a:ln>
                <a:solidFill>
                  <a:srgbClr val="000000"/>
                </a:solidFill>
                <a:effectLst/>
                <a:uLnTx/>
                <a:uFillTx/>
                <a:latin typeface="Arial"/>
                <a:cs typeface="Arial"/>
                <a:sym typeface="Arial"/>
              </a:rPr>
              <a:t>u</a:t>
            </a: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sed a windmill to demonstrate how all democracies should work together. You can l</a:t>
            </a:r>
            <a:r>
              <a:rPr kumimoji="0" lang="en-US" sz="1200" b="1" i="0" u="sng" strike="noStrike" kern="0" cap="none" spc="0" normalizeH="0" baseline="0" noProof="0">
                <a:ln>
                  <a:noFill/>
                </a:ln>
                <a:solidFill>
                  <a:srgbClr val="0563C1"/>
                </a:solidFill>
                <a:effectLst/>
                <a:uLnTx/>
                <a:uFillTx/>
                <a:latin typeface="Arial"/>
                <a:ea typeface="Arial"/>
                <a:cs typeface="Arial"/>
                <a:sym typeface="Arial"/>
                <a:hlinkClick r:id="rId4"/>
              </a:rPr>
              <a:t>earn more about the plan here</a:t>
            </a:r>
            <a:r>
              <a:rPr kumimoji="0" lang="en-US" sz="1200" b="0" i="0" u="none" strike="noStrike" kern="0" cap="none" spc="0" normalizeH="0" baseline="0" noProof="0">
                <a:ln>
                  <a:noFill/>
                </a:ln>
                <a:solidFill>
                  <a:srgbClr val="000000"/>
                </a:solidFill>
                <a:effectLst/>
                <a:uLnTx/>
                <a:uFillTx/>
                <a:latin typeface="Arial"/>
                <a:cs typeface="Arial"/>
                <a:sym typeface="Arial"/>
              </a:rPr>
              <a:t>, then </a:t>
            </a: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describe </a:t>
            </a:r>
            <a:r>
              <a:rPr kumimoji="0" lang="en-US" sz="1200" b="0" i="0" u="none" strike="noStrike" kern="0" cap="none" spc="0" normalizeH="0" baseline="0" noProof="0">
                <a:ln>
                  <a:noFill/>
                </a:ln>
                <a:solidFill>
                  <a:srgbClr val="000000"/>
                </a:solidFill>
                <a:effectLst/>
                <a:uLnTx/>
                <a:uFillTx/>
                <a:latin typeface="Arial"/>
                <a:cs typeface="Arial"/>
                <a:sym typeface="Arial"/>
              </a:rPr>
              <a:t>each </a:t>
            </a: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aspect of the Marshall Plan</a:t>
            </a:r>
            <a:r>
              <a:rPr kumimoji="0" lang="en-US" sz="1200" b="0" i="0" u="none" strike="noStrike" kern="0" cap="none" spc="0" normalizeH="0" baseline="0" noProof="0">
                <a:ln>
                  <a:noFill/>
                </a:ln>
                <a:solidFill>
                  <a:srgbClr val="000000"/>
                </a:solidFill>
                <a:effectLst/>
                <a:uLnTx/>
                <a:uFillTx/>
                <a:latin typeface="Arial"/>
                <a:cs typeface="Arial"/>
                <a:sym typeface="Arial"/>
              </a:rPr>
              <a:t> on the graphic organizer.</a:t>
            </a:r>
          </a:p>
          <a:p>
            <a:pPr marL="0" marR="0" lvl="0" indent="0" algn="l" defTabSz="914400" rtl="0" eaLnBrk="1" fontAlgn="auto" latinLnBrk="0" hangingPunct="1">
              <a:lnSpc>
                <a:spcPct val="100000"/>
              </a:lnSpc>
              <a:spcBef>
                <a:spcPts val="0"/>
              </a:spcBef>
              <a:spcAft>
                <a:spcPts val="0"/>
              </a:spcAft>
              <a:buClr>
                <a:srgbClr val="000000"/>
              </a:buClr>
              <a:buSzTx/>
              <a:buFont typeface="Calibri"/>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17" name="Shape 217"/>
          <p:cNvSpPr txBox="1"/>
          <p:nvPr/>
        </p:nvSpPr>
        <p:spPr>
          <a:xfrm>
            <a:off x="395110" y="19756"/>
            <a:ext cx="6129899" cy="523200"/>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2800" b="0" i="0" u="none" strike="noStrike" kern="0" cap="none" spc="0" normalizeH="0" baseline="0" noProof="0">
                <a:ln>
                  <a:noFill/>
                </a:ln>
                <a:solidFill>
                  <a:srgbClr val="FF0000"/>
                </a:solidFill>
                <a:effectLst/>
                <a:uLnTx/>
                <a:uFillTx/>
                <a:latin typeface="Impact"/>
                <a:ea typeface="Impact"/>
                <a:cs typeface="Impact"/>
                <a:sym typeface="Impact"/>
              </a:rPr>
              <a:t>The Marshall Plan</a:t>
            </a:r>
          </a:p>
        </p:txBody>
      </p:sp>
      <p:sp>
        <p:nvSpPr>
          <p:cNvPr id="218" name="Shape 218"/>
          <p:cNvSpPr txBox="1"/>
          <p:nvPr/>
        </p:nvSpPr>
        <p:spPr>
          <a:xfrm>
            <a:off x="317850" y="7884875"/>
            <a:ext cx="6207000" cy="1063499"/>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nton"/>
                <a:ea typeface="Anton"/>
                <a:cs typeface="Anton"/>
                <a:sym typeface="Anton"/>
              </a:rPr>
              <a:t>What impact did the Marshall Plan have on Europe and the world?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5362595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6564" y="260305"/>
            <a:ext cx="5944872" cy="8623390"/>
          </a:xfrm>
          <a:prstGeom prst="rect">
            <a:avLst/>
          </a:prstGeom>
        </p:spPr>
      </p:pic>
    </p:spTree>
    <p:extLst>
      <p:ext uri="{BB962C8B-B14F-4D97-AF65-F5344CB8AC3E}">
        <p14:creationId xmlns:p14="http://schemas.microsoft.com/office/powerpoint/2010/main" val="42665991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308"/>
          <p:cNvSpPr txBox="1"/>
          <p:nvPr/>
        </p:nvSpPr>
        <p:spPr>
          <a:xfrm>
            <a:off x="195599" y="55714"/>
            <a:ext cx="6430199" cy="523200"/>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2800" b="0" i="0" u="none" strike="noStrike" kern="0" cap="none" spc="0" normalizeH="0" baseline="0" noProof="0" dirty="0">
                <a:ln>
                  <a:noFill/>
                </a:ln>
                <a:solidFill>
                  <a:srgbClr val="5B9BD5">
                    <a:lumMod val="75000"/>
                  </a:srgbClr>
                </a:solidFill>
                <a:effectLst/>
                <a:uLnTx/>
                <a:uFillTx/>
                <a:latin typeface="Impact"/>
                <a:ea typeface="Impact"/>
                <a:cs typeface="Impact"/>
                <a:sym typeface="Impact"/>
              </a:rPr>
              <a:t>Iowan Influence</a:t>
            </a:r>
          </a:p>
        </p:txBody>
      </p:sp>
      <p:sp>
        <p:nvSpPr>
          <p:cNvPr id="5" name="Shape 309"/>
          <p:cNvSpPr txBox="1"/>
          <p:nvPr/>
        </p:nvSpPr>
        <p:spPr>
          <a:xfrm>
            <a:off x="142325" y="578914"/>
            <a:ext cx="6629400" cy="976199"/>
          </a:xfrm>
          <a:prstGeom prst="rect">
            <a:avLst/>
          </a:prstGeom>
          <a:noFill/>
          <a:ln>
            <a:no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a:cs typeface="Arial"/>
                <a:sym typeface="Arial"/>
              </a:rPr>
              <a:t>Directions</a:t>
            </a:r>
            <a:r>
              <a:rPr kumimoji="0" lang="en-US" sz="1200" b="0" i="0" u="none" strike="noStrike" kern="0" cap="none" spc="0" normalizeH="0" baseline="0" noProof="0" dirty="0">
                <a:ln>
                  <a:noFill/>
                </a:ln>
                <a:solidFill>
                  <a:srgbClr val="000000"/>
                </a:solidFill>
                <a:effectLst/>
                <a:uLnTx/>
                <a:uFillTx/>
                <a:latin typeface="Arial"/>
                <a:cs typeface="Arial"/>
                <a:sym typeface="Arial"/>
              </a:rPr>
              <a:t>: Evaluate Iowans or groups of Iowans who have influenced United States history. Follow the links in order to respond to the prompts in the box below.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hlinkClick r:id="rId2"/>
              </a:rPr>
              <a:t>https://www.jsc.nasa.gov/Bios/htmlbios/whitson.pdf</a:t>
            </a:r>
            <a:br>
              <a:rPr kumimoji="0" lang="en-US" sz="1200" b="0" i="0" u="none" strike="noStrike" kern="0" cap="none" spc="0" normalizeH="0" baseline="0" noProof="0" dirty="0">
                <a:ln>
                  <a:noFill/>
                </a:ln>
                <a:solidFill>
                  <a:srgbClr val="000000"/>
                </a:solidFill>
                <a:effectLst/>
                <a:uLnTx/>
                <a:uFillTx/>
                <a:latin typeface="Arial"/>
                <a:cs typeface="Arial"/>
                <a:sym typeface="Arial"/>
              </a:rPr>
            </a:br>
            <a:r>
              <a:rPr kumimoji="0" lang="en-US" sz="1200" b="0" i="0" u="none" strike="noStrike" kern="0" cap="none" spc="0" normalizeH="0" baseline="0" noProof="0" dirty="0">
                <a:ln>
                  <a:noFill/>
                </a:ln>
                <a:solidFill>
                  <a:srgbClr val="000000"/>
                </a:solidFill>
                <a:effectLst/>
                <a:uLnTx/>
                <a:uFillTx/>
                <a:latin typeface="Arial"/>
                <a:cs typeface="Arial"/>
                <a:sym typeface="Arial"/>
                <a:hlinkClick r:id="rId3"/>
              </a:rPr>
              <a:t>https://www.glamour.com/story/women-of-the-year-2017-peggy-whitson</a:t>
            </a:r>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hlinkClick r:id="rId4"/>
              </a:rPr>
              <a:t>https://www.nasa.gov/astronauts/biographies/peggy-a-whitson</a:t>
            </a:r>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hlinkClick r:id="rId5"/>
              </a:rPr>
              <a:t>https://tinyurl.com/y8czc9ow</a:t>
            </a:r>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p:txBody>
      </p:sp>
      <p:sp>
        <p:nvSpPr>
          <p:cNvPr id="6" name="Shape 218"/>
          <p:cNvSpPr txBox="1"/>
          <p:nvPr/>
        </p:nvSpPr>
        <p:spPr>
          <a:xfrm>
            <a:off x="3072243" y="5486400"/>
            <a:ext cx="3699482" cy="3636541"/>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There is a common misconception that one person cannot make a change. Much of history argues that many times significant change began with just one person.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Can you think of such a person in history?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What was the change?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Did they make the world better? Or worse?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Butterfly Effect – the scientific theory </a:t>
            </a:r>
            <a:br>
              <a:rPr kumimoji="0" lang="en-US" sz="1400" b="0" i="0" u="none" strike="noStrike" kern="0" cap="none" spc="0" normalizeH="0" baseline="0" noProof="0" dirty="0">
                <a:ln>
                  <a:noFill/>
                </a:ln>
                <a:solidFill>
                  <a:srgbClr val="000000"/>
                </a:solidFill>
                <a:effectLst/>
                <a:uLnTx/>
                <a:uFillTx/>
                <a:latin typeface="Arial"/>
                <a:cs typeface="Arial"/>
                <a:sym typeface="Arial"/>
              </a:rPr>
            </a:br>
            <a:r>
              <a:rPr kumimoji="0" lang="en-US" sz="1400" b="0" i="0" u="none" strike="noStrike" kern="0" cap="none" spc="0" normalizeH="0" baseline="0" noProof="0" dirty="0">
                <a:ln>
                  <a:noFill/>
                </a:ln>
                <a:solidFill>
                  <a:srgbClr val="000000"/>
                </a:solidFill>
                <a:effectLst/>
                <a:uLnTx/>
                <a:uFillTx/>
                <a:latin typeface="Arial"/>
                <a:cs typeface="Arial"/>
                <a:sym typeface="Arial"/>
              </a:rPr>
              <a:t>that a single occurrence, no matter </a:t>
            </a:r>
            <a:br>
              <a:rPr kumimoji="0" lang="en-US" sz="1400" b="0" i="0" u="none" strike="noStrike" kern="0" cap="none" spc="0" normalizeH="0" baseline="0" noProof="0" dirty="0">
                <a:ln>
                  <a:noFill/>
                </a:ln>
                <a:solidFill>
                  <a:srgbClr val="000000"/>
                </a:solidFill>
                <a:effectLst/>
                <a:uLnTx/>
                <a:uFillTx/>
                <a:latin typeface="Arial"/>
                <a:cs typeface="Arial"/>
                <a:sym typeface="Arial"/>
              </a:rPr>
            </a:br>
            <a:r>
              <a:rPr kumimoji="0" lang="en-US" sz="1400" b="0" i="0" u="none" strike="noStrike" kern="0" cap="none" spc="0" normalizeH="0" baseline="0" noProof="0" dirty="0">
                <a:ln>
                  <a:noFill/>
                </a:ln>
                <a:solidFill>
                  <a:srgbClr val="000000"/>
                </a:solidFill>
                <a:effectLst/>
                <a:uLnTx/>
                <a:uFillTx/>
                <a:latin typeface="Arial"/>
                <a:cs typeface="Arial"/>
                <a:sym typeface="Arial"/>
              </a:rPr>
              <a:t>how small, can change the course </a:t>
            </a:r>
            <a:br>
              <a:rPr kumimoji="0" lang="en-US" sz="1400" b="0" i="0" u="none" strike="noStrike" kern="0" cap="none" spc="0" normalizeH="0" baseline="0" noProof="0" dirty="0">
                <a:ln>
                  <a:noFill/>
                </a:ln>
                <a:solidFill>
                  <a:srgbClr val="000000"/>
                </a:solidFill>
                <a:effectLst/>
                <a:uLnTx/>
                <a:uFillTx/>
                <a:latin typeface="Arial"/>
                <a:cs typeface="Arial"/>
                <a:sym typeface="Arial"/>
              </a:rPr>
            </a:br>
            <a:r>
              <a:rPr kumimoji="0" lang="en-US" sz="1400" b="0" i="0" u="none" strike="noStrike" kern="0" cap="none" spc="0" normalizeH="0" baseline="0" noProof="0" dirty="0">
                <a:ln>
                  <a:noFill/>
                </a:ln>
                <a:solidFill>
                  <a:srgbClr val="000000"/>
                </a:solidFill>
                <a:effectLst/>
                <a:uLnTx/>
                <a:uFillTx/>
                <a:latin typeface="Arial"/>
                <a:cs typeface="Arial"/>
                <a:sym typeface="Arial"/>
              </a:rPr>
              <a:t>of the universe forever.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How do you want to affect change?</a:t>
            </a:r>
          </a:p>
        </p:txBody>
      </p:sp>
      <p:sp>
        <p:nvSpPr>
          <p:cNvPr id="7" name="Shape 218"/>
          <p:cNvSpPr txBox="1"/>
          <p:nvPr/>
        </p:nvSpPr>
        <p:spPr>
          <a:xfrm>
            <a:off x="45907" y="4044812"/>
            <a:ext cx="6729584" cy="1305401"/>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Who is Peggy Whitson? Why is she significant?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What other Iowan or Iowans have influenced U.S. history?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2" name="Picture 1"/>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2233" y="5486400"/>
            <a:ext cx="2871743" cy="3636541"/>
          </a:xfrm>
          <a:prstGeom prst="rect">
            <a:avLst/>
          </a:prstGeom>
        </p:spPr>
      </p:pic>
      <p:pic>
        <p:nvPicPr>
          <p:cNvPr id="8" name="Picture 7"/>
          <p:cNvPicPr>
            <a:picLocks noChangeAspect="1"/>
          </p:cNvPicPr>
          <p:nvPr/>
        </p:nvPicPr>
        <p:blipFill>
          <a:blip r:embed="rId7"/>
          <a:stretch>
            <a:fillRect/>
          </a:stretch>
        </p:blipFill>
        <p:spPr>
          <a:xfrm>
            <a:off x="3405740" y="1691301"/>
            <a:ext cx="3379419" cy="2248850"/>
          </a:xfrm>
          <a:prstGeom prst="rect">
            <a:avLst/>
          </a:prstGeom>
        </p:spPr>
      </p:pic>
      <p:pic>
        <p:nvPicPr>
          <p:cNvPr id="9" name="Picture 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5907" y="1691301"/>
            <a:ext cx="3384844" cy="2251434"/>
          </a:xfrm>
          <a:prstGeom prst="rect">
            <a:avLst/>
          </a:prstGeom>
        </p:spPr>
      </p:pic>
    </p:spTree>
    <p:extLst>
      <p:ext uri="{BB962C8B-B14F-4D97-AF65-F5344CB8AC3E}">
        <p14:creationId xmlns:p14="http://schemas.microsoft.com/office/powerpoint/2010/main" val="13113094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p:nvPr/>
        </p:nvSpPr>
        <p:spPr>
          <a:xfrm>
            <a:off x="188590" y="202854"/>
            <a:ext cx="6518400" cy="523200"/>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2800" b="0" i="0" u="none" strike="noStrike" kern="0" cap="none" spc="0" normalizeH="0" baseline="0" noProof="0" dirty="0">
                <a:ln>
                  <a:noFill/>
                </a:ln>
                <a:solidFill>
                  <a:srgbClr val="002060"/>
                </a:solidFill>
                <a:effectLst/>
                <a:uLnTx/>
                <a:uFillTx/>
                <a:latin typeface="Impact"/>
                <a:ea typeface="Impact"/>
                <a:cs typeface="Impact"/>
                <a:sym typeface="Impact"/>
              </a:rPr>
              <a:t>Proxy Wars</a:t>
            </a:r>
          </a:p>
        </p:txBody>
      </p:sp>
      <p:sp>
        <p:nvSpPr>
          <p:cNvPr id="255" name="Shape 255"/>
          <p:cNvSpPr txBox="1"/>
          <p:nvPr/>
        </p:nvSpPr>
        <p:spPr>
          <a:xfrm>
            <a:off x="143833" y="724151"/>
            <a:ext cx="6766675" cy="860754"/>
          </a:xfrm>
          <a:prstGeom prst="rect">
            <a:avLst/>
          </a:prstGeom>
          <a:noFill/>
          <a:ln>
            <a:noFill/>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ct val="91666"/>
              <a:buFont typeface="Arial"/>
              <a:buNone/>
              <a:tabLst/>
              <a:defRPr/>
            </a:pPr>
            <a:r>
              <a:rPr kumimoji="0" lang="en-US" sz="1100" b="1" i="0" u="none" strike="noStrike" kern="0" cap="none" spc="0" normalizeH="0" baseline="0" noProof="0" dirty="0">
                <a:ln>
                  <a:noFill/>
                </a:ln>
                <a:solidFill>
                  <a:srgbClr val="000000"/>
                </a:solidFill>
                <a:effectLst/>
                <a:uLnTx/>
                <a:uFillTx/>
                <a:latin typeface="Arial"/>
                <a:cs typeface="Arial"/>
                <a:sym typeface="Arial"/>
              </a:rPr>
              <a:t>Directions</a:t>
            </a:r>
            <a:r>
              <a:rPr kumimoji="0" lang="en-US" sz="1100" b="0" i="0" u="none" strike="noStrike" kern="0" cap="none" spc="0" normalizeH="0" baseline="0" noProof="0" dirty="0">
                <a:ln>
                  <a:noFill/>
                </a:ln>
                <a:solidFill>
                  <a:srgbClr val="000000"/>
                </a:solidFill>
                <a:effectLst/>
                <a:uLnTx/>
                <a:uFillTx/>
                <a:latin typeface="Arial"/>
                <a:cs typeface="Arial"/>
                <a:sym typeface="Arial"/>
              </a:rPr>
              <a:t>: America fought 2 wars (or Proxy Wars to be specific) during the Cold War. One in </a:t>
            </a:r>
            <a:r>
              <a:rPr kumimoji="0" lang="en-US" sz="1100" b="1" i="0" u="sng" strike="noStrike" kern="0" cap="none" spc="0" normalizeH="0" baseline="0" noProof="0" dirty="0">
                <a:ln>
                  <a:noFill/>
                </a:ln>
                <a:solidFill>
                  <a:srgbClr val="0563C1"/>
                </a:solidFill>
                <a:effectLst/>
                <a:uLnTx/>
                <a:uFillTx/>
                <a:latin typeface="Arial"/>
                <a:cs typeface="Arial"/>
                <a:sym typeface="Arial"/>
                <a:hlinkClick r:id="rId3"/>
              </a:rPr>
              <a:t>Korea</a:t>
            </a:r>
            <a:r>
              <a:rPr kumimoji="0" lang="en-US" sz="1100" b="0" i="0" u="none" strike="noStrike" kern="0" cap="none" spc="0" normalizeH="0" baseline="0" noProof="0" dirty="0">
                <a:ln>
                  <a:noFill/>
                </a:ln>
                <a:solidFill>
                  <a:srgbClr val="000000"/>
                </a:solidFill>
                <a:effectLst/>
                <a:uLnTx/>
                <a:uFillTx/>
                <a:latin typeface="Arial"/>
                <a:cs typeface="Arial"/>
                <a:sym typeface="Arial"/>
              </a:rPr>
              <a:t> and one in </a:t>
            </a:r>
            <a:r>
              <a:rPr kumimoji="0" lang="en-US" sz="1100" b="1" i="0" u="sng" strike="noStrike" kern="0" cap="none" spc="0" normalizeH="0" baseline="0" noProof="0" dirty="0">
                <a:ln>
                  <a:noFill/>
                </a:ln>
                <a:solidFill>
                  <a:srgbClr val="0563C1"/>
                </a:solidFill>
                <a:effectLst/>
                <a:uLnTx/>
                <a:uFillTx/>
                <a:latin typeface="Arial"/>
                <a:cs typeface="Arial"/>
                <a:sym typeface="Arial"/>
                <a:hlinkClick r:id="rId4"/>
              </a:rPr>
              <a:t>Vietnam</a:t>
            </a:r>
            <a:r>
              <a:rPr kumimoji="0" lang="en-US" sz="1100" b="0" i="0" u="none" strike="noStrike" kern="0" cap="none" spc="0" normalizeH="0" baseline="0" noProof="0" dirty="0">
                <a:ln>
                  <a:noFill/>
                </a:ln>
                <a:solidFill>
                  <a:srgbClr val="000000"/>
                </a:solidFill>
                <a:effectLst/>
                <a:uLnTx/>
                <a:uFillTx/>
                <a:latin typeface="Arial"/>
                <a:cs typeface="Arial"/>
                <a:sym typeface="Arial"/>
              </a:rPr>
              <a:t>. Both were intended to stop the spread of communism but had different results. Complete the Venn diagram with characteristics that apply and then some that apply to both. Think about reasons for the war, when it was fought, how, people involved, effects, perspectives on them, and their results.</a:t>
            </a:r>
            <a:endParaRPr kumimoji="0" sz="1100" b="1" i="0" u="none" strike="noStrike" kern="0" cap="none" spc="0" normalizeH="0" baseline="0" noProof="0" dirty="0">
              <a:ln>
                <a:noFill/>
              </a:ln>
              <a:solidFill>
                <a:srgbClr val="000000"/>
              </a:solidFill>
              <a:effectLst/>
              <a:uLnTx/>
              <a:uFillTx/>
              <a:latin typeface="Arial"/>
              <a:cs typeface="Arial"/>
              <a:sym typeface="Arial"/>
            </a:endParaRPr>
          </a:p>
        </p:txBody>
      </p:sp>
      <p:sp>
        <p:nvSpPr>
          <p:cNvPr id="256" name="Shape 256"/>
          <p:cNvSpPr txBox="1"/>
          <p:nvPr/>
        </p:nvSpPr>
        <p:spPr>
          <a:xfrm>
            <a:off x="1027164" y="6050072"/>
            <a:ext cx="3557399" cy="972000"/>
          </a:xfrm>
          <a:prstGeom prst="rect">
            <a:avLst/>
          </a:prstGeom>
          <a:noFill/>
          <a:ln>
            <a:no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257" name="Shape 257"/>
          <p:cNvPicPr preferRelativeResize="0"/>
          <p:nvPr/>
        </p:nvPicPr>
        <p:blipFill>
          <a:blip r:embed="rId5">
            <a:alphaModFix/>
          </a:blip>
          <a:stretch>
            <a:fillRect/>
          </a:stretch>
        </p:blipFill>
        <p:spPr>
          <a:xfrm>
            <a:off x="64452" y="1736825"/>
            <a:ext cx="3989329" cy="3489946"/>
          </a:xfrm>
          <a:prstGeom prst="rect">
            <a:avLst/>
          </a:prstGeom>
          <a:noFill/>
          <a:ln>
            <a:noFill/>
          </a:ln>
        </p:spPr>
      </p:pic>
      <p:pic>
        <p:nvPicPr>
          <p:cNvPr id="258" name="Shape 258"/>
          <p:cNvPicPr preferRelativeResize="0"/>
          <p:nvPr/>
        </p:nvPicPr>
        <p:blipFill>
          <a:blip r:embed="rId6">
            <a:alphaModFix/>
          </a:blip>
          <a:stretch>
            <a:fillRect/>
          </a:stretch>
        </p:blipFill>
        <p:spPr>
          <a:xfrm>
            <a:off x="2834525" y="1757427"/>
            <a:ext cx="4023475" cy="3448741"/>
          </a:xfrm>
          <a:prstGeom prst="rect">
            <a:avLst/>
          </a:prstGeom>
          <a:noFill/>
          <a:ln>
            <a:noFill/>
          </a:ln>
        </p:spPr>
      </p:pic>
      <p:sp>
        <p:nvSpPr>
          <p:cNvPr id="259" name="Shape 259"/>
          <p:cNvSpPr txBox="1"/>
          <p:nvPr/>
        </p:nvSpPr>
        <p:spPr>
          <a:xfrm>
            <a:off x="102824" y="3289748"/>
            <a:ext cx="3066299" cy="434999"/>
          </a:xfrm>
          <a:prstGeom prst="rect">
            <a:avLst/>
          </a:prstGeom>
          <a:noFill/>
          <a:ln>
            <a:no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nton"/>
                <a:ea typeface="Anton"/>
                <a:cs typeface="Anton"/>
                <a:sym typeface="Anton"/>
              </a:rPr>
              <a:t>Vietnam War</a:t>
            </a:r>
          </a:p>
        </p:txBody>
      </p:sp>
      <p:sp>
        <p:nvSpPr>
          <p:cNvPr id="260" name="Shape 260"/>
          <p:cNvSpPr txBox="1"/>
          <p:nvPr/>
        </p:nvSpPr>
        <p:spPr>
          <a:xfrm>
            <a:off x="3844208" y="3264299"/>
            <a:ext cx="3066299" cy="434999"/>
          </a:xfrm>
          <a:prstGeom prst="rect">
            <a:avLst/>
          </a:prstGeom>
          <a:noFill/>
          <a:ln>
            <a:no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nton"/>
                <a:ea typeface="Anton"/>
                <a:cs typeface="Anton"/>
                <a:sym typeface="Anton"/>
              </a:rPr>
              <a:t>Korean War</a:t>
            </a:r>
          </a:p>
        </p:txBody>
      </p:sp>
      <p:sp>
        <p:nvSpPr>
          <p:cNvPr id="261" name="Shape 261"/>
          <p:cNvSpPr txBox="1"/>
          <p:nvPr/>
        </p:nvSpPr>
        <p:spPr>
          <a:xfrm>
            <a:off x="2331789" y="3097698"/>
            <a:ext cx="2232000" cy="819097"/>
          </a:xfrm>
          <a:prstGeom prst="rect">
            <a:avLst/>
          </a:prstGeom>
          <a:noFill/>
          <a:ln>
            <a:no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nton"/>
                <a:ea typeface="Anton"/>
                <a:cs typeface="Anton"/>
                <a:sym typeface="Anton"/>
              </a:rPr>
              <a:t>Both</a:t>
            </a:r>
          </a:p>
        </p:txBody>
      </p:sp>
      <p:sp>
        <p:nvSpPr>
          <p:cNvPr id="12" name="Shape 218"/>
          <p:cNvSpPr txBox="1"/>
          <p:nvPr/>
        </p:nvSpPr>
        <p:spPr>
          <a:xfrm>
            <a:off x="64452" y="5621640"/>
            <a:ext cx="6766675" cy="3230530"/>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1800" b="0" i="0" u="none" strike="noStrike" kern="0" cap="none" spc="0" normalizeH="0" baseline="0" noProof="0" dirty="0">
                <a:ln>
                  <a:noFill/>
                </a:ln>
                <a:solidFill>
                  <a:srgbClr val="000000"/>
                </a:solidFill>
                <a:effectLst/>
                <a:uLnTx/>
                <a:uFillTx/>
                <a:latin typeface="Arial"/>
                <a:cs typeface="Arial"/>
                <a:sym typeface="Arial"/>
              </a:rPr>
            </a:br>
            <a:r>
              <a:rPr kumimoji="0" lang="en-US" sz="1800" b="0" i="0" u="none" strike="noStrike" kern="0" cap="none" spc="0" normalizeH="0" baseline="0" noProof="0" dirty="0">
                <a:ln>
                  <a:noFill/>
                </a:ln>
                <a:solidFill>
                  <a:srgbClr val="000000"/>
                </a:solidFill>
                <a:effectLst/>
                <a:uLnTx/>
                <a:uFillTx/>
                <a:latin typeface="Arial"/>
                <a:cs typeface="Arial"/>
                <a:sym typeface="Arial"/>
              </a:rPr>
              <a:t>Explain the effects of the Vietnam conflict at home and abroad.</a:t>
            </a:r>
            <a:br>
              <a:rPr kumimoji="0" lang="en-US" sz="1800" b="0" i="0" u="none" strike="noStrike" kern="0" cap="none" spc="0" normalizeH="0" baseline="0" noProof="0" dirty="0">
                <a:ln>
                  <a:noFill/>
                </a:ln>
                <a:solidFill>
                  <a:srgbClr val="000000"/>
                </a:solidFill>
                <a:effectLst/>
                <a:uLnTx/>
                <a:uFillTx/>
                <a:latin typeface="Arial"/>
                <a:cs typeface="Arial"/>
                <a:sym typeface="Arial"/>
              </a:rPr>
            </a:br>
            <a:br>
              <a:rPr kumimoji="0" lang="en-US" sz="1800" b="0" i="0" u="none" strike="noStrike" kern="0" cap="none" spc="0" normalizeH="0" baseline="0" noProof="0" dirty="0">
                <a:ln>
                  <a:noFill/>
                </a:ln>
                <a:solidFill>
                  <a:srgbClr val="000000"/>
                </a:solidFill>
                <a:effectLst/>
                <a:uLnTx/>
                <a:uFillTx/>
                <a:latin typeface="Arial"/>
                <a:cs typeface="Arial"/>
                <a:sym typeface="Arial"/>
              </a:rPr>
            </a:br>
            <a:r>
              <a:rPr kumimoji="0" lang="en-US" sz="1800" b="0" i="0" u="none" strike="noStrike" kern="0" cap="none" spc="0" normalizeH="0" baseline="0" noProof="0" dirty="0">
                <a:ln>
                  <a:noFill/>
                </a:ln>
                <a:solidFill>
                  <a:srgbClr val="000000"/>
                </a:solidFill>
                <a:effectLst/>
                <a:uLnTx/>
                <a:uFillTx/>
                <a:latin typeface="Arial"/>
                <a:cs typeface="Arial"/>
                <a:sym typeface="Arial"/>
              </a:rPr>
              <a:t> Define and describe each: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a:cs typeface="Arial"/>
                <a:sym typeface="Arial"/>
              </a:rPr>
              <a:t>Hawks &amp; Doves		My Lai Massacre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a:cs typeface="Arial"/>
                <a:sym typeface="Arial"/>
              </a:rPr>
              <a:t>Viet Cong		Kent State Shootings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srgbClr val="000000"/>
                </a:solidFill>
                <a:effectLst/>
                <a:uLnTx/>
                <a:uFillTx/>
                <a:latin typeface="Arial"/>
                <a:cs typeface="Arial"/>
                <a:sym typeface="Arial"/>
              </a:rPr>
              <a:t>Vietnamization</a:t>
            </a:r>
            <a:r>
              <a:rPr kumimoji="0" lang="en-US" sz="1800" b="0" i="0" u="none" strike="noStrike" kern="0" cap="none" spc="0" normalizeH="0" baseline="0" noProof="0" dirty="0">
                <a:ln>
                  <a:noFill/>
                </a:ln>
                <a:solidFill>
                  <a:srgbClr val="000000"/>
                </a:solidFill>
                <a:effectLst/>
                <a:uLnTx/>
                <a:uFillTx/>
                <a:latin typeface="Arial"/>
                <a:cs typeface="Arial"/>
                <a:sym typeface="Arial"/>
              </a:rPr>
              <a:t>		 Veterans: POW/MIA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8170272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1" y="120062"/>
            <a:ext cx="6858882" cy="8903875"/>
          </a:xfrm>
          <a:prstGeom prst="rect">
            <a:avLst/>
          </a:prstGeom>
        </p:spPr>
      </p:pic>
    </p:spTree>
    <p:extLst>
      <p:ext uri="{BB962C8B-B14F-4D97-AF65-F5344CB8AC3E}">
        <p14:creationId xmlns:p14="http://schemas.microsoft.com/office/powerpoint/2010/main" val="1153510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5" name="Shape 245"/>
          <p:cNvSpPr txBox="1"/>
          <p:nvPr/>
        </p:nvSpPr>
        <p:spPr>
          <a:xfrm>
            <a:off x="195600" y="130500"/>
            <a:ext cx="6430199"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a:solidFill>
                  <a:srgbClr val="FF0000"/>
                </a:solidFill>
                <a:latin typeface="Impact"/>
                <a:ea typeface="Impact"/>
                <a:cs typeface="Impact"/>
                <a:sym typeface="Impact"/>
              </a:rPr>
              <a:t>The Panama Canal</a:t>
            </a:r>
          </a:p>
        </p:txBody>
      </p:sp>
      <p:sp>
        <p:nvSpPr>
          <p:cNvPr id="246" name="Shape 246"/>
          <p:cNvSpPr txBox="1"/>
          <p:nvPr/>
        </p:nvSpPr>
        <p:spPr>
          <a:xfrm>
            <a:off x="165000" y="585300"/>
            <a:ext cx="6528000" cy="571500"/>
          </a:xfrm>
          <a:prstGeom prst="rect">
            <a:avLst/>
          </a:prstGeom>
          <a:noFill/>
          <a:ln>
            <a:noFill/>
          </a:ln>
        </p:spPr>
        <p:txBody>
          <a:bodyPr lIns="91425" tIns="91425" rIns="91425" bIns="91425" anchor="ctr" anchorCtr="0">
            <a:noAutofit/>
          </a:bodyPr>
          <a:lstStyle/>
          <a:p>
            <a:pPr lvl="0" algn="ctr" rtl="0">
              <a:spcBef>
                <a:spcPts val="0"/>
              </a:spcBef>
              <a:buNone/>
            </a:pPr>
            <a:r>
              <a:rPr lang="en-US" sz="1300" b="1" dirty="0"/>
              <a:t>Directions</a:t>
            </a:r>
            <a:r>
              <a:rPr lang="en-US" sz="1300" dirty="0"/>
              <a:t>: The </a:t>
            </a:r>
            <a:r>
              <a:rPr lang="en-US" sz="1300" b="1" u="sng" dirty="0">
                <a:solidFill>
                  <a:schemeClr val="hlink"/>
                </a:solidFill>
                <a:hlinkClick r:id="rId3"/>
              </a:rPr>
              <a:t>construction of the Panama Canal</a:t>
            </a:r>
            <a:r>
              <a:rPr lang="en-US" sz="1300" dirty="0"/>
              <a:t> is one of the great building projects in history. </a:t>
            </a:r>
            <a:r>
              <a:rPr lang="en-US" sz="1300" b="1" u="sng" dirty="0">
                <a:solidFill>
                  <a:schemeClr val="hlink"/>
                </a:solidFill>
                <a:hlinkClick r:id="rId4"/>
              </a:rPr>
              <a:t>Research the history</a:t>
            </a:r>
            <a:r>
              <a:rPr lang="en-US" sz="1300" dirty="0"/>
              <a:t> of Panama </a:t>
            </a:r>
            <a:r>
              <a:rPr lang="en-US" sz="1300" b="1" u="sng" dirty="0">
                <a:solidFill>
                  <a:schemeClr val="hlink"/>
                </a:solidFill>
                <a:hlinkClick r:id="rId5"/>
              </a:rPr>
              <a:t>before, during, and after the canal </a:t>
            </a:r>
            <a:r>
              <a:rPr lang="en-US" sz="1300" dirty="0"/>
              <a:t>along with how </a:t>
            </a:r>
            <a:r>
              <a:rPr lang="en-US" sz="1300" dirty="0" err="1"/>
              <a:t>iit</a:t>
            </a:r>
            <a:r>
              <a:rPr lang="en-US" sz="1300" dirty="0"/>
              <a:t> was built in order to complete the organizer below. </a:t>
            </a:r>
          </a:p>
        </p:txBody>
      </p:sp>
      <p:sp>
        <p:nvSpPr>
          <p:cNvPr id="248" name="Shape 248"/>
          <p:cNvSpPr txBox="1"/>
          <p:nvPr/>
        </p:nvSpPr>
        <p:spPr>
          <a:xfrm>
            <a:off x="195600" y="2806325"/>
            <a:ext cx="6430199" cy="444276"/>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US" sz="1200" dirty="0"/>
              <a:t>Why was a canal in Central America so important for the United States? </a:t>
            </a:r>
          </a:p>
          <a:p>
            <a:pPr lvl="0" rtl="0">
              <a:spcBef>
                <a:spcPts val="0"/>
              </a:spcBef>
              <a:buNone/>
            </a:pPr>
            <a:endParaRPr dirty="0"/>
          </a:p>
          <a:p>
            <a:pPr lvl="0" rtl="0">
              <a:spcBef>
                <a:spcPts val="0"/>
              </a:spcBef>
              <a:buNone/>
            </a:pPr>
            <a:endParaRPr dirty="0"/>
          </a:p>
        </p:txBody>
      </p:sp>
      <p:sp>
        <p:nvSpPr>
          <p:cNvPr id="249" name="Shape 249"/>
          <p:cNvSpPr txBox="1"/>
          <p:nvPr/>
        </p:nvSpPr>
        <p:spPr>
          <a:xfrm>
            <a:off x="195600" y="3391547"/>
            <a:ext cx="6430199" cy="366453"/>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US" sz="1200" dirty="0"/>
              <a:t>What are concerns facing the Panama Canal today? </a:t>
            </a:r>
          </a:p>
          <a:p>
            <a:pPr lvl="0" rtl="0">
              <a:spcBef>
                <a:spcPts val="0"/>
              </a:spcBef>
              <a:buNone/>
            </a:pPr>
            <a:endParaRPr dirty="0"/>
          </a:p>
          <a:p>
            <a:pPr lvl="0" rtl="0">
              <a:spcBef>
                <a:spcPts val="0"/>
              </a:spcBef>
              <a:buNone/>
            </a:pPr>
            <a:endParaRPr dirty="0"/>
          </a:p>
        </p:txBody>
      </p:sp>
      <p:sp>
        <p:nvSpPr>
          <p:cNvPr id="250" name="Shape 250"/>
          <p:cNvSpPr txBox="1"/>
          <p:nvPr/>
        </p:nvSpPr>
        <p:spPr>
          <a:xfrm>
            <a:off x="195599" y="7445700"/>
            <a:ext cx="6430199" cy="1365599"/>
          </a:xfrm>
          <a:prstGeom prst="rect">
            <a:avLst/>
          </a:prstGeom>
          <a:solidFill>
            <a:srgbClr val="EA9999"/>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lgn="ctr">
              <a:spcBef>
                <a:spcPts val="0"/>
              </a:spcBef>
              <a:buNone/>
            </a:pPr>
            <a:r>
              <a:rPr lang="en-US" sz="1200" dirty="0"/>
              <a:t>The Panama Canal has live webcams that show various spots along the canal! </a:t>
            </a:r>
          </a:p>
          <a:p>
            <a:pPr lvl="0" algn="ctr">
              <a:spcBef>
                <a:spcPts val="0"/>
              </a:spcBef>
              <a:buNone/>
            </a:pPr>
            <a:endParaRPr lang="en-US" sz="1200" b="1" u="sng" dirty="0">
              <a:solidFill>
                <a:schemeClr val="hlink"/>
              </a:solidFill>
              <a:hlinkClick r:id="rId6"/>
            </a:endParaRPr>
          </a:p>
          <a:p>
            <a:pPr lvl="0" algn="ctr">
              <a:spcBef>
                <a:spcPts val="0"/>
              </a:spcBef>
              <a:buNone/>
            </a:pPr>
            <a:r>
              <a:rPr lang="en-US" sz="1200" b="1" u="sng" dirty="0">
                <a:solidFill>
                  <a:schemeClr val="hlink"/>
                </a:solidFill>
                <a:hlinkClick r:id="rId6"/>
              </a:rPr>
              <a:t>These can be viewed here</a:t>
            </a:r>
            <a:r>
              <a:rPr lang="en-US" sz="1200" dirty="0"/>
              <a:t>.</a:t>
            </a:r>
          </a:p>
          <a:p>
            <a:pPr lvl="0" algn="ctr">
              <a:spcBef>
                <a:spcPts val="0"/>
              </a:spcBef>
              <a:buNone/>
            </a:pPr>
            <a:endParaRPr lang="en-US" sz="1200" dirty="0"/>
          </a:p>
          <a:p>
            <a:pPr lvl="0" algn="ctr"/>
            <a:r>
              <a:rPr lang="en-US" sz="1200" dirty="0">
                <a:hlinkClick r:id="rId6"/>
              </a:rPr>
              <a:t>https://www.pancanal.com/eng/photo/camera-java.html</a:t>
            </a:r>
            <a:endParaRPr lang="en-US" sz="1200" dirty="0"/>
          </a:p>
          <a:p>
            <a:pPr lvl="0"/>
            <a:endParaRPr lang="en-US" dirty="0"/>
          </a:p>
        </p:txBody>
      </p:sp>
      <p:sp>
        <p:nvSpPr>
          <p:cNvPr id="251" name="Shape 251"/>
          <p:cNvSpPr txBox="1"/>
          <p:nvPr/>
        </p:nvSpPr>
        <p:spPr>
          <a:xfrm>
            <a:off x="195600" y="2282138"/>
            <a:ext cx="6460799" cy="383241"/>
          </a:xfrm>
          <a:prstGeom prst="rect">
            <a:avLst/>
          </a:prstGeom>
          <a:solidFill>
            <a:srgbClr val="C9DAF8"/>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US" sz="1200" dirty="0"/>
              <a:t>What difficulties were faced in building the canal? </a:t>
            </a:r>
          </a:p>
          <a:p>
            <a:pPr lvl="0" rtl="0">
              <a:spcBef>
                <a:spcPts val="0"/>
              </a:spcBef>
              <a:buNone/>
            </a:pPr>
            <a:endParaRPr dirty="0"/>
          </a:p>
          <a:p>
            <a:pPr lvl="0" rtl="0">
              <a:spcBef>
                <a:spcPts val="0"/>
              </a:spcBef>
              <a:buNone/>
            </a:pPr>
            <a:endParaRPr dirty="0"/>
          </a:p>
        </p:txBody>
      </p:sp>
      <p:sp>
        <p:nvSpPr>
          <p:cNvPr id="252" name="Shape 252"/>
          <p:cNvSpPr txBox="1"/>
          <p:nvPr/>
        </p:nvSpPr>
        <p:spPr>
          <a:xfrm>
            <a:off x="195600" y="1313675"/>
            <a:ext cx="6430199" cy="811588"/>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US" sz="1200" dirty="0"/>
              <a:t>Who first attempted to build a canal? </a:t>
            </a:r>
          </a:p>
          <a:p>
            <a:pPr lvl="0" algn="ctr" rtl="0">
              <a:spcBef>
                <a:spcPts val="0"/>
              </a:spcBef>
              <a:buNone/>
            </a:pPr>
            <a:endParaRPr lang="en-US" sz="1200" dirty="0"/>
          </a:p>
          <a:p>
            <a:pPr lvl="0" algn="ctr" rtl="0">
              <a:spcBef>
                <a:spcPts val="0"/>
              </a:spcBef>
              <a:buNone/>
            </a:pPr>
            <a:r>
              <a:rPr lang="en-US" sz="1200" dirty="0"/>
              <a:t>How did their attempt go? </a:t>
            </a:r>
          </a:p>
          <a:p>
            <a:pPr lvl="0" rtl="0">
              <a:spcBef>
                <a:spcPts val="0"/>
              </a:spcBef>
              <a:buNone/>
            </a:pPr>
            <a:endParaRPr dirty="0"/>
          </a:p>
          <a:p>
            <a:pPr lvl="0" rtl="0">
              <a:spcBef>
                <a:spcPts val="0"/>
              </a:spcBef>
              <a:buNone/>
            </a:pPr>
            <a:endParaRPr dirty="0"/>
          </a:p>
        </p:txBody>
      </p:sp>
      <p:pic>
        <p:nvPicPr>
          <p:cNvPr id="3" name="Picture 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4162833"/>
            <a:ext cx="2980212" cy="2878033"/>
          </a:xfrm>
          <a:prstGeom prst="rect">
            <a:avLst/>
          </a:prstGeom>
        </p:spPr>
      </p:pic>
      <p:pic>
        <p:nvPicPr>
          <p:cNvPr id="4" name="Picture 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175811" y="3947650"/>
            <a:ext cx="3449987" cy="3380987"/>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1" y="46892"/>
            <a:ext cx="6858882" cy="9050215"/>
          </a:xfrm>
          <a:prstGeom prst="rect">
            <a:avLst/>
          </a:prstGeom>
        </p:spPr>
      </p:pic>
    </p:spTree>
    <p:extLst>
      <p:ext uri="{BB962C8B-B14F-4D97-AF65-F5344CB8AC3E}">
        <p14:creationId xmlns:p14="http://schemas.microsoft.com/office/powerpoint/2010/main" val="4517900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1" y="14880"/>
            <a:ext cx="6858882" cy="9114239"/>
          </a:xfrm>
          <a:prstGeom prst="rect">
            <a:avLst/>
          </a:prstGeom>
        </p:spPr>
      </p:pic>
    </p:spTree>
    <p:extLst>
      <p:ext uri="{BB962C8B-B14F-4D97-AF65-F5344CB8AC3E}">
        <p14:creationId xmlns:p14="http://schemas.microsoft.com/office/powerpoint/2010/main" val="33508571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1" y="135306"/>
            <a:ext cx="6858882" cy="8873388"/>
          </a:xfrm>
          <a:prstGeom prst="rect">
            <a:avLst/>
          </a:prstGeom>
        </p:spPr>
      </p:pic>
    </p:spTree>
    <p:extLst>
      <p:ext uri="{BB962C8B-B14F-4D97-AF65-F5344CB8AC3E}">
        <p14:creationId xmlns:p14="http://schemas.microsoft.com/office/powerpoint/2010/main" val="19618241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1" y="418078"/>
            <a:ext cx="6858882" cy="8307844"/>
          </a:xfrm>
          <a:prstGeom prst="rect">
            <a:avLst/>
          </a:prstGeom>
        </p:spPr>
      </p:pic>
    </p:spTree>
    <p:extLst>
      <p:ext uri="{BB962C8B-B14F-4D97-AF65-F5344CB8AC3E}">
        <p14:creationId xmlns:p14="http://schemas.microsoft.com/office/powerpoint/2010/main" val="4299398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1" y="56038"/>
            <a:ext cx="6858882" cy="9031923"/>
          </a:xfrm>
          <a:prstGeom prst="rect">
            <a:avLst/>
          </a:prstGeom>
        </p:spPr>
      </p:pic>
    </p:spTree>
    <p:extLst>
      <p:ext uri="{BB962C8B-B14F-4D97-AF65-F5344CB8AC3E}">
        <p14:creationId xmlns:p14="http://schemas.microsoft.com/office/powerpoint/2010/main" val="24934328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1" y="-54479"/>
            <a:ext cx="6858882" cy="9252957"/>
          </a:xfrm>
          <a:prstGeom prst="rect">
            <a:avLst/>
          </a:prstGeom>
        </p:spPr>
      </p:pic>
    </p:spTree>
    <p:extLst>
      <p:ext uri="{BB962C8B-B14F-4D97-AF65-F5344CB8AC3E}">
        <p14:creationId xmlns:p14="http://schemas.microsoft.com/office/powerpoint/2010/main" val="41489815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35"/>
          <p:cNvSpPr txBox="1"/>
          <p:nvPr/>
        </p:nvSpPr>
        <p:spPr>
          <a:xfrm>
            <a:off x="395110" y="172156"/>
            <a:ext cx="6129899" cy="523200"/>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2800" b="0" i="0" u="none" strike="noStrike" kern="0" cap="none" spc="0" normalizeH="0" baseline="0" noProof="0" dirty="0">
                <a:ln>
                  <a:noFill/>
                </a:ln>
                <a:solidFill>
                  <a:srgbClr val="FF0000"/>
                </a:solidFill>
                <a:effectLst/>
                <a:uLnTx/>
                <a:uFillTx/>
                <a:latin typeface="Impact"/>
                <a:ea typeface="Impact"/>
                <a:cs typeface="Impact"/>
                <a:sym typeface="Impact"/>
              </a:rPr>
              <a:t>History Repeats Itself</a:t>
            </a:r>
          </a:p>
        </p:txBody>
      </p:sp>
      <p:sp>
        <p:nvSpPr>
          <p:cNvPr id="3" name="Shape 336"/>
          <p:cNvSpPr txBox="1"/>
          <p:nvPr/>
        </p:nvSpPr>
        <p:spPr>
          <a:xfrm>
            <a:off x="282225" y="642200"/>
            <a:ext cx="6355499" cy="596699"/>
          </a:xfrm>
          <a:prstGeom prst="rect">
            <a:avLst/>
          </a:prstGeom>
          <a:noFill/>
          <a:ln>
            <a:no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a:cs typeface="Arial"/>
                <a:sym typeface="Arial"/>
              </a:rPr>
              <a:t>Directions</a:t>
            </a:r>
            <a:r>
              <a:rPr kumimoji="0" lang="en-US" sz="1200" b="0" i="0" u="none" strike="noStrike" kern="0" cap="none" spc="0" normalizeH="0" baseline="0" noProof="0" dirty="0">
                <a:ln>
                  <a:noFill/>
                </a:ln>
                <a:solidFill>
                  <a:srgbClr val="000000"/>
                </a:solidFill>
                <a:effectLst/>
                <a:uLnTx/>
                <a:uFillTx/>
                <a:latin typeface="Arial"/>
                <a:cs typeface="Arial"/>
                <a:sym typeface="Arial"/>
              </a:rPr>
              <a:t>: Look at the cartoons below. Who is in them? What is happening? Why do you think that?  How do you think this relates to this unit of study involving the Cold War? </a:t>
            </a:r>
          </a:p>
        </p:txBody>
      </p:sp>
      <p:pic>
        <p:nvPicPr>
          <p:cNvPr id="4" name="Picture 3"/>
          <p:cNvPicPr>
            <a:picLocks noChangeAspect="1"/>
          </p:cNvPicPr>
          <p:nvPr/>
        </p:nvPicPr>
        <p:blipFill>
          <a:blip r:embed="rId2"/>
          <a:stretch>
            <a:fillRect/>
          </a:stretch>
        </p:blipFill>
        <p:spPr>
          <a:xfrm>
            <a:off x="507224" y="1238899"/>
            <a:ext cx="5905500" cy="4133850"/>
          </a:xfrm>
          <a:prstGeom prst="rect">
            <a:avLst/>
          </a:prstGeom>
        </p:spPr>
      </p:pic>
      <p:pic>
        <p:nvPicPr>
          <p:cNvPr id="7" name="Picture 6"/>
          <p:cNvPicPr>
            <a:picLocks noChangeAspect="1"/>
          </p:cNvPicPr>
          <p:nvPr/>
        </p:nvPicPr>
        <p:blipFill>
          <a:blip r:embed="rId3"/>
          <a:stretch>
            <a:fillRect/>
          </a:stretch>
        </p:blipFill>
        <p:spPr>
          <a:xfrm>
            <a:off x="602474" y="5701016"/>
            <a:ext cx="5715000" cy="2800350"/>
          </a:xfrm>
          <a:prstGeom prst="rect">
            <a:avLst/>
          </a:prstGeom>
        </p:spPr>
      </p:pic>
    </p:spTree>
    <p:extLst>
      <p:ext uri="{BB962C8B-B14F-4D97-AF65-F5344CB8AC3E}">
        <p14:creationId xmlns:p14="http://schemas.microsoft.com/office/powerpoint/2010/main" val="977111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6060" y="246006"/>
            <a:ext cx="5945879" cy="8651988"/>
          </a:xfrm>
          <a:prstGeom prst="rect">
            <a:avLst/>
          </a:prstGeom>
        </p:spPr>
      </p:pic>
    </p:spTree>
    <p:extLst>
      <p:ext uri="{BB962C8B-B14F-4D97-AF65-F5344CB8AC3E}">
        <p14:creationId xmlns:p14="http://schemas.microsoft.com/office/powerpoint/2010/main" val="1632283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6060" y="245245"/>
            <a:ext cx="5945879" cy="8653509"/>
          </a:xfrm>
          <a:prstGeom prst="rect">
            <a:avLst/>
          </a:prstGeom>
        </p:spPr>
      </p:pic>
    </p:spTree>
    <p:extLst>
      <p:ext uri="{BB962C8B-B14F-4D97-AF65-F5344CB8AC3E}">
        <p14:creationId xmlns:p14="http://schemas.microsoft.com/office/powerpoint/2010/main" val="4259599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p:nvPr/>
        </p:nvSpPr>
        <p:spPr>
          <a:xfrm>
            <a:off x="395110" y="54303"/>
            <a:ext cx="6129899"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dirty="0">
                <a:solidFill>
                  <a:srgbClr val="7030A0"/>
                </a:solidFill>
                <a:latin typeface="Impact"/>
                <a:ea typeface="Impact"/>
                <a:cs typeface="Impact"/>
                <a:sym typeface="Impact"/>
              </a:rPr>
              <a:t>Imperialism &amp; Teddy Roosevelt</a:t>
            </a:r>
          </a:p>
        </p:txBody>
      </p:sp>
      <p:sp>
        <p:nvSpPr>
          <p:cNvPr id="234" name="Shape 234"/>
          <p:cNvSpPr txBox="1"/>
          <p:nvPr/>
        </p:nvSpPr>
        <p:spPr>
          <a:xfrm>
            <a:off x="118198" y="597855"/>
            <a:ext cx="6661799" cy="818100"/>
          </a:xfrm>
          <a:prstGeom prst="rect">
            <a:avLst/>
          </a:prstGeom>
          <a:noFill/>
          <a:ln>
            <a:noFill/>
          </a:ln>
        </p:spPr>
        <p:txBody>
          <a:bodyPr lIns="91425" tIns="91425" rIns="91425" bIns="91425" anchor="ctr" anchorCtr="0">
            <a:noAutofit/>
          </a:bodyPr>
          <a:lstStyle/>
          <a:p>
            <a:pPr algn="ctr"/>
            <a:r>
              <a:rPr lang="en-US" sz="1100" b="1" dirty="0">
                <a:solidFill>
                  <a:schemeClr val="dk1"/>
                </a:solidFill>
              </a:rPr>
              <a:t>Directions</a:t>
            </a:r>
            <a:r>
              <a:rPr lang="en-US" sz="1100" dirty="0">
                <a:solidFill>
                  <a:schemeClr val="dk1"/>
                </a:solidFill>
              </a:rPr>
              <a:t>: </a:t>
            </a:r>
            <a:r>
              <a:rPr lang="en-US" sz="1100" dirty="0"/>
              <a:t>President Roosevelt is one of the few presidents known as much for his accomplishments with foreign affairs as he is with domestic ones.  Research </a:t>
            </a:r>
            <a:r>
              <a:rPr lang="en-US" sz="1100" b="1" u="sng" dirty="0">
                <a:solidFill>
                  <a:schemeClr val="hlink"/>
                </a:solidFill>
                <a:hlinkClick r:id="rId3"/>
              </a:rPr>
              <a:t>President Roosevelt’s foreign policies</a:t>
            </a:r>
            <a:r>
              <a:rPr lang="en-US" sz="1100" dirty="0"/>
              <a:t> and his “</a:t>
            </a:r>
            <a:r>
              <a:rPr lang="en-US" sz="1100" b="1" u="sng" dirty="0">
                <a:solidFill>
                  <a:schemeClr val="hlink"/>
                </a:solidFill>
                <a:hlinkClick r:id="rId4"/>
              </a:rPr>
              <a:t>Big Stick Ideology</a:t>
            </a:r>
            <a:r>
              <a:rPr lang="en-US" sz="1100" dirty="0"/>
              <a:t>” and </a:t>
            </a:r>
            <a:r>
              <a:rPr lang="en-US" sz="1100" i="1" dirty="0"/>
              <a:t>History Alive! </a:t>
            </a:r>
            <a:r>
              <a:rPr lang="en-US" sz="1100" dirty="0"/>
              <a:t>Chapter 21 to complete the graphic organizer below.  </a:t>
            </a:r>
          </a:p>
          <a:p>
            <a:pPr lvl="0" rtl="0">
              <a:spcBef>
                <a:spcPts val="0"/>
              </a:spcBef>
              <a:buNone/>
            </a:pPr>
            <a:endParaRPr lang="en-US" sz="1200" dirty="0"/>
          </a:p>
        </p:txBody>
      </p:sp>
      <p:sp>
        <p:nvSpPr>
          <p:cNvPr id="236" name="Shape 236"/>
          <p:cNvSpPr txBox="1"/>
          <p:nvPr/>
        </p:nvSpPr>
        <p:spPr>
          <a:xfrm>
            <a:off x="781349" y="1331186"/>
            <a:ext cx="5335499" cy="578159"/>
          </a:xfrm>
          <a:prstGeom prst="rect">
            <a:avLst/>
          </a:prstGeom>
          <a:solidFill>
            <a:srgbClr val="C9DAF8"/>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US" sz="1200" dirty="0">
                <a:latin typeface="Anton"/>
                <a:ea typeface="Anton"/>
                <a:cs typeface="Anton"/>
                <a:sym typeface="Anton"/>
              </a:rPr>
              <a:t>The Big Stick Policy</a:t>
            </a:r>
          </a:p>
          <a:p>
            <a:pPr lvl="0" algn="ctr" rtl="0">
              <a:spcBef>
                <a:spcPts val="0"/>
              </a:spcBef>
              <a:buNone/>
            </a:pPr>
            <a:r>
              <a:rPr lang="en-US" sz="1200" dirty="0"/>
              <a:t>Explain the policy in your own words here…..</a:t>
            </a:r>
          </a:p>
        </p:txBody>
      </p:sp>
      <p:sp>
        <p:nvSpPr>
          <p:cNvPr id="237" name="Shape 237"/>
          <p:cNvSpPr txBox="1"/>
          <p:nvPr/>
        </p:nvSpPr>
        <p:spPr>
          <a:xfrm>
            <a:off x="783926" y="2024347"/>
            <a:ext cx="1628534" cy="430412"/>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US" b="1" dirty="0"/>
              <a:t>Example #1</a:t>
            </a:r>
          </a:p>
          <a:p>
            <a:pPr lvl="0" rtl="0">
              <a:spcBef>
                <a:spcPts val="0"/>
              </a:spcBef>
              <a:buNone/>
            </a:pPr>
            <a:endParaRPr dirty="0"/>
          </a:p>
          <a:p>
            <a:pPr lvl="0" rtl="0">
              <a:spcBef>
                <a:spcPts val="0"/>
              </a:spcBef>
              <a:buNone/>
            </a:pPr>
            <a:endParaRPr dirty="0"/>
          </a:p>
          <a:p>
            <a:pPr lvl="0" rtl="0">
              <a:spcBef>
                <a:spcPts val="0"/>
              </a:spcBef>
              <a:buNone/>
            </a:pPr>
            <a:endParaRPr dirty="0"/>
          </a:p>
        </p:txBody>
      </p:sp>
      <p:sp>
        <p:nvSpPr>
          <p:cNvPr id="238" name="Shape 238"/>
          <p:cNvSpPr txBox="1"/>
          <p:nvPr/>
        </p:nvSpPr>
        <p:spPr>
          <a:xfrm>
            <a:off x="4435811" y="2022356"/>
            <a:ext cx="1681037" cy="425255"/>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US" b="1" dirty="0"/>
              <a:t>Example #3</a:t>
            </a:r>
          </a:p>
          <a:p>
            <a:pPr lvl="0" rtl="0">
              <a:spcBef>
                <a:spcPts val="0"/>
              </a:spcBef>
              <a:buNone/>
            </a:pPr>
            <a:endParaRPr dirty="0"/>
          </a:p>
          <a:p>
            <a:pPr lvl="0" rtl="0">
              <a:spcBef>
                <a:spcPts val="0"/>
              </a:spcBef>
              <a:buNone/>
            </a:pPr>
            <a:endParaRPr dirty="0"/>
          </a:p>
          <a:p>
            <a:pPr lvl="0" rtl="0">
              <a:spcBef>
                <a:spcPts val="0"/>
              </a:spcBef>
              <a:buNone/>
            </a:pPr>
            <a:endParaRPr dirty="0"/>
          </a:p>
        </p:txBody>
      </p:sp>
      <p:sp>
        <p:nvSpPr>
          <p:cNvPr id="239" name="Shape 239"/>
          <p:cNvSpPr txBox="1"/>
          <p:nvPr/>
        </p:nvSpPr>
        <p:spPr>
          <a:xfrm>
            <a:off x="2568102" y="2031494"/>
            <a:ext cx="1712067" cy="416117"/>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US" b="1" dirty="0"/>
              <a:t>Example #2</a:t>
            </a:r>
          </a:p>
          <a:p>
            <a:pPr lvl="0" rtl="0">
              <a:spcBef>
                <a:spcPts val="0"/>
              </a:spcBef>
              <a:buNone/>
            </a:pPr>
            <a:endParaRPr dirty="0"/>
          </a:p>
          <a:p>
            <a:pPr lvl="0" rtl="0">
              <a:spcBef>
                <a:spcPts val="0"/>
              </a:spcBef>
              <a:buNone/>
            </a:pPr>
            <a:endParaRPr dirty="0"/>
          </a:p>
          <a:p>
            <a:pPr lvl="0" rtl="0">
              <a:spcBef>
                <a:spcPts val="0"/>
              </a:spcBef>
              <a:buNone/>
            </a:pPr>
            <a:endParaRPr dirty="0"/>
          </a:p>
        </p:txBody>
      </p:sp>
      <p:sp>
        <p:nvSpPr>
          <p:cNvPr id="17" name="Shape 165"/>
          <p:cNvSpPr/>
          <p:nvPr/>
        </p:nvSpPr>
        <p:spPr>
          <a:xfrm>
            <a:off x="93235" y="2583247"/>
            <a:ext cx="6661799" cy="3140240"/>
          </a:xfrm>
          <a:prstGeom prst="rect">
            <a:avLst/>
          </a:prstGeom>
          <a:solidFill>
            <a:schemeClr val="lt2"/>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fontAlgn="base"/>
            <a:r>
              <a:rPr lang="en-US" sz="1100" dirty="0"/>
              <a:t>While President McKinley ushered in the era of the American empire through military strength and economic coercion, his successor, Theodore Roosevelt, established a new foreign policy approach, allegedly based on a favorite African proverb, “speak softly, and carry a big stick, and you will go far.” </a:t>
            </a:r>
          </a:p>
          <a:p>
            <a:pPr fontAlgn="base"/>
            <a:endParaRPr lang="en-US" sz="1100" dirty="0"/>
          </a:p>
          <a:p>
            <a:pPr fontAlgn="base"/>
            <a:r>
              <a:rPr lang="en-US" sz="1100" dirty="0"/>
              <a:t>At the crux of his foreign policy was a thinly veiled threat. Roosevelt believed that in light of the country’s recent military successes, it was unnecessary to </a:t>
            </a:r>
            <a:r>
              <a:rPr lang="en-US" sz="1100" i="1" dirty="0"/>
              <a:t>use</a:t>
            </a:r>
            <a:r>
              <a:rPr lang="en-US" sz="1100" dirty="0"/>
              <a:t> force to achieve foreign policy goals, so long as the military could </a:t>
            </a:r>
            <a:r>
              <a:rPr lang="en-US" sz="1100" i="1" dirty="0"/>
              <a:t>threaten</a:t>
            </a:r>
            <a:r>
              <a:rPr lang="en-US" sz="1100" dirty="0"/>
              <a:t> force. This rationale also rested on the young president’s philosophy, which he termed the “strenuous life,” and that prized challenges overseas as opportunities to instill American men with the resolve and vigor they allegedly had once acquired in the Trans-Mississippi West. </a:t>
            </a:r>
          </a:p>
          <a:p>
            <a:pPr fontAlgn="base"/>
            <a:endParaRPr lang="en-US" sz="1100" dirty="0"/>
          </a:p>
          <a:p>
            <a:pPr fontAlgn="base"/>
            <a:r>
              <a:rPr lang="en-US" sz="1100" dirty="0"/>
              <a:t>Roosevelt believed that while the coercive power wielded by the United States could be harmful in the wrong hands, the Western Hemisphere’s best interests were also the best interests of the United States. He felt, in short, that the United States had the right and the obligation to be the policeman of the hemisphere. This belief, and his strategy of “speaking softly and carrying a big stick,” shaped much of Roosevelt’s foreign policy.</a:t>
            </a:r>
          </a:p>
        </p:txBody>
      </p:sp>
      <p:sp>
        <p:nvSpPr>
          <p:cNvPr id="18" name="Shape 151"/>
          <p:cNvSpPr/>
          <p:nvPr/>
        </p:nvSpPr>
        <p:spPr>
          <a:xfrm>
            <a:off x="93235" y="5917489"/>
            <a:ext cx="6636834" cy="1261524"/>
          </a:xfrm>
          <a:prstGeom prst="wedgeRectCallout">
            <a:avLst>
              <a:gd name="adj1" fmla="val -49221"/>
              <a:gd name="adj2" fmla="val -21127"/>
            </a:avLst>
          </a:prstGeom>
          <a:solidFill>
            <a:srgbClr val="EAD1DC"/>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US" sz="1100" dirty="0"/>
              <a:t>Roosevelt formalized this policy in a major address to Congress.</a:t>
            </a:r>
          </a:p>
          <a:p>
            <a:pPr lvl="0" algn="ctr" rtl="0">
              <a:spcBef>
                <a:spcPts val="0"/>
              </a:spcBef>
              <a:buNone/>
            </a:pPr>
            <a:r>
              <a:rPr lang="en-US" sz="1100" dirty="0"/>
              <a:t> He reminded his audience of what doctrine? </a:t>
            </a:r>
          </a:p>
          <a:p>
            <a:pPr lvl="0" algn="ctr" rtl="0">
              <a:spcBef>
                <a:spcPts val="0"/>
              </a:spcBef>
              <a:buNone/>
            </a:pPr>
            <a:r>
              <a:rPr lang="en-US" sz="1100" dirty="0"/>
              <a:t>And what was that doctrine designed to do?</a:t>
            </a:r>
          </a:p>
          <a:p>
            <a:pPr lvl="0" algn="ctr" rtl="0">
              <a:spcBef>
                <a:spcPts val="0"/>
              </a:spcBef>
              <a:buNone/>
            </a:pPr>
            <a:endParaRPr lang="en-US" sz="1100" dirty="0"/>
          </a:p>
          <a:p>
            <a:pPr lvl="0" algn="ctr" rtl="0">
              <a:spcBef>
                <a:spcPts val="0"/>
              </a:spcBef>
              <a:buNone/>
            </a:pPr>
            <a:r>
              <a:rPr lang="en-US" sz="1100" dirty="0"/>
              <a:t>This statement became known as the Roosevelt </a:t>
            </a:r>
            <a:r>
              <a:rPr lang="en-US" sz="1100" u="sng" dirty="0"/>
              <a:t>		</a:t>
            </a:r>
            <a:br>
              <a:rPr lang="en-US" sz="1100" u="sng" dirty="0"/>
            </a:br>
            <a:r>
              <a:rPr lang="en-US" sz="1100" dirty="0"/>
              <a:t>A </a:t>
            </a:r>
            <a:r>
              <a:rPr lang="en-US" sz="1100" u="sng" dirty="0"/>
              <a:t>		</a:t>
            </a:r>
            <a:r>
              <a:rPr lang="en-US" sz="1100" dirty="0"/>
              <a:t> is a proposition that is a logical extension of a principle. </a:t>
            </a:r>
          </a:p>
          <a:p>
            <a:pPr lvl="0" algn="ctr" rtl="0">
              <a:spcBef>
                <a:spcPts val="0"/>
              </a:spcBef>
              <a:buNone/>
            </a:pPr>
            <a:endParaRPr lang="en-US" sz="1100" dirty="0"/>
          </a:p>
        </p:txBody>
      </p:sp>
      <p:sp>
        <p:nvSpPr>
          <p:cNvPr id="19" name="Shape 153"/>
          <p:cNvSpPr/>
          <p:nvPr/>
        </p:nvSpPr>
        <p:spPr>
          <a:xfrm>
            <a:off x="93235" y="7373015"/>
            <a:ext cx="6611871" cy="720398"/>
          </a:xfrm>
          <a:prstGeom prst="wedgeRectCallout">
            <a:avLst>
              <a:gd name="adj1" fmla="val 48242"/>
              <a:gd name="adj2" fmla="val -19388"/>
            </a:avLst>
          </a:prstGeom>
          <a:solidFill>
            <a:srgbClr val="D9EAD3"/>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US" sz="1200" dirty="0"/>
              <a:t>Who was the president to follow Roosevelt?</a:t>
            </a:r>
          </a:p>
          <a:p>
            <a:pPr lvl="0" algn="ctr" rtl="0">
              <a:spcBef>
                <a:spcPts val="0"/>
              </a:spcBef>
              <a:buNone/>
            </a:pPr>
            <a:endParaRPr lang="en-US" sz="1200" dirty="0"/>
          </a:p>
          <a:p>
            <a:pPr lvl="0" algn="ctr" rtl="0">
              <a:spcBef>
                <a:spcPts val="0"/>
              </a:spcBef>
              <a:buNone/>
            </a:pPr>
            <a:r>
              <a:rPr lang="en-US" sz="1200" dirty="0"/>
              <a:t>What was his foreign policy? </a:t>
            </a:r>
          </a:p>
        </p:txBody>
      </p:sp>
      <p:sp>
        <p:nvSpPr>
          <p:cNvPr id="20" name="Shape 236"/>
          <p:cNvSpPr txBox="1"/>
          <p:nvPr/>
        </p:nvSpPr>
        <p:spPr>
          <a:xfrm>
            <a:off x="93235" y="8287416"/>
            <a:ext cx="6611871" cy="720398"/>
          </a:xfrm>
          <a:prstGeom prst="rect">
            <a:avLst/>
          </a:prstGeom>
          <a:solidFill>
            <a:srgbClr val="C9DAF8"/>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US" sz="1200" dirty="0">
                <a:latin typeface="Anton"/>
                <a:ea typeface="Anton"/>
                <a:cs typeface="Anton"/>
                <a:sym typeface="Anton"/>
              </a:rPr>
              <a:t>Who was the president after that who championed democracy around the globe?</a:t>
            </a:r>
          </a:p>
          <a:p>
            <a:pPr lvl="0" algn="ctr" rtl="0">
              <a:spcBef>
                <a:spcPts val="0"/>
              </a:spcBef>
              <a:buNone/>
            </a:pPr>
            <a:endParaRPr lang="en-US" sz="1200" dirty="0">
              <a:latin typeface="Anton"/>
              <a:ea typeface="Anton"/>
              <a:cs typeface="Anton"/>
              <a:sym typeface="Anton"/>
            </a:endParaRPr>
          </a:p>
          <a:p>
            <a:pPr lvl="0" algn="ctr" rtl="0">
              <a:spcBef>
                <a:spcPts val="0"/>
              </a:spcBef>
              <a:buNone/>
            </a:pPr>
            <a:r>
              <a:rPr lang="en-US" sz="1200" dirty="0">
                <a:latin typeface="Anton"/>
                <a:ea typeface="Anton"/>
                <a:cs typeface="Anton"/>
                <a:sym typeface="Anton"/>
              </a:rPr>
              <a:t>What was his policy?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p:nvPr/>
        </p:nvSpPr>
        <p:spPr>
          <a:xfrm>
            <a:off x="395110" y="130503"/>
            <a:ext cx="6129900" cy="523200"/>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4000" b="1" i="0" u="none" strike="noStrike" kern="0" cap="none" spc="0" normalizeH="0" baseline="0" noProof="0" dirty="0">
                <a:ln>
                  <a:noFill/>
                </a:ln>
                <a:solidFill>
                  <a:srgbClr val="7030A0"/>
                </a:solidFill>
                <a:effectLst/>
                <a:uLnTx/>
                <a:uFillTx/>
                <a:latin typeface="Times New Roman" panose="02020603050405020304" pitchFamily="18" charset="0"/>
                <a:ea typeface="Impact"/>
                <a:cs typeface="Times New Roman" panose="02020603050405020304" pitchFamily="18" charset="0"/>
                <a:sym typeface="Impact"/>
              </a:rPr>
              <a:t>The Monroe Doctrine</a:t>
            </a:r>
          </a:p>
        </p:txBody>
      </p:sp>
      <p:sp>
        <p:nvSpPr>
          <p:cNvPr id="178" name="Shape 178"/>
          <p:cNvSpPr txBox="1"/>
          <p:nvPr/>
        </p:nvSpPr>
        <p:spPr>
          <a:xfrm>
            <a:off x="203710" y="871131"/>
            <a:ext cx="6321300" cy="990600"/>
          </a:xfrm>
          <a:prstGeom prst="rect">
            <a:avLst/>
          </a:prstGeom>
          <a:noFill/>
          <a:ln>
            <a:noFill/>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Directions</a:t>
            </a: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The </a:t>
            </a:r>
            <a:r>
              <a:rPr kumimoji="0" lang="en-US" sz="1400" b="1" i="0" u="sng" strike="noStrike" kern="0" cap="none" spc="0" normalizeH="0" baseline="0" noProof="0" dirty="0">
                <a:ln>
                  <a:noFill/>
                </a:ln>
                <a:solidFill>
                  <a:srgbClr val="0563C1"/>
                </a:solidFill>
                <a:effectLst/>
                <a:uLnTx/>
                <a:uFillTx/>
                <a:latin typeface="Times New Roman" panose="02020603050405020304" pitchFamily="18" charset="0"/>
                <a:cs typeface="Times New Roman" panose="02020603050405020304" pitchFamily="18" charset="0"/>
                <a:sym typeface="Arial"/>
                <a:hlinkClick r:id="rId3"/>
              </a:rPr>
              <a:t>Monroe Doctrine</a:t>
            </a: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was issued in 1823 and was an American</a:t>
            </a:r>
            <a:r>
              <a:rPr kumimoji="0" lang="en-US" sz="1400" b="1" i="0" u="sng" strike="noStrike" kern="0" cap="none" spc="0" normalizeH="0" baseline="0" noProof="0" dirty="0">
                <a:ln>
                  <a:noFill/>
                </a:ln>
                <a:solidFill>
                  <a:srgbClr val="0563C1"/>
                </a:solidFill>
                <a:effectLst/>
                <a:uLnTx/>
                <a:uFillTx/>
                <a:latin typeface="Times New Roman" panose="02020603050405020304" pitchFamily="18" charset="0"/>
                <a:cs typeface="Times New Roman" panose="02020603050405020304" pitchFamily="18" charset="0"/>
                <a:sym typeface="Arial"/>
                <a:hlinkClick r:id="rId4"/>
              </a:rPr>
              <a:t> foreign policy </a:t>
            </a: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regarding Europe and Latin American countries. After learning </a:t>
            </a:r>
            <a:r>
              <a:rPr kumimoji="0" lang="en-US" sz="1400" b="1" i="0" u="sng" strike="noStrike" kern="0" cap="none" spc="0" normalizeH="0" baseline="0" noProof="0" dirty="0">
                <a:ln>
                  <a:noFill/>
                </a:ln>
                <a:solidFill>
                  <a:srgbClr val="0563C1"/>
                </a:solidFill>
                <a:effectLst/>
                <a:uLnTx/>
                <a:uFillTx/>
                <a:latin typeface="Times New Roman" panose="02020603050405020304" pitchFamily="18" charset="0"/>
                <a:cs typeface="Times New Roman" panose="02020603050405020304" pitchFamily="18" charset="0"/>
                <a:sym typeface="Arial"/>
                <a:hlinkClick r:id="rId5"/>
              </a:rPr>
              <a:t>about the Doctrine</a:t>
            </a: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respond to the prompts below in order to complete this graphic organizer. </a:t>
            </a:r>
          </a:p>
        </p:txBody>
      </p:sp>
      <p:sp>
        <p:nvSpPr>
          <p:cNvPr id="184" name="Shape 184"/>
          <p:cNvSpPr txBox="1"/>
          <p:nvPr/>
        </p:nvSpPr>
        <p:spPr>
          <a:xfrm>
            <a:off x="2860748" y="1727364"/>
            <a:ext cx="3664259" cy="1387307"/>
          </a:xfrm>
          <a:prstGeom prst="rect">
            <a:avLst/>
          </a:prstGeom>
          <a:solidFill>
            <a:srgbClr val="C9DAF8"/>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What is the main idea of this political cartoon?</a:t>
            </a:r>
          </a:p>
        </p:txBody>
      </p:sp>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60748" y="3114671"/>
            <a:ext cx="3664259" cy="4353808"/>
          </a:xfrm>
          <a:prstGeom prst="rect">
            <a:avLst/>
          </a:prstGeom>
          <a:ln>
            <a:solidFill>
              <a:schemeClr val="accent1"/>
            </a:solidFill>
          </a:ln>
        </p:spPr>
      </p:pic>
      <p:sp>
        <p:nvSpPr>
          <p:cNvPr id="11" name="Shape 124"/>
          <p:cNvSpPr txBox="1"/>
          <p:nvPr/>
        </p:nvSpPr>
        <p:spPr>
          <a:xfrm>
            <a:off x="203710" y="5426953"/>
            <a:ext cx="2236500" cy="1842609"/>
          </a:xfrm>
          <a:prstGeom prst="rect">
            <a:avLst/>
          </a:prstGeom>
          <a:solidFill>
            <a:srgbClr val="D0E0E3"/>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What was the last time the U.S. has invoked the Monroe Doctrine? </a:t>
            </a:r>
            <a:endParaRPr kumimoji="0"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2" name="Shape 133"/>
          <p:cNvSpPr/>
          <p:nvPr/>
        </p:nvSpPr>
        <p:spPr>
          <a:xfrm>
            <a:off x="203710" y="1756009"/>
            <a:ext cx="2236500" cy="1795869"/>
          </a:xfrm>
          <a:prstGeom prst="wedgeRectCallout">
            <a:avLst>
              <a:gd name="adj1" fmla="val -50273"/>
              <a:gd name="adj2" fmla="val 23238"/>
            </a:avLst>
          </a:prstGeom>
          <a:solidFill>
            <a:srgbClr val="D9D2E9"/>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ct val="84615"/>
              <a:buFont typeface="Arial"/>
              <a:buNone/>
              <a:tabLst/>
              <a:defRPr/>
            </a:pPr>
            <a:endParaRPr kumimoji="0" lang="en-US" sz="1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Pct val="84615"/>
              <a:buFont typeface="Arial"/>
              <a:buNone/>
              <a:tabLst/>
              <a:defRPr/>
            </a:pP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What is the significance </a:t>
            </a:r>
          </a:p>
          <a:p>
            <a:pPr marL="0" marR="0" lvl="0" indent="0" algn="ctr" defTabSz="914400" rtl="0" eaLnBrk="1" fontAlgn="auto" latinLnBrk="0" hangingPunct="1">
              <a:lnSpc>
                <a:spcPct val="100000"/>
              </a:lnSpc>
              <a:spcBef>
                <a:spcPts val="0"/>
              </a:spcBef>
              <a:spcAft>
                <a:spcPts val="0"/>
              </a:spcAft>
              <a:buClr>
                <a:srgbClr val="000000"/>
              </a:buClr>
              <a:buSzPct val="84615"/>
              <a:buFont typeface="Arial"/>
              <a:buNone/>
              <a:tabLst/>
              <a:defRPr/>
            </a:pP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of the Monroe Doctrine?</a:t>
            </a:r>
          </a:p>
        </p:txBody>
      </p:sp>
      <p:sp>
        <p:nvSpPr>
          <p:cNvPr id="13" name="Shape 135"/>
          <p:cNvSpPr/>
          <p:nvPr/>
        </p:nvSpPr>
        <p:spPr>
          <a:xfrm>
            <a:off x="203710" y="3706139"/>
            <a:ext cx="2236500" cy="1542646"/>
          </a:xfrm>
          <a:prstGeom prst="wedgeRectCallout">
            <a:avLst>
              <a:gd name="adj1" fmla="val -50273"/>
              <a:gd name="adj2" fmla="val 23238"/>
            </a:avLst>
          </a:prstGeom>
          <a:solidFill>
            <a:srgbClr val="EAD1DC"/>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ct val="84615"/>
              <a:buFont typeface="Arial"/>
              <a:buNone/>
              <a:tabLst/>
              <a:defRPr/>
            </a:pP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What is the extension </a:t>
            </a:r>
          </a:p>
          <a:p>
            <a:pPr marL="0" marR="0" lvl="0" indent="0" algn="ctr" defTabSz="914400" rtl="0" eaLnBrk="1" fontAlgn="auto" latinLnBrk="0" hangingPunct="1">
              <a:lnSpc>
                <a:spcPct val="100000"/>
              </a:lnSpc>
              <a:spcBef>
                <a:spcPts val="0"/>
              </a:spcBef>
              <a:spcAft>
                <a:spcPts val="0"/>
              </a:spcAft>
              <a:buClr>
                <a:srgbClr val="000000"/>
              </a:buClr>
              <a:buSzPct val="84615"/>
              <a:buFont typeface="Arial"/>
              <a:buNone/>
              <a:tabLst/>
              <a:defRPr/>
            </a:pP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of the Monroe Doctrine?</a:t>
            </a:r>
          </a:p>
        </p:txBody>
      </p:sp>
      <p:sp>
        <p:nvSpPr>
          <p:cNvPr id="14" name="Shape 184"/>
          <p:cNvSpPr txBox="1"/>
          <p:nvPr/>
        </p:nvSpPr>
        <p:spPr>
          <a:xfrm>
            <a:off x="203710" y="7468479"/>
            <a:ext cx="6321297" cy="1072406"/>
          </a:xfrm>
          <a:prstGeom prst="rect">
            <a:avLst/>
          </a:prstGeom>
          <a:solidFill>
            <a:srgbClr val="C9DAF8"/>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b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Do you see any irony to the Monroe Doctrine? If so, what?</a:t>
            </a:r>
          </a:p>
        </p:txBody>
      </p:sp>
    </p:spTree>
    <p:extLst>
      <p:ext uri="{BB962C8B-B14F-4D97-AF65-F5344CB8AC3E}">
        <p14:creationId xmlns:p14="http://schemas.microsoft.com/office/powerpoint/2010/main" val="3485680215"/>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Default Design">
  <a:themeElements>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60d19c23-6866-456c-9119-fd297c8160f1">
      <UserInfo>
        <DisplayName>Gibbens, Lucinda</DisplayName>
        <AccountId>24</AccountId>
        <AccountType/>
      </UserInfo>
      <UserInfo>
        <DisplayName>Shafer, Amy</DisplayName>
        <AccountId>17</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8A023F08B862D4BA183F400BCDCAD2B" ma:contentTypeVersion="4" ma:contentTypeDescription="Create a new document." ma:contentTypeScope="" ma:versionID="4fafab5c118da2b9dbd5b0c1d4bde96e">
  <xsd:schema xmlns:xsd="http://www.w3.org/2001/XMLSchema" xmlns:xs="http://www.w3.org/2001/XMLSchema" xmlns:p="http://schemas.microsoft.com/office/2006/metadata/properties" xmlns:ns2="60d19c23-6866-456c-9119-fd297c8160f1" xmlns:ns3="5e5f1a22-57e7-4712-a9d6-cd8f277af904" targetNamespace="http://schemas.microsoft.com/office/2006/metadata/properties" ma:root="true" ma:fieldsID="b3145933dbd09a3f65f2a9ba45b28008" ns2:_="" ns3:_="">
    <xsd:import namespace="60d19c23-6866-456c-9119-fd297c8160f1"/>
    <xsd:import namespace="5e5f1a22-57e7-4712-a9d6-cd8f277af90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d19c23-6866-456c-9119-fd297c8160f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5f1a22-57e7-4712-a9d6-cd8f277af904"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A12CEAB-0700-49A3-A9D8-38DFBC3709CE}">
  <ds:schemaRefs>
    <ds:schemaRef ds:uri="60d19c23-6866-456c-9119-fd297c8160f1"/>
    <ds:schemaRef ds:uri="http://schemas.microsoft.com/office/infopath/2007/PartnerControls"/>
    <ds:schemaRef ds:uri="5e5f1a22-57e7-4712-a9d6-cd8f277af904"/>
    <ds:schemaRef ds:uri="http://schemas.microsoft.com/office/2006/documentManagement/types"/>
    <ds:schemaRef ds:uri="http://schemas.microsoft.com/office/2006/metadata/properties"/>
    <ds:schemaRef ds:uri="http://purl.org/dc/terms/"/>
    <ds:schemaRef ds:uri="http://purl.org/dc/elements/1.1/"/>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5D6F1BE3-856F-45C5-9A49-891665F3FB00}">
  <ds:schemaRefs>
    <ds:schemaRef ds:uri="http://schemas.microsoft.com/sharepoint/v3/contenttype/forms"/>
  </ds:schemaRefs>
</ds:datastoreItem>
</file>

<file path=customXml/itemProps3.xml><?xml version="1.0" encoding="utf-8"?>
<ds:datastoreItem xmlns:ds="http://schemas.openxmlformats.org/officeDocument/2006/customXml" ds:itemID="{3FBF7BED-ED6A-49EE-A1F2-70ED67930B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d19c23-6866-456c-9119-fd297c8160f1"/>
    <ds:schemaRef ds:uri="5e5f1a22-57e7-4712-a9d6-cd8f277af9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346</TotalTime>
  <Words>2762</Words>
  <Application>Microsoft Office PowerPoint</Application>
  <PresentationFormat>On-screen Show (4:3)</PresentationFormat>
  <Paragraphs>403</Paragraphs>
  <Slides>56</Slides>
  <Notes>34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56</vt:i4>
      </vt:variant>
    </vt:vector>
  </HeadingPairs>
  <TitlesOfParts>
    <vt:vector size="64" baseType="lpstr">
      <vt:lpstr>Georgia</vt:lpstr>
      <vt:lpstr>Calibri</vt:lpstr>
      <vt:lpstr>Anton</vt:lpstr>
      <vt:lpstr>Impact</vt:lpstr>
      <vt:lpstr>Arial</vt:lpstr>
      <vt:lpstr>Times New Roman</vt:lpstr>
      <vt:lpstr>Office Theme</vt:lpstr>
      <vt:lpstr>12_Default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Shafer, Amy</dc:creator>
  <cp:lastModifiedBy>Greif, Madison</cp:lastModifiedBy>
  <cp:revision>43</cp:revision>
  <cp:lastPrinted>2019-08-30T16:14:45Z</cp:lastPrinted>
  <dcterms:modified xsi:type="dcterms:W3CDTF">2019-08-30T16:15:03Z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0x01010028A023F08B862D4BA183F400BCDCAD2B</vt:lpwstr>
  </property>
</Properties>
</file>