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0"/>
  </p:notesMasterIdLst>
  <p:sldIdLst>
    <p:sldId id="275" r:id="rId5"/>
    <p:sldId id="258" r:id="rId6"/>
    <p:sldId id="259" r:id="rId7"/>
    <p:sldId id="276" r:id="rId8"/>
    <p:sldId id="277" r:id="rId9"/>
    <p:sldId id="278" r:id="rId10"/>
    <p:sldId id="279" r:id="rId11"/>
    <p:sldId id="265" r:id="rId12"/>
    <p:sldId id="282" r:id="rId13"/>
    <p:sldId id="274" r:id="rId14"/>
    <p:sldId id="267" r:id="rId15"/>
    <p:sldId id="280" r:id="rId16"/>
    <p:sldId id="268" r:id="rId17"/>
    <p:sldId id="281" r:id="rId18"/>
    <p:sldId id="270" r:id="rId19"/>
  </p:sldIdLst>
  <p:sldSz cx="6858000" cy="9144000" type="screen4x3"/>
  <p:notesSz cx="7102475" cy="9388475"/>
  <p:embeddedFontLst>
    <p:embeddedFont>
      <p:font typeface="Anton" panose="020B0604020202020204" charset="0"/>
      <p:regular r:id="rId21"/>
    </p:embeddedFont>
    <p:embeddedFont>
      <p:font typeface="Baskerville Old Face" panose="02020602080505020303" pitchFamily="18" charset="0"/>
      <p:regular r:id="rId22"/>
    </p:embeddedFon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Impact" panose="020B0806030902050204"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B3FB56-7BA3-4DB0-B944-30D89B9591E6}">
  <a:tblStyle styleId="{02B3FB56-7BA3-4DB0-B944-30D89B9591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0B1596D3-3F9C-4762-A12B-61DCEEAA0FAB}" styleName="Table_1">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3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112" name="Shape 112"/>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137" name="Shape 137"/>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194" name="Shape 194"/>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83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194" name="Shape 194"/>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065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194" name="Shape 194"/>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580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2322513" y="723900"/>
            <a:ext cx="2709862" cy="3613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735567" y="4578756"/>
            <a:ext cx="5884532" cy="4337769"/>
          </a:xfrm>
          <a:prstGeom prst="rect">
            <a:avLst/>
          </a:prstGeom>
        </p:spPr>
        <p:txBody>
          <a:bodyPr wrap="square" lIns="97086" tIns="97086" rIns="97086" bIns="97086" anchor="t" anchorCtr="0">
            <a:noAutofit/>
          </a:bodyPr>
          <a:lstStyle/>
          <a:p>
            <a:pPr>
              <a:buNone/>
            </a:pPr>
            <a:endParaRPr/>
          </a:p>
        </p:txBody>
      </p:sp>
    </p:spTree>
    <p:extLst>
      <p:ext uri="{BB962C8B-B14F-4D97-AF65-F5344CB8AC3E}">
        <p14:creationId xmlns:p14="http://schemas.microsoft.com/office/powerpoint/2010/main" val="384899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257" name="Shape 257"/>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282" name="Shape 282"/>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hyperlink" Target="http://ow.ly/j1L530fnfd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ow.ly/1Plk30fnfJ2"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history.com/this-day-in-history/leaders-of-the-big-four-nations-meet-for-the-first-time-in-paris" TargetMode="External"/><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valon.law.yale.edu/20th_century/wilson14.asp" TargetMode="External"/><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http://ow.ly/oVbO30fCFMV" TargetMode="External"/><Relationship Id="rId4" Type="http://schemas.openxmlformats.org/officeDocument/2006/relationships/hyperlink" Target="http://www.ushmm.org/wlc/en/article.php?ModuleId=10005425"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orldwar1.com/tlwarorg.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ww1propaganda.com/" TargetMode="External"/><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hyperlink" Target="https://www.theworldwar.org/explore/interactive-wwi-timeli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greatwar.co.uk/battles/" TargetMode="External"/><Relationship Id="rId4" Type="http://schemas.openxmlformats.org/officeDocument/2006/relationships/hyperlink" Target="http://ow.ly/Evt130fCDq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751" y="368840"/>
            <a:ext cx="5944872" cy="663103"/>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384" y="745406"/>
            <a:ext cx="6078239" cy="57307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067" y="1457243"/>
            <a:ext cx="5944872" cy="47560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01787731"/>
              </p:ext>
            </p:extLst>
          </p:nvPr>
        </p:nvGraphicFramePr>
        <p:xfrm>
          <a:off x="459384" y="1843328"/>
          <a:ext cx="5915026" cy="454856"/>
        </p:xfrm>
        <a:graphic>
          <a:graphicData uri="http://schemas.openxmlformats.org/drawingml/2006/table">
            <a:tbl>
              <a:tblPr firstRow="1" firstCol="1" bandRow="1"/>
              <a:tblGrid>
                <a:gridCol w="1478440">
                  <a:extLst>
                    <a:ext uri="{9D8B030D-6E8A-4147-A177-3AD203B41FA5}">
                      <a16:colId xmlns:a16="http://schemas.microsoft.com/office/drawing/2014/main" val="2217527844"/>
                    </a:ext>
                  </a:extLst>
                </a:gridCol>
                <a:gridCol w="1478440">
                  <a:extLst>
                    <a:ext uri="{9D8B030D-6E8A-4147-A177-3AD203B41FA5}">
                      <a16:colId xmlns:a16="http://schemas.microsoft.com/office/drawing/2014/main" val="4265349850"/>
                    </a:ext>
                  </a:extLst>
                </a:gridCol>
                <a:gridCol w="1479073">
                  <a:extLst>
                    <a:ext uri="{9D8B030D-6E8A-4147-A177-3AD203B41FA5}">
                      <a16:colId xmlns:a16="http://schemas.microsoft.com/office/drawing/2014/main" val="1225016940"/>
                    </a:ext>
                  </a:extLst>
                </a:gridCol>
                <a:gridCol w="1479073">
                  <a:extLst>
                    <a:ext uri="{9D8B030D-6E8A-4147-A177-3AD203B41FA5}">
                      <a16:colId xmlns:a16="http://schemas.microsoft.com/office/drawing/2014/main" val="2484678352"/>
                    </a:ext>
                  </a:extLst>
                </a:gridCol>
              </a:tblGrid>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France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Austria-Hungary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United States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Russia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025353"/>
                  </a:ext>
                </a:extLst>
              </a:tr>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Germany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Italy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Ottoman Empire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Great Britain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93062"/>
                  </a:ext>
                </a:extLst>
              </a:tr>
            </a:tbl>
          </a:graphicData>
        </a:graphic>
      </p:graphicFrame>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751" y="2503099"/>
            <a:ext cx="5944872" cy="32164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83507447"/>
              </p:ext>
            </p:extLst>
          </p:nvPr>
        </p:nvGraphicFramePr>
        <p:xfrm>
          <a:off x="459384" y="2870145"/>
          <a:ext cx="5915024" cy="1331355"/>
        </p:xfrm>
        <a:graphic>
          <a:graphicData uri="http://schemas.openxmlformats.org/drawingml/2006/table">
            <a:tbl>
              <a:tblPr firstRow="1" firstCol="1" bandRow="1"/>
              <a:tblGrid>
                <a:gridCol w="2957512">
                  <a:extLst>
                    <a:ext uri="{9D8B030D-6E8A-4147-A177-3AD203B41FA5}">
                      <a16:colId xmlns:a16="http://schemas.microsoft.com/office/drawing/2014/main" val="1742945884"/>
                    </a:ext>
                  </a:extLst>
                </a:gridCol>
                <a:gridCol w="2957512">
                  <a:extLst>
                    <a:ext uri="{9D8B030D-6E8A-4147-A177-3AD203B41FA5}">
                      <a16:colId xmlns:a16="http://schemas.microsoft.com/office/drawing/2014/main" val="1157877136"/>
                    </a:ext>
                  </a:extLst>
                </a:gridCol>
              </a:tblGrid>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Triple Alliance (Central Powers)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Triple Entente (Allied Powers)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30459"/>
                  </a:ext>
                </a:extLst>
              </a:tr>
              <a:tr h="1103927">
                <a:tc>
                  <a:txBody>
                    <a:bodyPr/>
                    <a:lstStyle/>
                    <a:p>
                      <a:pPr marL="0" marR="0">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625454"/>
                  </a:ext>
                </a:extLst>
              </a:tr>
            </a:tbl>
          </a:graphicData>
        </a:graphic>
      </p:graphicFrame>
      <p:sp>
        <p:nvSpPr>
          <p:cNvPr id="9" name="Rectangle 1"/>
          <p:cNvSpPr>
            <a:spLocks noChangeArrowheads="1"/>
          </p:cNvSpPr>
          <p:nvPr/>
        </p:nvSpPr>
        <p:spPr bwMode="auto">
          <a:xfrm>
            <a:off x="459384" y="2870294"/>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067" y="4376556"/>
            <a:ext cx="5944872" cy="4466419"/>
          </a:xfrm>
          <a:prstGeom prst="rect">
            <a:avLst/>
          </a:prstGeom>
        </p:spPr>
      </p:pic>
    </p:spTree>
    <p:extLst>
      <p:ext uri="{BB962C8B-B14F-4D97-AF65-F5344CB8AC3E}">
        <p14:creationId xmlns:p14="http://schemas.microsoft.com/office/powerpoint/2010/main" val="368673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195600" y="54300"/>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002060"/>
                </a:solidFill>
                <a:latin typeface="Impact"/>
                <a:ea typeface="Impact"/>
                <a:cs typeface="Impact"/>
                <a:sym typeface="Impact"/>
              </a:rPr>
              <a:t>TOTAL WAR</a:t>
            </a:r>
          </a:p>
        </p:txBody>
      </p:sp>
      <p:sp>
        <p:nvSpPr>
          <p:cNvPr id="227" name="Shape 227"/>
          <p:cNvSpPr txBox="1"/>
          <p:nvPr/>
        </p:nvSpPr>
        <p:spPr>
          <a:xfrm>
            <a:off x="195600" y="577500"/>
            <a:ext cx="6527850" cy="803827"/>
          </a:xfrm>
          <a:prstGeom prst="rect">
            <a:avLst/>
          </a:prstGeom>
          <a:noFill/>
          <a:ln>
            <a:noFill/>
          </a:ln>
        </p:spPr>
        <p:txBody>
          <a:bodyPr wrap="square" lIns="91425" tIns="91425" rIns="91425" bIns="91425" anchor="t" anchorCtr="0">
            <a:noAutofit/>
          </a:bodyPr>
          <a:lstStyle/>
          <a:p>
            <a:pPr lvl="0" rtl="0">
              <a:spcBef>
                <a:spcPts val="0"/>
              </a:spcBef>
              <a:buNone/>
            </a:pPr>
            <a:r>
              <a:rPr lang="en-US" dirty="0">
                <a:solidFill>
                  <a:schemeClr val="dk1"/>
                </a:solidFill>
                <a:latin typeface="Baskerville Old Face" panose="02020602080505020303" pitchFamily="18" charset="0"/>
              </a:rPr>
              <a:t>Countries involved in World War I often devoted all of their resources to the war effort. The lasting impacts of World War I were felt at home as well as abroad. Countries the world over made the efforts necessary to end war, pursue peace, and repair the damage.</a:t>
            </a:r>
          </a:p>
        </p:txBody>
      </p:sp>
      <p:sp>
        <p:nvSpPr>
          <p:cNvPr id="230" name="Shape 230"/>
          <p:cNvSpPr txBox="1"/>
          <p:nvPr/>
        </p:nvSpPr>
        <p:spPr>
          <a:xfrm>
            <a:off x="226125" y="6965004"/>
            <a:ext cx="6399674" cy="1945532"/>
          </a:xfrm>
          <a:prstGeom prst="rect">
            <a:avLst/>
          </a:prstGeom>
          <a:solidFill>
            <a:srgbClr val="D9EAD3"/>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b="1" dirty="0">
                <a:latin typeface="Baskerville Old Face" panose="02020602080505020303" pitchFamily="18" charset="0"/>
              </a:rPr>
              <a:t>POLITICAL</a:t>
            </a:r>
            <a:br>
              <a:rPr lang="en-US" dirty="0">
                <a:latin typeface="Baskerville Old Face" panose="02020602080505020303" pitchFamily="18" charset="0"/>
              </a:rPr>
            </a:br>
            <a:r>
              <a:rPr lang="en-US" dirty="0">
                <a:latin typeface="Baskerville Old Face" panose="02020602080505020303" pitchFamily="18" charset="0"/>
              </a:rPr>
              <a:t>World War I was over. The killing had stopped. The terms of peace, however, still had to be worked out. On January 18, 1919, a conference to establish those terms began at the Palace of Versailles, outside Paris. Attending the talks, known as the Paris Peace Conference, were delegates representing 32 countries. For one year, this conference would be the scene of vigorous, often bitter debate. </a:t>
            </a:r>
            <a:br>
              <a:rPr lang="en-US" dirty="0">
                <a:latin typeface="Baskerville Old Face" panose="02020602080505020303" pitchFamily="18" charset="0"/>
              </a:rPr>
            </a:br>
            <a:r>
              <a:rPr lang="en-US" dirty="0">
                <a:latin typeface="Baskerville Old Face" panose="02020602080505020303" pitchFamily="18" charset="0"/>
              </a:rPr>
              <a:t>Continue reading on pages 424-427 and complete the following activity pages over:</a:t>
            </a:r>
          </a:p>
          <a:p>
            <a:pPr lvl="0">
              <a:spcBef>
                <a:spcPts val="0"/>
              </a:spcBef>
              <a:buNone/>
            </a:pPr>
            <a:r>
              <a:rPr lang="en-US" dirty="0">
                <a:latin typeface="Baskerville Old Face" panose="02020602080505020303" pitchFamily="18" charset="0"/>
              </a:rPr>
              <a:t>The Treaty of Versailles, Fourteen Points, and The League of Nations </a:t>
            </a:r>
            <a:br>
              <a:rPr lang="en-US" b="1" dirty="0">
                <a:latin typeface="Baskerville Old Face" panose="02020602080505020303" pitchFamily="18" charset="0"/>
              </a:rPr>
            </a:br>
            <a:endParaRPr lang="en-US" b="1" dirty="0">
              <a:latin typeface="Baskerville Old Face" panose="02020602080505020303" pitchFamily="18" charset="0"/>
            </a:endParaRPr>
          </a:p>
        </p:txBody>
      </p:sp>
      <p:sp>
        <p:nvSpPr>
          <p:cNvPr id="231" name="Shape 231"/>
          <p:cNvSpPr txBox="1"/>
          <p:nvPr/>
        </p:nvSpPr>
        <p:spPr>
          <a:xfrm>
            <a:off x="226125" y="1642927"/>
            <a:ext cx="6399674" cy="2695609"/>
          </a:xfrm>
          <a:prstGeom prst="rect">
            <a:avLst/>
          </a:prstGeom>
          <a:solidFill>
            <a:srgbClr val="D9D2E9"/>
          </a:solidFill>
          <a:ln w="9525" cap="flat" cmpd="sng">
            <a:solidFill>
              <a:srgbClr val="B7B7B7"/>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US" b="1" dirty="0">
                <a:latin typeface="Baskerville Old Face" panose="02020602080505020303" pitchFamily="18" charset="0"/>
              </a:rPr>
              <a:t>SOCIAL </a:t>
            </a:r>
            <a:br>
              <a:rPr lang="en-US" b="1" dirty="0">
                <a:latin typeface="Baskerville Old Face" panose="02020602080505020303" pitchFamily="18" charset="0"/>
              </a:rPr>
            </a:br>
            <a:r>
              <a:rPr lang="en-US" dirty="0">
                <a:latin typeface="Baskerville Old Face" panose="02020602080505020303" pitchFamily="18" charset="0"/>
              </a:rPr>
              <a:t>Total war meant that governments turned to help from women as never before. Thousands of women replaced men in factories, offices, and shops. Women built tanks and munitions, plowed fields, paved streets, and ran hospitals. They also kept troops supplied with food, clothing, and weapons. Many factories were built as a result of all the extra supplies needed for war. And although most women left the work force when the war ended, they changed many people’s views of what women were capable of doing. Women saw the horrors of war firsthand, just as much as men,  working on or near the front lines as nurses. The enormous suffering that resulted from the Great War left a deep mark on society. A sense of disillusionment settled over the survivors. The insecurity and despair that many people experienced are reflected in the art and literature of the time. Find an example here </a:t>
            </a:r>
            <a:r>
              <a:rPr lang="en-US" dirty="0">
                <a:latin typeface="Baskerville Old Face" panose="02020602080505020303" pitchFamily="18" charset="0"/>
                <a:hlinkClick r:id="rId3"/>
              </a:rPr>
              <a:t>http://ow.ly/j1L530fnfdc</a:t>
            </a:r>
            <a:r>
              <a:rPr lang="en-US" dirty="0">
                <a:latin typeface="Baskerville Old Face" panose="02020602080505020303" pitchFamily="18" charset="0"/>
              </a:rPr>
              <a:t> and describe.	</a:t>
            </a:r>
            <a:br>
              <a:rPr lang="en-US" dirty="0">
                <a:latin typeface="Baskerville Old Face" panose="02020602080505020303" pitchFamily="18" charset="0"/>
              </a:rPr>
            </a:br>
            <a:endParaRPr lang="en-US" dirty="0">
              <a:latin typeface="Baskerville Old Face" panose="02020602080505020303" pitchFamily="18" charset="0"/>
            </a:endParaRPr>
          </a:p>
          <a:p>
            <a:pPr lvl="0" rtl="0">
              <a:spcBef>
                <a:spcPts val="0"/>
              </a:spcBef>
              <a:buNone/>
            </a:pPr>
            <a:endParaRPr lang="en-US" sz="2400" dirty="0">
              <a:latin typeface="Baskerville Old Face" panose="02020602080505020303" pitchFamily="18" charset="0"/>
            </a:endParaRPr>
          </a:p>
        </p:txBody>
      </p:sp>
      <p:sp>
        <p:nvSpPr>
          <p:cNvPr id="10" name="Shape 401"/>
          <p:cNvSpPr txBox="1"/>
          <p:nvPr/>
        </p:nvSpPr>
        <p:spPr>
          <a:xfrm>
            <a:off x="233139" y="4600136"/>
            <a:ext cx="6399674" cy="2101175"/>
          </a:xfrm>
          <a:prstGeom prst="rect">
            <a:avLst/>
          </a:prstGeom>
          <a:solidFill>
            <a:srgbClr val="CFE2F3"/>
          </a:solidFill>
          <a:ln>
            <a:noFill/>
          </a:ln>
        </p:spPr>
        <p:txBody>
          <a:bodyPr wrap="square" lIns="91425" tIns="91425" rIns="91425" bIns="91425" anchor="t" anchorCtr="0">
            <a:noAutofit/>
          </a:bodyPr>
          <a:lstStyle/>
          <a:p>
            <a:pPr lvl="0"/>
            <a:r>
              <a:rPr lang="en-US" b="1" dirty="0">
                <a:latin typeface="Baskerville Old Face" panose="02020602080505020303" pitchFamily="18" charset="0"/>
              </a:rPr>
              <a:t>ECONOMIC</a:t>
            </a:r>
            <a:br>
              <a:rPr lang="en-US" b="1" dirty="0">
                <a:latin typeface="Baskerville Old Face" panose="02020602080505020303" pitchFamily="18" charset="0"/>
              </a:rPr>
            </a:br>
            <a:r>
              <a:rPr lang="en-US" dirty="0">
                <a:latin typeface="Baskerville Old Face" panose="02020602080505020303" pitchFamily="18" charset="0"/>
              </a:rPr>
              <a:t>As discussed in the social section of impacts of war, many factories were built. This meant more jobs and more money which is definitely a positive economic impact of war. However, when the war came to a close, many nations felt the negative economic effects. Most countries lost billions of dollars fighting the war, especially countries in Europe where the fighting took place. The great conflict drained the treasuries of European countries. One account put the total cost of the war at $338 billion, a staggering amount for that time. The war also destroyed acres of farmland, as well as homes, villages, and towns. Which country lost the most $$? soldiers? civilians?  </a:t>
            </a:r>
            <a:r>
              <a:rPr lang="en-US" dirty="0">
                <a:latin typeface="Baskerville Old Face" panose="02020602080505020303" pitchFamily="18" charset="0"/>
                <a:hlinkClick r:id="rId4"/>
              </a:rPr>
              <a:t>http://ow.ly/1Plk30fnfJ2</a:t>
            </a:r>
            <a:endParaRPr lang="en-US" dirty="0">
              <a:latin typeface="Baskerville Old Face" panose="02020602080505020303" pitchFamily="18" charset="0"/>
            </a:endParaRPr>
          </a:p>
          <a:p>
            <a:pPr lvl="0"/>
            <a:r>
              <a:rPr lang="en-US" sz="1000" dirty="0">
                <a:latin typeface="Baskerville Old Face" panose="02020602080505020303" pitchFamily="18" charset="0"/>
              </a:rPr>
              <a:t>	</a:t>
            </a:r>
            <a:endParaRPr lang="en-US" sz="1000" b="1" dirty="0"/>
          </a:p>
        </p:txBody>
      </p:sp>
      <p:sp>
        <p:nvSpPr>
          <p:cNvPr id="3" name="TextBox 2"/>
          <p:cNvSpPr txBox="1"/>
          <p:nvPr/>
        </p:nvSpPr>
        <p:spPr>
          <a:xfrm>
            <a:off x="233139" y="1273595"/>
            <a:ext cx="6355122" cy="369332"/>
          </a:xfrm>
          <a:prstGeom prst="rect">
            <a:avLst/>
          </a:prstGeom>
          <a:noFill/>
        </p:spPr>
        <p:txBody>
          <a:bodyPr wrap="square" rtlCol="0">
            <a:spAutoFit/>
          </a:bodyPr>
          <a:lstStyle/>
          <a:p>
            <a:pPr lvl="0" algn="ctr">
              <a:buSzPct val="25000"/>
            </a:pPr>
            <a:r>
              <a:rPr lang="en-US" sz="1800" dirty="0">
                <a:solidFill>
                  <a:srgbClr val="002060"/>
                </a:solidFill>
                <a:latin typeface="Impact"/>
                <a:ea typeface="Impact"/>
                <a:cs typeface="Impact"/>
                <a:sym typeface="Impact"/>
              </a:rPr>
              <a:t>IMPACTS OF WAR</a:t>
            </a:r>
          </a:p>
        </p:txBody>
      </p:sp>
    </p:spTree>
    <p:extLst>
      <p:ext uri="{BB962C8B-B14F-4D97-AF65-F5344CB8AC3E}">
        <p14:creationId xmlns:p14="http://schemas.microsoft.com/office/powerpoint/2010/main" val="223737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p:nvPr/>
        </p:nvSpPr>
        <p:spPr>
          <a:xfrm>
            <a:off x="118992" y="585614"/>
            <a:ext cx="6705599" cy="92482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Directions</a:t>
            </a:r>
            <a:r>
              <a:rPr lang="en-US" sz="1200" b="0" i="0" u="none" strike="noStrike" cap="none" dirty="0">
                <a:solidFill>
                  <a:schemeClr val="dk1"/>
                </a:solidFill>
                <a:latin typeface="Arial"/>
                <a:ea typeface="Arial"/>
                <a:cs typeface="Arial"/>
                <a:sym typeface="Arial"/>
              </a:rPr>
              <a:t>: </a:t>
            </a:r>
            <a:r>
              <a:rPr lang="en-US" sz="1200" dirty="0">
                <a:solidFill>
                  <a:schemeClr val="dk1"/>
                </a:solidFill>
              </a:rPr>
              <a:t>: The Big Four were the </a:t>
            </a:r>
            <a:r>
              <a:rPr lang="en-US" sz="1200" b="1" u="sng" dirty="0">
                <a:solidFill>
                  <a:schemeClr val="hlink"/>
                </a:solidFill>
                <a:hlinkClick r:id="rId3"/>
              </a:rPr>
              <a:t>Allied leaders who met at the Paris Peace Conference in January 1919</a:t>
            </a:r>
            <a:r>
              <a:rPr lang="en-US" sz="1200" dirty="0">
                <a:solidFill>
                  <a:schemeClr val="dk1"/>
                </a:solidFill>
              </a:rPr>
              <a:t> following the end of World War I. They were Woodrow Wilson of the United States, David Lloyd George of Britain, Vittorio Orlando of Italy, and Georges Clemenceau of France. Each had their own goals . Use the reading and </a:t>
            </a:r>
            <a:r>
              <a:rPr lang="en-US" sz="1200" i="1" dirty="0">
                <a:solidFill>
                  <a:schemeClr val="dk1"/>
                </a:solidFill>
              </a:rPr>
              <a:t>Modern World History Chapter 13 </a:t>
            </a:r>
            <a:br>
              <a:rPr lang="en-US" sz="1200" i="1" dirty="0">
                <a:solidFill>
                  <a:schemeClr val="dk1"/>
                </a:solidFill>
              </a:rPr>
            </a:br>
            <a:r>
              <a:rPr lang="en-US" sz="1200" dirty="0">
                <a:solidFill>
                  <a:schemeClr val="dk1"/>
                </a:solidFill>
              </a:rPr>
              <a:t>as resources to identify the opinions of each leader, then follow the prompts below.</a:t>
            </a:r>
          </a:p>
        </p:txBody>
      </p:sp>
      <p:sp>
        <p:nvSpPr>
          <p:cNvPr id="260" name="Shape 260"/>
          <p:cNvSpPr/>
          <p:nvPr/>
        </p:nvSpPr>
        <p:spPr>
          <a:xfrm>
            <a:off x="152400" y="609600"/>
            <a:ext cx="6858000" cy="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1" name="Shape 261"/>
          <p:cNvSpPr/>
          <p:nvPr/>
        </p:nvSpPr>
        <p:spPr>
          <a:xfrm>
            <a:off x="152400" y="609600"/>
            <a:ext cx="6858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ct val="25000"/>
              <a:buFont typeface="Arial"/>
              <a:buNone/>
            </a:pPr>
            <a:br>
              <a:rPr lang="en-US" sz="2400" b="0" i="0" u="none" strike="noStrike" cap="none">
                <a:solidFill>
                  <a:srgbClr val="FFFFFF"/>
                </a:solidFill>
                <a:latin typeface="Arial"/>
                <a:ea typeface="Arial"/>
                <a:cs typeface="Arial"/>
                <a:sym typeface="Arial"/>
              </a:rPr>
            </a:br>
            <a:endParaRPr lang="en-US" sz="2400" b="0" i="0" u="none" strike="noStrike" cap="none">
              <a:solidFill>
                <a:srgbClr val="FFFFFF"/>
              </a:solidFill>
              <a:latin typeface="Arial"/>
              <a:ea typeface="Arial"/>
              <a:cs typeface="Arial"/>
              <a:sym typeface="Arial"/>
            </a:endParaRPr>
          </a:p>
        </p:txBody>
      </p:sp>
      <p:sp>
        <p:nvSpPr>
          <p:cNvPr id="262" name="Shape 262"/>
          <p:cNvSpPr txBox="1"/>
          <p:nvPr/>
        </p:nvSpPr>
        <p:spPr>
          <a:xfrm>
            <a:off x="395110" y="-20811"/>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dirty="0">
                <a:solidFill>
                  <a:srgbClr val="002060"/>
                </a:solidFill>
                <a:latin typeface="Georgia" panose="02040502050405020303" pitchFamily="18" charset="0"/>
                <a:ea typeface="Impact"/>
                <a:cs typeface="Impact"/>
                <a:sym typeface="Impact"/>
              </a:rPr>
              <a:t>Treaty of Versailles</a:t>
            </a:r>
          </a:p>
        </p:txBody>
      </p:sp>
      <p:pic>
        <p:nvPicPr>
          <p:cNvPr id="263" name="Shape 2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737" y="1534423"/>
            <a:ext cx="6170644" cy="4699541"/>
          </a:xfrm>
          <a:prstGeom prst="rect">
            <a:avLst/>
          </a:prstGeom>
          <a:noFill/>
          <a:ln>
            <a:noFill/>
          </a:ln>
        </p:spPr>
      </p:pic>
      <p:grpSp>
        <p:nvGrpSpPr>
          <p:cNvPr id="268" name="Shape 268"/>
          <p:cNvGrpSpPr/>
          <p:nvPr/>
        </p:nvGrpSpPr>
        <p:grpSpPr>
          <a:xfrm>
            <a:off x="5288274" y="4777961"/>
            <a:ext cx="998699" cy="810900"/>
            <a:chOff x="5136800" y="8261775"/>
            <a:chExt cx="998699" cy="810900"/>
          </a:xfrm>
        </p:grpSpPr>
        <p:sp>
          <p:nvSpPr>
            <p:cNvPr id="269" name="Shape 269"/>
            <p:cNvSpPr txBox="1"/>
            <p:nvPr/>
          </p:nvSpPr>
          <p:spPr>
            <a:xfrm>
              <a:off x="5136800" y="8261775"/>
              <a:ext cx="998699" cy="810900"/>
            </a:xfrm>
            <a:prstGeom prst="rect">
              <a:avLst/>
            </a:prstGeom>
            <a:solidFill>
              <a:srgbClr val="F4CCCC"/>
            </a:solid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a:spcBef>
                  <a:spcPts val="0"/>
                </a:spcBef>
                <a:buNone/>
              </a:pPr>
              <a:r>
                <a:rPr lang="en-US" sz="1300" b="1"/>
                <a:t>Woodrow Wilson</a:t>
              </a:r>
            </a:p>
          </p:txBody>
        </p:sp>
        <p:pic>
          <p:nvPicPr>
            <p:cNvPr id="270" name="Shape 27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392422" y="8261775"/>
              <a:ext cx="487601" cy="324550"/>
            </a:xfrm>
            <a:prstGeom prst="rect">
              <a:avLst/>
            </a:prstGeom>
            <a:noFill/>
            <a:ln>
              <a:noFill/>
            </a:ln>
          </p:spPr>
        </p:pic>
      </p:grpSp>
      <p:grpSp>
        <p:nvGrpSpPr>
          <p:cNvPr id="271" name="Shape 271"/>
          <p:cNvGrpSpPr/>
          <p:nvPr/>
        </p:nvGrpSpPr>
        <p:grpSpPr>
          <a:xfrm>
            <a:off x="3763270" y="4657961"/>
            <a:ext cx="1196099" cy="1050900"/>
            <a:chOff x="3099125" y="7917075"/>
            <a:chExt cx="1196099" cy="1050900"/>
          </a:xfrm>
        </p:grpSpPr>
        <p:sp>
          <p:nvSpPr>
            <p:cNvPr id="272" name="Shape 272"/>
            <p:cNvSpPr txBox="1"/>
            <p:nvPr/>
          </p:nvSpPr>
          <p:spPr>
            <a:xfrm>
              <a:off x="3099125" y="7917075"/>
              <a:ext cx="1196099" cy="1050900"/>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US" sz="1300" b="1"/>
                <a:t>Georges Clemenceau</a:t>
              </a:r>
            </a:p>
          </p:txBody>
        </p:sp>
        <p:pic>
          <p:nvPicPr>
            <p:cNvPr id="273" name="Shape 27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303875" y="7966550"/>
              <a:ext cx="786603" cy="523199"/>
            </a:xfrm>
            <a:prstGeom prst="rect">
              <a:avLst/>
            </a:prstGeom>
            <a:noFill/>
            <a:ln w="9525" cap="flat" cmpd="sng">
              <a:solidFill>
                <a:srgbClr val="000000"/>
              </a:solidFill>
              <a:prstDash val="solid"/>
              <a:round/>
              <a:headEnd type="none" w="med" len="med"/>
              <a:tailEnd type="none" w="med" len="med"/>
            </a:ln>
          </p:spPr>
        </p:pic>
      </p:grpSp>
      <p:grpSp>
        <p:nvGrpSpPr>
          <p:cNvPr id="274" name="Shape 274"/>
          <p:cNvGrpSpPr/>
          <p:nvPr/>
        </p:nvGrpSpPr>
        <p:grpSpPr>
          <a:xfrm>
            <a:off x="512275" y="4508066"/>
            <a:ext cx="927599" cy="1234199"/>
            <a:chOff x="-1631250" y="5248275"/>
            <a:chExt cx="927599" cy="1234199"/>
          </a:xfrm>
        </p:grpSpPr>
        <p:sp>
          <p:nvSpPr>
            <p:cNvPr id="275" name="Shape 275"/>
            <p:cNvSpPr txBox="1"/>
            <p:nvPr/>
          </p:nvSpPr>
          <p:spPr>
            <a:xfrm>
              <a:off x="-1631250" y="5248275"/>
              <a:ext cx="927599" cy="123419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US" sz="1300" b="1"/>
                <a:t>David Lloyd George</a:t>
              </a:r>
            </a:p>
          </p:txBody>
        </p:sp>
        <p:pic>
          <p:nvPicPr>
            <p:cNvPr id="276" name="Shape 27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579175" y="5331500"/>
              <a:ext cx="823450" cy="411725"/>
            </a:xfrm>
            <a:prstGeom prst="rect">
              <a:avLst/>
            </a:prstGeom>
            <a:noFill/>
            <a:ln w="9525" cap="flat" cmpd="sng">
              <a:solidFill>
                <a:srgbClr val="000000"/>
              </a:solidFill>
              <a:prstDash val="solid"/>
              <a:round/>
              <a:headEnd type="none" w="med" len="med"/>
              <a:tailEnd type="none" w="med" len="med"/>
            </a:ln>
          </p:spPr>
        </p:pic>
      </p:grpSp>
      <p:grpSp>
        <p:nvGrpSpPr>
          <p:cNvPr id="277" name="Shape 277"/>
          <p:cNvGrpSpPr/>
          <p:nvPr/>
        </p:nvGrpSpPr>
        <p:grpSpPr>
          <a:xfrm>
            <a:off x="2145474" y="4733862"/>
            <a:ext cx="927599" cy="974999"/>
            <a:chOff x="-1105850" y="5790800"/>
            <a:chExt cx="927599" cy="974999"/>
          </a:xfrm>
        </p:grpSpPr>
        <p:sp>
          <p:nvSpPr>
            <p:cNvPr id="278" name="Shape 278"/>
            <p:cNvSpPr txBox="1"/>
            <p:nvPr/>
          </p:nvSpPr>
          <p:spPr>
            <a:xfrm>
              <a:off x="-1105850" y="5790800"/>
              <a:ext cx="927599" cy="97499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a:spcBef>
                  <a:spcPts val="0"/>
                </a:spcBef>
                <a:buNone/>
              </a:pPr>
              <a:r>
                <a:rPr lang="en-US" sz="1300" b="1"/>
                <a:t>Vittorio Orlando</a:t>
              </a:r>
            </a:p>
          </p:txBody>
        </p:sp>
        <p:pic>
          <p:nvPicPr>
            <p:cNvPr id="279" name="Shape 27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57625" y="5857973"/>
              <a:ext cx="631174" cy="419825"/>
            </a:xfrm>
            <a:prstGeom prst="rect">
              <a:avLst/>
            </a:prstGeom>
            <a:noFill/>
            <a:ln w="9525" cap="flat" cmpd="sng">
              <a:solidFill>
                <a:srgbClr val="000000"/>
              </a:solidFill>
              <a:prstDash val="solid"/>
              <a:round/>
              <a:headEnd type="none" w="med" len="med"/>
              <a:tailEnd type="none" w="med" len="med"/>
            </a:ln>
          </p:spPr>
        </p:pic>
      </p:grpSp>
      <p:sp>
        <p:nvSpPr>
          <p:cNvPr id="23" name="Shape 249"/>
          <p:cNvSpPr/>
          <p:nvPr/>
        </p:nvSpPr>
        <p:spPr>
          <a:xfrm>
            <a:off x="395110" y="6317189"/>
            <a:ext cx="6129899" cy="2668614"/>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Where did the treaty “talks” take place?</a:t>
            </a: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What countries were not present? What countries were absent? Why?</a:t>
            </a: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Was there a precedent for this type of conference? How many times did they meet?</a:t>
            </a:r>
          </a:p>
          <a:p>
            <a:pPr lvl="0">
              <a:spcBef>
                <a:spcPts val="0"/>
              </a:spcBef>
              <a:buNone/>
            </a:pP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What was Wilson’s fear?</a:t>
            </a: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What was the Supreme Council? How often did they meet?</a:t>
            </a:r>
          </a:p>
          <a:p>
            <a:pPr lvl="0">
              <a:spcBef>
                <a:spcPts val="0"/>
              </a:spcBef>
              <a:buNone/>
            </a:pP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When was the treaty signed? How long after assassination? </a:t>
            </a: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What were some of the provisions of the treaty? Were there problems?</a:t>
            </a:r>
            <a:br>
              <a:rPr lang="en-US" dirty="0"/>
            </a:br>
            <a:endParaRPr lang="en-US" dirty="0"/>
          </a:p>
          <a:p>
            <a:pPr lvl="0">
              <a:spcBef>
                <a:spcPts val="0"/>
              </a:spcBef>
              <a:buNone/>
            </a:pPr>
            <a:endParaRPr lang="en-US" dirty="0"/>
          </a:p>
          <a:p>
            <a:pPr lvl="0">
              <a:spcBef>
                <a:spcPts val="0"/>
              </a:spcBef>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475242"/>
            <a:ext cx="5944872" cy="8193516"/>
          </a:xfrm>
          <a:prstGeom prst="rect">
            <a:avLst/>
          </a:prstGeom>
        </p:spPr>
      </p:pic>
    </p:spTree>
    <p:extLst>
      <p:ext uri="{BB962C8B-B14F-4D97-AF65-F5344CB8AC3E}">
        <p14:creationId xmlns:p14="http://schemas.microsoft.com/office/powerpoint/2010/main" val="389874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407762" y="206843"/>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2400" dirty="0">
              <a:solidFill>
                <a:srgbClr val="FF0000"/>
              </a:solidFill>
              <a:latin typeface="Impact"/>
              <a:ea typeface="Impact"/>
              <a:cs typeface="Impact"/>
              <a:sym typeface="Impact"/>
            </a:endParaRPr>
          </a:p>
        </p:txBody>
      </p:sp>
      <p:sp>
        <p:nvSpPr>
          <p:cNvPr id="285" name="Shape 285"/>
          <p:cNvSpPr txBox="1"/>
          <p:nvPr/>
        </p:nvSpPr>
        <p:spPr>
          <a:xfrm>
            <a:off x="209100" y="690420"/>
            <a:ext cx="6648900" cy="1216200"/>
          </a:xfrm>
          <a:prstGeom prst="rect">
            <a:avLst/>
          </a:prstGeom>
          <a:noFill/>
          <a:ln>
            <a:noFill/>
          </a:ln>
        </p:spPr>
        <p:txBody>
          <a:bodyPr lIns="91425" tIns="91425" rIns="91425" bIns="91425" anchor="ctr" anchorCtr="0">
            <a:noAutofit/>
          </a:bodyPr>
          <a:lstStyle/>
          <a:p>
            <a:pPr lvl="0"/>
            <a:r>
              <a:rPr lang="en-US" sz="1200" b="1" dirty="0"/>
              <a:t>Directions</a:t>
            </a:r>
            <a:r>
              <a:rPr lang="en-US" sz="1200" dirty="0"/>
              <a:t>: As World War I was coming to an end, President Woodrow Wilson drew up his plan for a lasting peace which </a:t>
            </a:r>
            <a:r>
              <a:rPr lang="en-US" sz="1200" b="1" u="sng" dirty="0">
                <a:solidFill>
                  <a:schemeClr val="hlink"/>
                </a:solidFill>
                <a:hlinkClick r:id="rId3"/>
              </a:rPr>
              <a:t>he termed his 14 Points</a:t>
            </a:r>
            <a:r>
              <a:rPr lang="en-US" sz="1200" dirty="0"/>
              <a:t>. He brought this plan with him to the Paris Peace Conference. However, </a:t>
            </a:r>
            <a:r>
              <a:rPr lang="en-US" sz="1200" b="1" u="sng" dirty="0">
                <a:solidFill>
                  <a:schemeClr val="hlink"/>
                </a:solidFill>
                <a:hlinkClick r:id="rId4"/>
              </a:rPr>
              <a:t>the Treaty of Versailles</a:t>
            </a:r>
            <a:r>
              <a:rPr lang="en-US" sz="1200" dirty="0"/>
              <a:t> that came from the conference was not exactly how Wilson expected it to be. Complete the Venn Diagram with characteristics that apply to only Wilson’s 14 Points or the Treaty of Versailles and then some that apply to both. There are readings on the included binder pages, the book, and </a:t>
            </a:r>
            <a:r>
              <a:rPr lang="en-US" sz="1200" dirty="0">
                <a:hlinkClick r:id="rId5"/>
              </a:rPr>
              <a:t>http://ow.ly/oVbO30fCFMV</a:t>
            </a:r>
            <a:endParaRPr lang="en-US" sz="1200" dirty="0"/>
          </a:p>
          <a:p>
            <a:pPr lvl="0"/>
            <a:endParaRPr lang="en-US" sz="1200" dirty="0"/>
          </a:p>
        </p:txBody>
      </p:sp>
      <p:pic>
        <p:nvPicPr>
          <p:cNvPr id="286" name="Shape 286"/>
          <p:cNvPicPr preferRelativeResize="0"/>
          <p:nvPr/>
        </p:nvPicPr>
        <p:blipFill>
          <a:blip r:embed="rId6">
            <a:alphaModFix/>
          </a:blip>
          <a:stretch>
            <a:fillRect/>
          </a:stretch>
        </p:blipFill>
        <p:spPr>
          <a:xfrm>
            <a:off x="876962" y="1906620"/>
            <a:ext cx="5313175" cy="3344103"/>
          </a:xfrm>
          <a:prstGeom prst="rect">
            <a:avLst/>
          </a:prstGeom>
          <a:noFill/>
          <a:ln>
            <a:noFill/>
          </a:ln>
        </p:spPr>
      </p:pic>
      <p:pic>
        <p:nvPicPr>
          <p:cNvPr id="287" name="Shape 287"/>
          <p:cNvPicPr preferRelativeResize="0"/>
          <p:nvPr/>
        </p:nvPicPr>
        <p:blipFill>
          <a:blip r:embed="rId7">
            <a:alphaModFix/>
          </a:blip>
          <a:stretch>
            <a:fillRect/>
          </a:stretch>
        </p:blipFill>
        <p:spPr>
          <a:xfrm>
            <a:off x="816123" y="3750247"/>
            <a:ext cx="5313175" cy="3344105"/>
          </a:xfrm>
          <a:prstGeom prst="rect">
            <a:avLst/>
          </a:prstGeom>
          <a:noFill/>
          <a:ln>
            <a:noFill/>
          </a:ln>
        </p:spPr>
      </p:pic>
      <p:sp>
        <p:nvSpPr>
          <p:cNvPr id="288" name="Shape 288"/>
          <p:cNvSpPr txBox="1"/>
          <p:nvPr/>
        </p:nvSpPr>
        <p:spPr>
          <a:xfrm>
            <a:off x="2356710" y="2963396"/>
            <a:ext cx="2232000" cy="452999"/>
          </a:xfrm>
          <a:prstGeom prst="rect">
            <a:avLst/>
          </a:prstGeom>
          <a:noFill/>
          <a:ln>
            <a:noFill/>
          </a:ln>
        </p:spPr>
        <p:txBody>
          <a:bodyPr lIns="91425" tIns="91425" rIns="91425" bIns="91425" anchor="t" anchorCtr="0">
            <a:noAutofit/>
          </a:bodyPr>
          <a:lstStyle/>
          <a:p>
            <a:pPr lvl="0" algn="ctr">
              <a:spcBef>
                <a:spcPts val="0"/>
              </a:spcBef>
              <a:buNone/>
            </a:pPr>
            <a:r>
              <a:rPr lang="en-US" sz="1800" dirty="0">
                <a:latin typeface="Anton"/>
                <a:ea typeface="Anton"/>
                <a:cs typeface="Anton"/>
                <a:sym typeface="Anton"/>
              </a:rPr>
              <a:t>Wilson’s 14 Points</a:t>
            </a:r>
          </a:p>
        </p:txBody>
      </p:sp>
      <p:sp>
        <p:nvSpPr>
          <p:cNvPr id="289" name="Shape 289"/>
          <p:cNvSpPr txBox="1"/>
          <p:nvPr/>
        </p:nvSpPr>
        <p:spPr>
          <a:xfrm>
            <a:off x="2417549" y="5703723"/>
            <a:ext cx="2232000" cy="452999"/>
          </a:xfrm>
          <a:prstGeom prst="rect">
            <a:avLst/>
          </a:prstGeom>
          <a:noFill/>
          <a:ln>
            <a:noFill/>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The Treaty of Versailles</a:t>
            </a:r>
          </a:p>
        </p:txBody>
      </p:sp>
      <p:sp>
        <p:nvSpPr>
          <p:cNvPr id="290" name="Shape 290"/>
          <p:cNvSpPr txBox="1"/>
          <p:nvPr/>
        </p:nvSpPr>
        <p:spPr>
          <a:xfrm>
            <a:off x="2417549" y="4520598"/>
            <a:ext cx="2232000" cy="452999"/>
          </a:xfrm>
          <a:prstGeom prst="rect">
            <a:avLst/>
          </a:prstGeom>
          <a:noFill/>
          <a:ln>
            <a:noFill/>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Both</a:t>
            </a:r>
          </a:p>
        </p:txBody>
      </p:sp>
      <p:sp>
        <p:nvSpPr>
          <p:cNvPr id="12" name="Shape 197"/>
          <p:cNvSpPr txBox="1"/>
          <p:nvPr/>
        </p:nvSpPr>
        <p:spPr>
          <a:xfrm>
            <a:off x="157125" y="7237379"/>
            <a:ext cx="6410699" cy="176174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p>
          <a:p>
            <a:pPr lvl="0" algn="ctr" rtl="0">
              <a:spcBef>
                <a:spcPts val="0"/>
              </a:spcBef>
              <a:buNone/>
            </a:pPr>
            <a:endParaRPr lang="en-US" dirty="0"/>
          </a:p>
          <a:p>
            <a:pPr lvl="0" algn="ctr" rtl="0">
              <a:spcBef>
                <a:spcPts val="0"/>
              </a:spcBef>
              <a:buNone/>
            </a:pPr>
            <a:endParaRPr lang="en-US" dirty="0"/>
          </a:p>
          <a:p>
            <a:pPr lvl="0" algn="ctr" rtl="0">
              <a:spcBef>
                <a:spcPts val="0"/>
              </a:spcBef>
              <a:buNone/>
            </a:pPr>
            <a:r>
              <a:rPr lang="en-US" dirty="0">
                <a:latin typeface="Times New Roman" panose="02020603050405020304" pitchFamily="18" charset="0"/>
                <a:cs typeface="Times New Roman" panose="02020603050405020304" pitchFamily="18" charset="0"/>
              </a:rPr>
              <a:t>What was it?</a:t>
            </a: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Was it successful? Why or why not?</a:t>
            </a:r>
            <a:endParaRPr dirty="0">
              <a:latin typeface="Times New Roman" panose="02020603050405020304" pitchFamily="18" charset="0"/>
              <a:cs typeface="Times New Roman" panose="02020603050405020304" pitchFamily="18" charset="0"/>
            </a:endParaRPr>
          </a:p>
        </p:txBody>
      </p:sp>
      <p:sp>
        <p:nvSpPr>
          <p:cNvPr id="13" name="Shape 262"/>
          <p:cNvSpPr txBox="1"/>
          <p:nvPr/>
        </p:nvSpPr>
        <p:spPr>
          <a:xfrm>
            <a:off x="395110" y="-20811"/>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dirty="0">
                <a:solidFill>
                  <a:srgbClr val="002060"/>
                </a:solidFill>
                <a:latin typeface="Georgia" panose="02040502050405020303" pitchFamily="18" charset="0"/>
                <a:ea typeface="Impact"/>
                <a:cs typeface="Impact"/>
                <a:sym typeface="Impact"/>
              </a:rPr>
              <a:t>Fourteen Points</a:t>
            </a:r>
          </a:p>
        </p:txBody>
      </p:sp>
      <p:sp>
        <p:nvSpPr>
          <p:cNvPr id="14" name="Shape 262"/>
          <p:cNvSpPr txBox="1"/>
          <p:nvPr/>
        </p:nvSpPr>
        <p:spPr>
          <a:xfrm>
            <a:off x="468599" y="7237379"/>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dirty="0">
                <a:solidFill>
                  <a:srgbClr val="002060"/>
                </a:solidFill>
                <a:latin typeface="Georgia" panose="02040502050405020303" pitchFamily="18" charset="0"/>
                <a:ea typeface="Impact"/>
                <a:cs typeface="Impact"/>
                <a:sym typeface="Impact"/>
              </a:rPr>
              <a:t>League of Nations</a:t>
            </a:r>
          </a:p>
          <a:p>
            <a:pPr marL="0" marR="0" lvl="0" indent="0" algn="ctr" rtl="0">
              <a:spcBef>
                <a:spcPts val="0"/>
              </a:spcBef>
              <a:buSzPct val="25000"/>
              <a:buNone/>
            </a:pPr>
            <a:br>
              <a:rPr lang="en-US" sz="3600" b="1" dirty="0">
                <a:solidFill>
                  <a:srgbClr val="002060"/>
                </a:solidFill>
                <a:latin typeface="Georgia" panose="02040502050405020303" pitchFamily="18" charset="0"/>
                <a:ea typeface="Impact"/>
                <a:cs typeface="Impact"/>
                <a:sym typeface="Impact"/>
              </a:rPr>
            </a:br>
            <a:endParaRPr lang="en-US" sz="3600" b="1" dirty="0">
              <a:solidFill>
                <a:srgbClr val="002060"/>
              </a:solidFill>
              <a:latin typeface="Georgia" panose="02040502050405020303" pitchFamily="18" charset="0"/>
              <a:ea typeface="Impact"/>
              <a:cs typeface="Impact"/>
              <a:sym typeface="Impac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49" y="221951"/>
            <a:ext cx="6774251" cy="8630219"/>
          </a:xfrm>
          <a:prstGeom prst="rect">
            <a:avLst/>
          </a:prstGeom>
        </p:spPr>
      </p:pic>
    </p:spTree>
    <p:extLst>
      <p:ext uri="{BB962C8B-B14F-4D97-AF65-F5344CB8AC3E}">
        <p14:creationId xmlns:p14="http://schemas.microsoft.com/office/powerpoint/2010/main" val="339848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452035" y="-38911"/>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3333FF"/>
                </a:solidFill>
                <a:latin typeface="Impact"/>
                <a:ea typeface="Impact"/>
                <a:cs typeface="Impact"/>
                <a:sym typeface="Impact"/>
              </a:rPr>
              <a:t>Writing Informative Text</a:t>
            </a:r>
          </a:p>
        </p:txBody>
      </p:sp>
      <p:sp>
        <p:nvSpPr>
          <p:cNvPr id="310" name="Shape 310"/>
          <p:cNvSpPr txBox="1"/>
          <p:nvPr/>
        </p:nvSpPr>
        <p:spPr>
          <a:xfrm>
            <a:off x="4638234" y="4388358"/>
            <a:ext cx="1943701" cy="3621337"/>
          </a:xfrm>
          <a:prstGeom prst="rect">
            <a:avLst/>
          </a:prstGeom>
          <a:solidFill>
            <a:srgbClr val="B7B7B7"/>
          </a:solidFill>
          <a:ln>
            <a:noFill/>
          </a:ln>
        </p:spPr>
        <p:txBody>
          <a:bodyPr lIns="91425" tIns="45700" rIns="91425" bIns="45700" anchor="t" anchorCtr="0">
            <a:noAutofit/>
          </a:bodyPr>
          <a:lstStyle/>
          <a:p>
            <a:pPr marL="0" marR="0" lvl="0" indent="0" algn="ctr" rtl="0">
              <a:spcBef>
                <a:spcPts val="0"/>
              </a:spcBef>
              <a:buNone/>
            </a:pPr>
            <a:endParaRPr lang="en-US" dirty="0">
              <a:solidFill>
                <a:srgbClr val="0000FF"/>
              </a:solidFill>
              <a:latin typeface="Times New Roman" panose="02020603050405020304" pitchFamily="18" charset="0"/>
              <a:ea typeface="Impact"/>
              <a:cs typeface="Times New Roman" panose="02020603050405020304" pitchFamily="18" charset="0"/>
              <a:sym typeface="Impact"/>
            </a:endParaRPr>
          </a:p>
          <a:p>
            <a:pPr marL="0" marR="0" lvl="0" indent="0" algn="ctr" rtl="0">
              <a:spcBef>
                <a:spcPts val="0"/>
              </a:spcBef>
              <a:buNone/>
            </a:pPr>
            <a:endParaRPr lang="en-US" sz="1800" dirty="0">
              <a:solidFill>
                <a:srgbClr val="0000FF"/>
              </a:solidFill>
              <a:latin typeface="Times New Roman" panose="02020603050405020304" pitchFamily="18" charset="0"/>
              <a:ea typeface="Impact"/>
              <a:cs typeface="Times New Roman" panose="02020603050405020304" pitchFamily="18" charset="0"/>
              <a:sym typeface="Impact"/>
            </a:endParaRPr>
          </a:p>
          <a:p>
            <a:pPr marL="0" marR="0" lvl="0" indent="0" algn="ctr" rtl="0">
              <a:spcBef>
                <a:spcPts val="0"/>
              </a:spcBef>
              <a:buNone/>
            </a:pPr>
            <a:r>
              <a:rPr lang="en-US" sz="1800" dirty="0">
                <a:solidFill>
                  <a:srgbClr val="0000FF"/>
                </a:solidFill>
                <a:latin typeface="Times New Roman" panose="02020603050405020304" pitchFamily="18" charset="0"/>
                <a:ea typeface="Impact"/>
                <a:cs typeface="Times New Roman" panose="02020603050405020304" pitchFamily="18" charset="0"/>
                <a:sym typeface="Impact"/>
              </a:rPr>
              <a:t>Did the </a:t>
            </a:r>
          </a:p>
          <a:p>
            <a:pPr marL="0" marR="0" lvl="0" indent="0" algn="ctr" rtl="0">
              <a:spcBef>
                <a:spcPts val="0"/>
              </a:spcBef>
              <a:buNone/>
            </a:pPr>
            <a:r>
              <a:rPr lang="en-US" sz="1800" dirty="0">
                <a:solidFill>
                  <a:srgbClr val="0000FF"/>
                </a:solidFill>
                <a:latin typeface="Times New Roman" panose="02020603050405020304" pitchFamily="18" charset="0"/>
                <a:ea typeface="Impact"/>
                <a:cs typeface="Times New Roman" panose="02020603050405020304" pitchFamily="18" charset="0"/>
                <a:sym typeface="Impact"/>
              </a:rPr>
              <a:t>Treaty of Versailles </a:t>
            </a:r>
          </a:p>
          <a:p>
            <a:pPr marL="0" marR="0" lvl="0" indent="0" algn="ctr" rtl="0">
              <a:spcBef>
                <a:spcPts val="0"/>
              </a:spcBef>
              <a:buNone/>
            </a:pPr>
            <a:r>
              <a:rPr lang="en-US" sz="1800" dirty="0">
                <a:solidFill>
                  <a:srgbClr val="0000FF"/>
                </a:solidFill>
                <a:latin typeface="Times New Roman" panose="02020603050405020304" pitchFamily="18" charset="0"/>
                <a:ea typeface="Impact"/>
                <a:cs typeface="Times New Roman" panose="02020603050405020304" pitchFamily="18" charset="0"/>
                <a:sym typeface="Impact"/>
              </a:rPr>
              <a:t>lead to the </a:t>
            </a:r>
          </a:p>
          <a:p>
            <a:pPr marL="0" marR="0" lvl="0" indent="0" algn="ctr" rtl="0">
              <a:spcBef>
                <a:spcPts val="0"/>
              </a:spcBef>
              <a:buNone/>
            </a:pPr>
            <a:r>
              <a:rPr lang="en-US" sz="1800" dirty="0">
                <a:solidFill>
                  <a:srgbClr val="0000FF"/>
                </a:solidFill>
                <a:latin typeface="Times New Roman" panose="02020603050405020304" pitchFamily="18" charset="0"/>
                <a:ea typeface="Impact"/>
                <a:cs typeface="Times New Roman" panose="02020603050405020304" pitchFamily="18" charset="0"/>
                <a:sym typeface="Impact"/>
              </a:rPr>
              <a:t>rise of Hitler </a:t>
            </a:r>
          </a:p>
          <a:p>
            <a:pPr marL="0" marR="0" lvl="0" indent="0" algn="ctr" rtl="0">
              <a:spcBef>
                <a:spcPts val="0"/>
              </a:spcBef>
              <a:buNone/>
            </a:pPr>
            <a:r>
              <a:rPr lang="en-US" sz="1800" dirty="0">
                <a:solidFill>
                  <a:srgbClr val="0000FF"/>
                </a:solidFill>
                <a:latin typeface="Times New Roman" panose="02020603050405020304" pitchFamily="18" charset="0"/>
                <a:ea typeface="Impact"/>
                <a:cs typeface="Times New Roman" panose="02020603050405020304" pitchFamily="18" charset="0"/>
                <a:sym typeface="Impact"/>
              </a:rPr>
              <a:t>and eventually </a:t>
            </a:r>
          </a:p>
          <a:p>
            <a:pPr marL="0" marR="0" lvl="0" indent="0" algn="ctr" rtl="0">
              <a:spcBef>
                <a:spcPts val="0"/>
              </a:spcBef>
              <a:buNone/>
            </a:pPr>
            <a:r>
              <a:rPr lang="en-US" sz="1800" dirty="0">
                <a:solidFill>
                  <a:srgbClr val="0000FF"/>
                </a:solidFill>
                <a:latin typeface="Times New Roman" panose="02020603050405020304" pitchFamily="18" charset="0"/>
                <a:ea typeface="Impact"/>
                <a:cs typeface="Times New Roman" panose="02020603050405020304" pitchFamily="18" charset="0"/>
                <a:sym typeface="Impact"/>
              </a:rPr>
              <a:t>World War 2?</a:t>
            </a:r>
          </a:p>
          <a:p>
            <a:pPr marL="0" marR="0" lvl="0" indent="0" algn="ctr" rtl="0">
              <a:spcBef>
                <a:spcPts val="0"/>
              </a:spcBef>
              <a:buNone/>
            </a:pPr>
            <a:endParaRPr lang="en-US" sz="1800" dirty="0">
              <a:solidFill>
                <a:srgbClr val="0000FF"/>
              </a:solidFill>
              <a:latin typeface="Times New Roman" panose="02020603050405020304" pitchFamily="18" charset="0"/>
              <a:ea typeface="Impact"/>
              <a:cs typeface="Times New Roman" panose="02020603050405020304" pitchFamily="18" charset="0"/>
              <a:sym typeface="Impact"/>
            </a:endParaRPr>
          </a:p>
          <a:p>
            <a:pPr marL="0" marR="0" lvl="0" indent="0" algn="ctr" rtl="0">
              <a:spcBef>
                <a:spcPts val="0"/>
              </a:spcBef>
              <a:buNone/>
            </a:pPr>
            <a:r>
              <a:rPr lang="en-US" sz="1800" dirty="0">
                <a:solidFill>
                  <a:srgbClr val="0000FF"/>
                </a:solidFill>
                <a:latin typeface="Times New Roman" panose="02020603050405020304" pitchFamily="18" charset="0"/>
                <a:ea typeface="Impact"/>
                <a:cs typeface="Times New Roman" panose="02020603050405020304" pitchFamily="18" charset="0"/>
                <a:sym typeface="Impact"/>
              </a:rPr>
              <a:t>If so, how?</a:t>
            </a:r>
          </a:p>
        </p:txBody>
      </p:sp>
      <p:sp>
        <p:nvSpPr>
          <p:cNvPr id="311" name="Shape 311"/>
          <p:cNvSpPr txBox="1"/>
          <p:nvPr/>
        </p:nvSpPr>
        <p:spPr>
          <a:xfrm>
            <a:off x="155643" y="8190689"/>
            <a:ext cx="6507517" cy="789337"/>
          </a:xfrm>
          <a:prstGeom prst="rect">
            <a:avLst/>
          </a:prstGeom>
          <a:solidFill>
            <a:srgbClr val="00FFFF"/>
          </a:solidFill>
          <a:ln>
            <a:noFill/>
          </a:ln>
        </p:spPr>
        <p:txBody>
          <a:bodyPr lIns="91425" tIns="91425" rIns="91425" bIns="91425" anchor="t" anchorCtr="0">
            <a:noAutofit/>
          </a:bodyPr>
          <a:lstStyle/>
          <a:p>
            <a:pPr lvl="0">
              <a:buClr>
                <a:schemeClr val="dk1"/>
              </a:buClr>
              <a:buSzPct val="25000"/>
            </a:pPr>
            <a:r>
              <a:rPr lang="en-US" sz="1200" b="1" dirty="0">
                <a:solidFill>
                  <a:schemeClr val="bg1"/>
                </a:solidFill>
                <a:latin typeface="Times New Roman" panose="02020603050405020304" pitchFamily="18" charset="0"/>
                <a:cs typeface="Times New Roman" panose="02020603050405020304" pitchFamily="18" charset="0"/>
              </a:rPr>
              <a:t>Directions</a:t>
            </a:r>
            <a:r>
              <a:rPr lang="en-US" sz="1200" dirty="0">
                <a:solidFill>
                  <a:schemeClr val="bg1"/>
                </a:solidFill>
                <a:latin typeface="Times New Roman" panose="02020603050405020304" pitchFamily="18" charset="0"/>
                <a:cs typeface="Times New Roman" panose="02020603050405020304" pitchFamily="18" charset="0"/>
              </a:rPr>
              <a:t>: The Treaty of Versailles was the official end to World War 1. However, many Historians believe the Treaty was the beginning of the rise of Hitler and eventually World War 2. Research the Treaty of Versailles. Write a mini essay answering the question. Use the scale to guide your work. </a:t>
            </a:r>
          </a:p>
        </p:txBody>
      </p:sp>
      <p:graphicFrame>
        <p:nvGraphicFramePr>
          <p:cNvPr id="312" name="Shape 312"/>
          <p:cNvGraphicFramePr/>
          <p:nvPr>
            <p:extLst>
              <p:ext uri="{D42A27DB-BD31-4B8C-83A1-F6EECF244321}">
                <p14:modId xmlns:p14="http://schemas.microsoft.com/office/powerpoint/2010/main" val="3411056297"/>
              </p:ext>
            </p:extLst>
          </p:nvPr>
        </p:nvGraphicFramePr>
        <p:xfrm>
          <a:off x="395110" y="484289"/>
          <a:ext cx="6243750" cy="3627120"/>
        </p:xfrm>
        <a:graphic>
          <a:graphicData uri="http://schemas.openxmlformats.org/drawingml/2006/table">
            <a:tbl>
              <a:tblPr>
                <a:noFill/>
                <a:tableStyleId>{0B1596D3-3F9C-4762-A12B-61DCEEAA0FAB}</a:tableStyleId>
              </a:tblPr>
              <a:tblGrid>
                <a:gridCol w="2081250">
                  <a:extLst>
                    <a:ext uri="{9D8B030D-6E8A-4147-A177-3AD203B41FA5}">
                      <a16:colId xmlns:a16="http://schemas.microsoft.com/office/drawing/2014/main" val="20000"/>
                    </a:ext>
                  </a:extLst>
                </a:gridCol>
                <a:gridCol w="2081250">
                  <a:extLst>
                    <a:ext uri="{9D8B030D-6E8A-4147-A177-3AD203B41FA5}">
                      <a16:colId xmlns:a16="http://schemas.microsoft.com/office/drawing/2014/main" val="20001"/>
                    </a:ext>
                  </a:extLst>
                </a:gridCol>
                <a:gridCol w="2081250">
                  <a:extLst>
                    <a:ext uri="{9D8B030D-6E8A-4147-A177-3AD203B41FA5}">
                      <a16:colId xmlns:a16="http://schemas.microsoft.com/office/drawing/2014/main" val="20002"/>
                    </a:ext>
                  </a:extLst>
                </a:gridCol>
              </a:tblGrid>
              <a:tr h="404850">
                <a:tc gridSpan="3">
                  <a:txBody>
                    <a:bodyPr/>
                    <a:lstStyle/>
                    <a:p>
                      <a:pPr lvl="0" algn="ctr" rtl="0">
                        <a:spcBef>
                          <a:spcPts val="0"/>
                        </a:spcBef>
                        <a:buNone/>
                      </a:pPr>
                      <a:r>
                        <a:rPr lang="en-US" sz="1100" b="1" dirty="0">
                          <a:solidFill>
                            <a:srgbClr val="FFFFFF"/>
                          </a:solidFill>
                        </a:rPr>
                        <a:t>WRITING INFORMATIVE TEXT</a:t>
                      </a:r>
                    </a:p>
                    <a:p>
                      <a:pPr lvl="0" algn="ctr" rtl="0">
                        <a:spcBef>
                          <a:spcPts val="0"/>
                        </a:spcBef>
                        <a:buNone/>
                      </a:pPr>
                      <a:r>
                        <a:rPr lang="en-US" sz="1100" b="1" dirty="0">
                          <a:solidFill>
                            <a:srgbClr val="FFFFFF"/>
                          </a:solidFill>
                        </a:rPr>
                        <a:t>20th Century World History Semester 1</a:t>
                      </a:r>
                    </a:p>
                  </a:txBody>
                  <a:tcPr marL="63500" marR="63500" marT="63500" marB="63500">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7125">
                <a:tc>
                  <a:txBody>
                    <a:bodyPr/>
                    <a:lstStyle/>
                    <a:p>
                      <a:pPr lvl="0" algn="ctr" rtl="0">
                        <a:spcBef>
                          <a:spcPts val="0"/>
                        </a:spcBef>
                        <a:buNone/>
                      </a:pPr>
                      <a:r>
                        <a:rPr lang="en-US" sz="1100" b="1"/>
                        <a:t>4</a:t>
                      </a:r>
                    </a:p>
                  </a:txBody>
                  <a:tcPr marL="63500" marR="63500" marT="63500" marB="63500">
                    <a:solidFill>
                      <a:srgbClr val="B7B7B7"/>
                    </a:solidFill>
                  </a:tcPr>
                </a:tc>
                <a:tc>
                  <a:txBody>
                    <a:bodyPr/>
                    <a:lstStyle/>
                    <a:p>
                      <a:pPr lvl="0" algn="ctr" rtl="0">
                        <a:spcBef>
                          <a:spcPts val="0"/>
                        </a:spcBef>
                        <a:buNone/>
                      </a:pPr>
                      <a:r>
                        <a:rPr lang="en-US" sz="1100" b="1"/>
                        <a:t>3</a:t>
                      </a:r>
                    </a:p>
                  </a:txBody>
                  <a:tcPr marL="63500" marR="63500" marT="63500" marB="63500">
                    <a:solidFill>
                      <a:srgbClr val="B7B7B7"/>
                    </a:solidFill>
                  </a:tcPr>
                </a:tc>
                <a:tc>
                  <a:txBody>
                    <a:bodyPr/>
                    <a:lstStyle/>
                    <a:p>
                      <a:pPr lvl="0" algn="ctr" rtl="0">
                        <a:spcBef>
                          <a:spcPts val="0"/>
                        </a:spcBef>
                        <a:buNone/>
                      </a:pPr>
                      <a:r>
                        <a:rPr lang="en-US" sz="1100" b="1" dirty="0"/>
                        <a:t>2</a:t>
                      </a:r>
                    </a:p>
                  </a:txBody>
                  <a:tcPr marL="63500" marR="63500" marT="63500" marB="63500">
                    <a:solidFill>
                      <a:srgbClr val="B7B7B7"/>
                    </a:solidFill>
                  </a:tcPr>
                </a:tc>
                <a:extLst>
                  <a:ext uri="{0D108BD9-81ED-4DB2-BD59-A6C34878D82A}">
                    <a16:rowId xmlns:a16="http://schemas.microsoft.com/office/drawing/2014/main" val="10001"/>
                  </a:ext>
                </a:extLst>
              </a:tr>
              <a:tr h="2341525">
                <a:tc>
                  <a:txBody>
                    <a:bodyPr/>
                    <a:lstStyle/>
                    <a:p>
                      <a:pPr marL="457200" lvl="0" indent="-292100" rtl="0">
                        <a:spcBef>
                          <a:spcPts val="0"/>
                        </a:spcBef>
                        <a:buSzPct val="100000"/>
                        <a:buAutoNum type="alphaUcPeriod"/>
                      </a:pPr>
                      <a:r>
                        <a:rPr lang="en-US" sz="1000" dirty="0"/>
                        <a:t>Writes informative text that demonstrates a depth of knowledge by going above and beyond the grade level expectation. </a:t>
                      </a:r>
                    </a:p>
                    <a:p>
                      <a:pPr marL="457200" lvl="0" indent="-292100" rtl="0">
                        <a:spcBef>
                          <a:spcPts val="0"/>
                        </a:spcBef>
                        <a:buSzPct val="100000"/>
                        <a:buAutoNum type="alphaUcPeriod"/>
                      </a:pPr>
                      <a:r>
                        <a:rPr lang="en-US" sz="1000" dirty="0"/>
                        <a:t>The student digs deeper into the content by connecting the writing to previous learning or to contemporary issues.</a:t>
                      </a:r>
                    </a:p>
                  </a:txBody>
                  <a:tcPr marL="63500" marR="63500" marT="63500" marB="63500"/>
                </a:tc>
                <a:tc>
                  <a:txBody>
                    <a:bodyPr/>
                    <a:lstStyle/>
                    <a:p>
                      <a:pPr marL="457200" lvl="0" indent="-292100" rtl="0">
                        <a:spcBef>
                          <a:spcPts val="0"/>
                        </a:spcBef>
                        <a:buSzPct val="100000"/>
                        <a:buAutoNum type="alphaUcPeriod"/>
                      </a:pPr>
                      <a:r>
                        <a:rPr lang="en-US" sz="1000"/>
                        <a:t>Writes informative text. </a:t>
                      </a:r>
                    </a:p>
                    <a:p>
                      <a:pPr marL="457200" lvl="0" indent="-292100" rtl="0">
                        <a:spcBef>
                          <a:spcPts val="0"/>
                        </a:spcBef>
                        <a:buSzPct val="100000"/>
                        <a:buAutoNum type="alphaUcPeriod"/>
                      </a:pPr>
                      <a:r>
                        <a:rPr lang="en-US" sz="1000"/>
                        <a:t>Introduce a topic (sentence or a full paragraph); </a:t>
                      </a:r>
                    </a:p>
                    <a:p>
                      <a:pPr marL="457200" lvl="0" indent="-292100" rtl="0">
                        <a:spcBef>
                          <a:spcPts val="0"/>
                        </a:spcBef>
                        <a:buSzPct val="100000"/>
                        <a:buAutoNum type="alphaUcPeriod"/>
                      </a:pPr>
                      <a:r>
                        <a:rPr lang="en-US" sz="1000"/>
                        <a:t>Organize ideas and concepts (chronologically or thematically); </a:t>
                      </a:r>
                    </a:p>
                    <a:p>
                      <a:pPr marL="457200" lvl="0" indent="-292100" rtl="0">
                        <a:spcBef>
                          <a:spcPts val="0"/>
                        </a:spcBef>
                        <a:buSzPct val="100000"/>
                        <a:buAutoNum type="alphaUcPeriod"/>
                      </a:pPr>
                      <a:r>
                        <a:rPr lang="en-US" sz="1000"/>
                        <a:t>Develop the topic with relevant facts, evidence and accurate examples that are appropriate to the topic; uses extended definitions; </a:t>
                      </a:r>
                    </a:p>
                    <a:p>
                      <a:pPr marL="457200" lvl="0" indent="-292100" rtl="0">
                        <a:spcBef>
                          <a:spcPts val="0"/>
                        </a:spcBef>
                        <a:buSzPct val="100000"/>
                        <a:buAutoNum type="alphaUcPeriod"/>
                      </a:pPr>
                      <a:r>
                        <a:rPr lang="en-US" sz="1000"/>
                        <a:t>Provide a concluding statement that supports the information or explanation presented.</a:t>
                      </a:r>
                    </a:p>
                  </a:txBody>
                  <a:tcPr marL="63500" marR="63500" marT="63500" marB="63500"/>
                </a:tc>
                <a:tc>
                  <a:txBody>
                    <a:bodyPr/>
                    <a:lstStyle/>
                    <a:p>
                      <a:pPr marL="457200" lvl="0" indent="-292100" rtl="0">
                        <a:spcBef>
                          <a:spcPts val="0"/>
                        </a:spcBef>
                        <a:buSzPct val="100000"/>
                        <a:buAutoNum type="alphaUcPeriod"/>
                      </a:pPr>
                      <a:r>
                        <a:rPr lang="en-US" sz="1000" dirty="0"/>
                        <a:t>Writes informative text. </a:t>
                      </a:r>
                    </a:p>
                    <a:p>
                      <a:pPr marL="457200" lvl="0" indent="-292100" rtl="0">
                        <a:spcBef>
                          <a:spcPts val="0"/>
                        </a:spcBef>
                        <a:buSzPct val="100000"/>
                        <a:buAutoNum type="alphaUcPeriod"/>
                      </a:pPr>
                      <a:r>
                        <a:rPr lang="en-US" sz="1000" dirty="0"/>
                        <a:t>A level 2 writing sample fails to meet the level 3 standard in one or more areas: </a:t>
                      </a:r>
                    </a:p>
                    <a:p>
                      <a:pPr marL="914400" lvl="1" indent="-292100" rtl="0">
                        <a:spcBef>
                          <a:spcPts val="0"/>
                        </a:spcBef>
                        <a:buSzPct val="100000"/>
                        <a:buAutoNum type="alphaLcPeriod"/>
                      </a:pPr>
                      <a:r>
                        <a:rPr lang="en-US" sz="1000" dirty="0"/>
                        <a:t>Introduction </a:t>
                      </a:r>
                    </a:p>
                    <a:p>
                      <a:pPr marL="914400" lvl="1" indent="-292100" rtl="0">
                        <a:spcBef>
                          <a:spcPts val="0"/>
                        </a:spcBef>
                        <a:buSzPct val="100000"/>
                        <a:buAutoNum type="alphaLcPeriod"/>
                      </a:pPr>
                      <a:r>
                        <a:rPr lang="en-US" sz="1000" dirty="0"/>
                        <a:t>Organization </a:t>
                      </a:r>
                    </a:p>
                    <a:p>
                      <a:pPr marL="914400" lvl="1" indent="-292100" rtl="0">
                        <a:spcBef>
                          <a:spcPts val="0"/>
                        </a:spcBef>
                        <a:buSzPct val="100000"/>
                        <a:buAutoNum type="alphaLcPeriod"/>
                      </a:pPr>
                      <a:r>
                        <a:rPr lang="en-US" sz="1000" dirty="0"/>
                        <a:t>Use of evidence </a:t>
                      </a:r>
                    </a:p>
                    <a:p>
                      <a:pPr marL="914400" lvl="1" indent="-292100" rtl="0">
                        <a:spcBef>
                          <a:spcPts val="0"/>
                        </a:spcBef>
                        <a:buSzPct val="100000"/>
                        <a:buAutoNum type="alphaLcPeriod"/>
                      </a:pPr>
                      <a:r>
                        <a:rPr lang="en-US" sz="1000" dirty="0"/>
                        <a:t>Conclusion </a:t>
                      </a:r>
                    </a:p>
                    <a:p>
                      <a:pPr lvl="0" rtl="0">
                        <a:spcBef>
                          <a:spcPts val="0"/>
                        </a:spcBef>
                        <a:buNone/>
                      </a:pPr>
                      <a:endParaRPr sz="1000" dirty="0"/>
                    </a:p>
                    <a:p>
                      <a:pPr lvl="0" rtl="0">
                        <a:spcBef>
                          <a:spcPts val="0"/>
                        </a:spcBef>
                        <a:buNone/>
                      </a:pPr>
                      <a:r>
                        <a:rPr lang="en-US" sz="1000" dirty="0"/>
                        <a:t>*A level 1.5 writing sample fails to meet the level 3 standard in two areas.</a:t>
                      </a:r>
                    </a:p>
                    <a:p>
                      <a:pPr lvl="0" rtl="0">
                        <a:spcBef>
                          <a:spcPts val="0"/>
                        </a:spcBef>
                        <a:buNone/>
                      </a:pPr>
                      <a:endParaRPr sz="1000" dirty="0"/>
                    </a:p>
                    <a:p>
                      <a:pPr lvl="0" rtl="0">
                        <a:spcBef>
                          <a:spcPts val="0"/>
                        </a:spcBef>
                        <a:buNone/>
                      </a:pPr>
                      <a:r>
                        <a:rPr lang="en-US" sz="1000" dirty="0"/>
                        <a:t>*A level 1 writing sample fails to meet the level 3 standard in all areas, but a valid attempt was made by the student.</a:t>
                      </a:r>
                    </a:p>
                  </a:txBody>
                  <a:tcPr marL="63500" marR="63500" marT="63500" marB="63500"/>
                </a:tc>
                <a:extLst>
                  <a:ext uri="{0D108BD9-81ED-4DB2-BD59-A6C34878D82A}">
                    <a16:rowId xmlns:a16="http://schemas.microsoft.com/office/drawing/2014/main" val="10002"/>
                  </a:ext>
                </a:extLst>
              </a:tr>
            </a:tbl>
          </a:graphicData>
        </a:graphic>
      </p:graphicFrame>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643" y="4225305"/>
            <a:ext cx="4236733" cy="37843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309533" y="131216"/>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CC0099"/>
                </a:solidFill>
                <a:latin typeface="Impact"/>
                <a:ea typeface="Impact"/>
                <a:cs typeface="Impact"/>
                <a:sym typeface="Impact"/>
              </a:rPr>
              <a:t>Marching Toward War</a:t>
            </a:r>
          </a:p>
        </p:txBody>
      </p:sp>
      <p:sp>
        <p:nvSpPr>
          <p:cNvPr id="115" name="Shape 115"/>
          <p:cNvSpPr txBox="1"/>
          <p:nvPr/>
        </p:nvSpPr>
        <p:spPr>
          <a:xfrm>
            <a:off x="2406325" y="5768325"/>
            <a:ext cx="3230700" cy="523200"/>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sz="1300"/>
              <a:t>Great Britain declares war on Germany.</a:t>
            </a:r>
          </a:p>
        </p:txBody>
      </p:sp>
      <p:sp>
        <p:nvSpPr>
          <p:cNvPr id="116" name="Shape 116"/>
          <p:cNvSpPr txBox="1"/>
          <p:nvPr/>
        </p:nvSpPr>
        <p:spPr>
          <a:xfrm>
            <a:off x="2406325" y="3138775"/>
            <a:ext cx="3109499" cy="6033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t>Gavrilo Princip shoots Archduke Franz Ferdinand in Sarajevo, Bosnia.</a:t>
            </a:r>
          </a:p>
        </p:txBody>
      </p:sp>
      <p:sp>
        <p:nvSpPr>
          <p:cNvPr id="117" name="Shape 117"/>
          <p:cNvSpPr txBox="1"/>
          <p:nvPr/>
        </p:nvSpPr>
        <p:spPr>
          <a:xfrm>
            <a:off x="2406325" y="1598487"/>
            <a:ext cx="2871900" cy="402300"/>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t>Austria declares war on Serbia. </a:t>
            </a:r>
          </a:p>
          <a:p>
            <a:pPr lvl="0" rtl="0">
              <a:spcBef>
                <a:spcPts val="0"/>
              </a:spcBef>
              <a:buNone/>
            </a:pPr>
            <a:endParaRPr sz="1300"/>
          </a:p>
        </p:txBody>
      </p:sp>
      <p:sp>
        <p:nvSpPr>
          <p:cNvPr id="118" name="Shape 118"/>
          <p:cNvSpPr txBox="1"/>
          <p:nvPr/>
        </p:nvSpPr>
        <p:spPr>
          <a:xfrm>
            <a:off x="2406325" y="6605800"/>
            <a:ext cx="3439800" cy="4023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t>Germany declares war on Russia &amp; France.</a:t>
            </a:r>
          </a:p>
        </p:txBody>
      </p:sp>
      <p:sp>
        <p:nvSpPr>
          <p:cNvPr id="119" name="Shape 119"/>
          <p:cNvSpPr txBox="1"/>
          <p:nvPr/>
        </p:nvSpPr>
        <p:spPr>
          <a:xfrm>
            <a:off x="2381425" y="8115150"/>
            <a:ext cx="3159299" cy="737020"/>
          </a:xfrm>
          <a:prstGeom prst="rect">
            <a:avLst/>
          </a:prstGeom>
          <a:solidFill>
            <a:srgbClr val="F4CC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dirty="0"/>
              <a:t>The militaristic Kaiser Wilhelm forces Otto von Bismarck to resign in Germany.</a:t>
            </a:r>
          </a:p>
        </p:txBody>
      </p:sp>
      <p:sp>
        <p:nvSpPr>
          <p:cNvPr id="120" name="Shape 120"/>
          <p:cNvSpPr txBox="1"/>
          <p:nvPr/>
        </p:nvSpPr>
        <p:spPr>
          <a:xfrm>
            <a:off x="2406325" y="4836375"/>
            <a:ext cx="3046200" cy="603300"/>
          </a:xfrm>
          <a:prstGeom prst="rect">
            <a:avLst/>
          </a:prstGeom>
          <a:solidFill>
            <a:srgbClr val="D9D2E9"/>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t>The Triple Entente is formed between France, Britain, &amp; Russia.</a:t>
            </a:r>
          </a:p>
        </p:txBody>
      </p:sp>
      <p:sp>
        <p:nvSpPr>
          <p:cNvPr id="121" name="Shape 121"/>
          <p:cNvSpPr txBox="1"/>
          <p:nvPr/>
        </p:nvSpPr>
        <p:spPr>
          <a:xfrm>
            <a:off x="2406325" y="7398575"/>
            <a:ext cx="3439800" cy="402300"/>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300"/>
              <a:t>Austria takes over Bosnia &amp; Herzegovina.</a:t>
            </a:r>
          </a:p>
        </p:txBody>
      </p:sp>
      <p:sp>
        <p:nvSpPr>
          <p:cNvPr id="122" name="Shape 122"/>
          <p:cNvSpPr txBox="1"/>
          <p:nvPr/>
        </p:nvSpPr>
        <p:spPr>
          <a:xfrm>
            <a:off x="2406325" y="3958575"/>
            <a:ext cx="3439800" cy="6033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solidFill>
                  <a:schemeClr val="dk1"/>
                </a:solidFill>
              </a:rPr>
              <a:t>Germany takes Alsace-Lorraine region from France in the Franco-Prussian War.</a:t>
            </a:r>
          </a:p>
        </p:txBody>
      </p:sp>
      <p:sp>
        <p:nvSpPr>
          <p:cNvPr id="123" name="Shape 123"/>
          <p:cNvSpPr txBox="1"/>
          <p:nvPr/>
        </p:nvSpPr>
        <p:spPr>
          <a:xfrm>
            <a:off x="2406325" y="2325812"/>
            <a:ext cx="3046200" cy="558899"/>
          </a:xfrm>
          <a:prstGeom prst="rect">
            <a:avLst/>
          </a:prstGeom>
          <a:solidFill>
            <a:srgbClr val="EAD1D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solidFill>
                  <a:schemeClr val="dk1"/>
                </a:solidFill>
              </a:rPr>
              <a:t>The Triple Alliance is formed between Germany, Italy, &amp; Austria-Hungary.</a:t>
            </a:r>
          </a:p>
        </p:txBody>
      </p:sp>
      <p:sp>
        <p:nvSpPr>
          <p:cNvPr id="124" name="Shape 124"/>
          <p:cNvSpPr/>
          <p:nvPr/>
        </p:nvSpPr>
        <p:spPr>
          <a:xfrm>
            <a:off x="356334" y="625257"/>
            <a:ext cx="6036299" cy="7143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Directions</a:t>
            </a:r>
            <a:r>
              <a:rPr lang="en-US" sz="1200" b="0" i="0" u="none" strike="noStrike" cap="none" dirty="0">
                <a:solidFill>
                  <a:schemeClr val="dk1"/>
                </a:solidFill>
                <a:latin typeface="Arial"/>
                <a:ea typeface="Arial"/>
                <a:cs typeface="Arial"/>
                <a:sym typeface="Arial"/>
              </a:rPr>
              <a:t>: </a:t>
            </a:r>
            <a:r>
              <a:rPr lang="en-US" sz="1200" dirty="0">
                <a:solidFill>
                  <a:schemeClr val="dk1"/>
                </a:solidFill>
              </a:rPr>
              <a:t>Read about the background and </a:t>
            </a:r>
            <a:r>
              <a:rPr lang="en-US" sz="1200" b="1" u="sng" dirty="0">
                <a:solidFill>
                  <a:schemeClr val="hlink"/>
                </a:solidFill>
              </a:rPr>
              <a:t>years leading up to WWI</a:t>
            </a:r>
            <a:r>
              <a:rPr lang="en-US" sz="1200" dirty="0">
                <a:solidFill>
                  <a:schemeClr val="dk1"/>
                </a:solidFill>
              </a:rPr>
              <a:t>.</a:t>
            </a:r>
          </a:p>
          <a:p>
            <a:pPr lvl="0" algn="ctr">
              <a:buClr>
                <a:schemeClr val="dk1"/>
              </a:buClr>
              <a:buSzPct val="25000"/>
            </a:pPr>
            <a:r>
              <a:rPr lang="en-US" sz="1200" dirty="0">
                <a:solidFill>
                  <a:schemeClr val="dk1"/>
                </a:solidFill>
                <a:hlinkClick r:id="rId3"/>
              </a:rPr>
              <a:t>http://www.worldwar1.com/tlwarorg.htm</a:t>
            </a:r>
            <a:r>
              <a:rPr lang="en-US" sz="1200" dirty="0">
                <a:solidFill>
                  <a:schemeClr val="dk1"/>
                </a:solidFill>
              </a:rPr>
              <a:t> </a:t>
            </a:r>
          </a:p>
          <a:p>
            <a:pPr lvl="0" algn="ctr">
              <a:buClr>
                <a:schemeClr val="dk1"/>
              </a:buClr>
              <a:buSzPct val="25000"/>
            </a:pPr>
            <a:r>
              <a:rPr lang="en-US" sz="1200" dirty="0">
                <a:solidFill>
                  <a:schemeClr val="dk1"/>
                </a:solidFill>
              </a:rPr>
              <a:t>Then, determine the order of the following events. </a:t>
            </a:r>
          </a:p>
        </p:txBody>
      </p:sp>
      <p:sp>
        <p:nvSpPr>
          <p:cNvPr id="125" name="Shape 125"/>
          <p:cNvSpPr/>
          <p:nvPr/>
        </p:nvSpPr>
        <p:spPr>
          <a:xfrm>
            <a:off x="98950" y="1124750"/>
            <a:ext cx="1179000" cy="7910099"/>
          </a:xfrm>
          <a:prstGeom prst="downArrow">
            <a:avLst>
              <a:gd name="adj1" fmla="val 50000"/>
              <a:gd name="adj2" fmla="val 22512"/>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a:t>Year</a:t>
            </a:r>
          </a:p>
        </p:txBody>
      </p:sp>
      <p:sp>
        <p:nvSpPr>
          <p:cNvPr id="126" name="Shape 126"/>
          <p:cNvSpPr txBox="1"/>
          <p:nvPr/>
        </p:nvSpPr>
        <p:spPr>
          <a:xfrm>
            <a:off x="319450" y="1522300"/>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endParaRPr/>
          </a:p>
        </p:txBody>
      </p:sp>
      <p:sp>
        <p:nvSpPr>
          <p:cNvPr id="127" name="Shape 127"/>
          <p:cNvSpPr txBox="1"/>
          <p:nvPr/>
        </p:nvSpPr>
        <p:spPr>
          <a:xfrm>
            <a:off x="319450" y="222552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28" name="Shape 128"/>
          <p:cNvSpPr txBox="1"/>
          <p:nvPr/>
        </p:nvSpPr>
        <p:spPr>
          <a:xfrm>
            <a:off x="319450" y="310307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29" name="Shape 129"/>
          <p:cNvSpPr txBox="1"/>
          <p:nvPr/>
        </p:nvSpPr>
        <p:spPr>
          <a:xfrm>
            <a:off x="319450" y="398062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0" name="Shape 130"/>
          <p:cNvSpPr txBox="1"/>
          <p:nvPr/>
        </p:nvSpPr>
        <p:spPr>
          <a:xfrm>
            <a:off x="319450" y="485817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1" name="Shape 131"/>
          <p:cNvSpPr txBox="1"/>
          <p:nvPr/>
        </p:nvSpPr>
        <p:spPr>
          <a:xfrm>
            <a:off x="319450" y="573572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2" name="Shape 132"/>
          <p:cNvSpPr txBox="1"/>
          <p:nvPr/>
        </p:nvSpPr>
        <p:spPr>
          <a:xfrm>
            <a:off x="319450" y="6527500"/>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3" name="Shape 133"/>
          <p:cNvSpPr txBox="1"/>
          <p:nvPr/>
        </p:nvSpPr>
        <p:spPr>
          <a:xfrm>
            <a:off x="319450" y="731927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4" name="Shape 134"/>
          <p:cNvSpPr txBox="1"/>
          <p:nvPr/>
        </p:nvSpPr>
        <p:spPr>
          <a:xfrm>
            <a:off x="319450" y="8111050"/>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395110" y="95956"/>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rgbClr val="CC0099"/>
                </a:solidFill>
                <a:latin typeface="Impact"/>
                <a:ea typeface="Impact"/>
                <a:cs typeface="Impact"/>
                <a:sym typeface="Impact"/>
              </a:rPr>
              <a:t>Causes of WWI</a:t>
            </a:r>
          </a:p>
        </p:txBody>
      </p:sp>
      <p:sp>
        <p:nvSpPr>
          <p:cNvPr id="140" name="Shape 140"/>
          <p:cNvSpPr txBox="1"/>
          <p:nvPr/>
        </p:nvSpPr>
        <p:spPr>
          <a:xfrm>
            <a:off x="163809" y="656913"/>
            <a:ext cx="6592499" cy="670898"/>
          </a:xfrm>
          <a:prstGeom prst="rect">
            <a:avLst/>
          </a:prstGeom>
          <a:noFill/>
          <a:ln>
            <a:noFill/>
          </a:ln>
        </p:spPr>
        <p:txBody>
          <a:bodyPr lIns="91425" tIns="91425" rIns="91425" bIns="91425" anchor="ctr" anchorCtr="0">
            <a:noAutofit/>
          </a:bodyPr>
          <a:lstStyle/>
          <a:p>
            <a:pPr lvl="0" algn="ctr" rtl="0">
              <a:spcBef>
                <a:spcPts val="0"/>
              </a:spcBef>
              <a:buNone/>
            </a:pPr>
            <a:r>
              <a:rPr lang="en-US" sz="1200" b="1" dirty="0"/>
              <a:t>Directions</a:t>
            </a:r>
            <a:r>
              <a:rPr lang="en-US" sz="1200" dirty="0"/>
              <a:t>: While one single event sparked World War I, many long term causes had been building for years. Next to each title, explain how that cause led to a world war. </a:t>
            </a:r>
            <a:br>
              <a:rPr lang="en-US" sz="1200" dirty="0"/>
            </a:br>
            <a:r>
              <a:rPr lang="en-US" sz="1200" i="1" dirty="0"/>
              <a:t>Modern World History: Chapter 13 – The Great War</a:t>
            </a:r>
            <a:endParaRPr lang="en-US" sz="1200" dirty="0"/>
          </a:p>
        </p:txBody>
      </p:sp>
      <p:sp>
        <p:nvSpPr>
          <p:cNvPr id="141" name="Shape 141"/>
          <p:cNvSpPr txBox="1"/>
          <p:nvPr/>
        </p:nvSpPr>
        <p:spPr>
          <a:xfrm>
            <a:off x="215164" y="2227519"/>
            <a:ext cx="1682785" cy="6033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a:t>Militarism</a:t>
            </a:r>
          </a:p>
        </p:txBody>
      </p:sp>
      <p:sp>
        <p:nvSpPr>
          <p:cNvPr id="142" name="Shape 142"/>
          <p:cNvSpPr txBox="1"/>
          <p:nvPr/>
        </p:nvSpPr>
        <p:spPr>
          <a:xfrm>
            <a:off x="260996" y="3654148"/>
            <a:ext cx="1682786" cy="6033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dirty="0"/>
              <a:t>Alliances</a:t>
            </a:r>
          </a:p>
        </p:txBody>
      </p:sp>
      <p:sp>
        <p:nvSpPr>
          <p:cNvPr id="143" name="Shape 143"/>
          <p:cNvSpPr txBox="1"/>
          <p:nvPr/>
        </p:nvSpPr>
        <p:spPr>
          <a:xfrm>
            <a:off x="268903" y="6446474"/>
            <a:ext cx="1674879" cy="6033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dirty="0"/>
              <a:t>Imperialism</a:t>
            </a:r>
          </a:p>
        </p:txBody>
      </p:sp>
      <p:sp>
        <p:nvSpPr>
          <p:cNvPr id="144" name="Shape 144"/>
          <p:cNvSpPr txBox="1"/>
          <p:nvPr/>
        </p:nvSpPr>
        <p:spPr>
          <a:xfrm>
            <a:off x="298907" y="5087977"/>
            <a:ext cx="1674878" cy="6033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dirty="0"/>
              <a:t>Nationalism</a:t>
            </a:r>
          </a:p>
        </p:txBody>
      </p:sp>
      <p:sp>
        <p:nvSpPr>
          <p:cNvPr id="148" name="Shape 148"/>
          <p:cNvSpPr txBox="1"/>
          <p:nvPr/>
        </p:nvSpPr>
        <p:spPr>
          <a:xfrm>
            <a:off x="2295726" y="1580466"/>
            <a:ext cx="4229281" cy="130476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US" dirty="0"/>
          </a:p>
          <a:p>
            <a:pPr lvl="0" algn="ctr" rtl="0">
              <a:spcBef>
                <a:spcPts val="0"/>
              </a:spcBef>
              <a:buNone/>
            </a:pPr>
            <a:endParaRPr lang="en-US" dirty="0"/>
          </a:p>
          <a:p>
            <a:pPr lvl="0" algn="ctr" rtl="0">
              <a:spcBef>
                <a:spcPts val="0"/>
              </a:spcBef>
              <a:buNone/>
            </a:pPr>
            <a:endParaRPr lang="en-US" dirty="0"/>
          </a:p>
          <a:p>
            <a:pPr lvl="0" algn="ctr" rtl="0">
              <a:spcBef>
                <a:spcPts val="0"/>
              </a:spcBef>
              <a:buNone/>
            </a:pPr>
            <a:r>
              <a:rPr lang="en-US" dirty="0"/>
              <a:t>How did militarism cause World War I?</a:t>
            </a:r>
          </a:p>
          <a:p>
            <a:pPr lvl="0" algn="ctr" rtl="0">
              <a:spcBef>
                <a:spcPts val="0"/>
              </a:spcBef>
              <a:buNone/>
            </a:pPr>
            <a:endParaRPr dirty="0"/>
          </a:p>
          <a:p>
            <a:pPr lvl="0" rtl="0">
              <a:spcBef>
                <a:spcPts val="0"/>
              </a:spcBef>
              <a:buNone/>
            </a:pPr>
            <a:endParaRPr dirty="0"/>
          </a:p>
          <a:p>
            <a:pPr lvl="0" rtl="0">
              <a:spcBef>
                <a:spcPts val="0"/>
              </a:spcBef>
              <a:buNone/>
            </a:pPr>
            <a:endParaRPr dirty="0"/>
          </a:p>
        </p:txBody>
      </p:sp>
      <p:sp>
        <p:nvSpPr>
          <p:cNvPr id="152" name="Shape 152"/>
          <p:cNvSpPr txBox="1"/>
          <p:nvPr/>
        </p:nvSpPr>
        <p:spPr>
          <a:xfrm>
            <a:off x="282199" y="1549654"/>
            <a:ext cx="15153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rgbClr val="CC0099"/>
                </a:solidFill>
                <a:latin typeface="Anton"/>
                <a:ea typeface="Anton"/>
                <a:cs typeface="Anton"/>
                <a:sym typeface="Anton"/>
              </a:rPr>
              <a:t>M</a:t>
            </a:r>
          </a:p>
        </p:txBody>
      </p:sp>
      <p:sp>
        <p:nvSpPr>
          <p:cNvPr id="153" name="Shape 153"/>
          <p:cNvSpPr txBox="1"/>
          <p:nvPr/>
        </p:nvSpPr>
        <p:spPr>
          <a:xfrm>
            <a:off x="282199" y="2989199"/>
            <a:ext cx="1515300" cy="72384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rgbClr val="CC0099"/>
                </a:solidFill>
                <a:latin typeface="Anton"/>
                <a:ea typeface="Anton"/>
                <a:cs typeface="Anton"/>
                <a:sym typeface="Anton"/>
              </a:rPr>
              <a:t>A</a:t>
            </a:r>
          </a:p>
        </p:txBody>
      </p:sp>
      <p:sp>
        <p:nvSpPr>
          <p:cNvPr id="154" name="Shape 154"/>
          <p:cNvSpPr txBox="1"/>
          <p:nvPr/>
        </p:nvSpPr>
        <p:spPr>
          <a:xfrm>
            <a:off x="298907" y="5768609"/>
            <a:ext cx="15153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rgbClr val="CC0099"/>
                </a:solidFill>
                <a:latin typeface="Anton"/>
                <a:ea typeface="Anton"/>
                <a:cs typeface="Anton"/>
                <a:sym typeface="Anton"/>
              </a:rPr>
              <a:t>I</a:t>
            </a:r>
          </a:p>
        </p:txBody>
      </p:sp>
      <p:sp>
        <p:nvSpPr>
          <p:cNvPr id="155" name="Shape 155"/>
          <p:cNvSpPr txBox="1"/>
          <p:nvPr/>
        </p:nvSpPr>
        <p:spPr>
          <a:xfrm>
            <a:off x="298907" y="4457345"/>
            <a:ext cx="15153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rgbClr val="CC0099"/>
                </a:solidFill>
                <a:latin typeface="Anton"/>
                <a:ea typeface="Anton"/>
                <a:cs typeface="Anton"/>
                <a:sym typeface="Anton"/>
              </a:rPr>
              <a:t>N</a:t>
            </a:r>
          </a:p>
        </p:txBody>
      </p:sp>
      <p:sp>
        <p:nvSpPr>
          <p:cNvPr id="20" name="Shape 143"/>
          <p:cNvSpPr txBox="1"/>
          <p:nvPr/>
        </p:nvSpPr>
        <p:spPr>
          <a:xfrm>
            <a:off x="247700" y="7875297"/>
            <a:ext cx="1717287" cy="6033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800" dirty="0"/>
              <a:t>Assassination</a:t>
            </a:r>
          </a:p>
        </p:txBody>
      </p:sp>
      <p:sp>
        <p:nvSpPr>
          <p:cNvPr id="21" name="Shape 153"/>
          <p:cNvSpPr txBox="1"/>
          <p:nvPr/>
        </p:nvSpPr>
        <p:spPr>
          <a:xfrm>
            <a:off x="298907" y="7204439"/>
            <a:ext cx="1428700" cy="7742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rgbClr val="CC0099"/>
                </a:solidFill>
                <a:latin typeface="Anton"/>
                <a:ea typeface="Anton"/>
                <a:cs typeface="Anton"/>
                <a:sym typeface="Anton"/>
              </a:rPr>
              <a:t>A</a:t>
            </a:r>
          </a:p>
        </p:txBody>
      </p:sp>
      <p:sp>
        <p:nvSpPr>
          <p:cNvPr id="22" name="Shape 148"/>
          <p:cNvSpPr txBox="1"/>
          <p:nvPr/>
        </p:nvSpPr>
        <p:spPr>
          <a:xfrm>
            <a:off x="2295725" y="5798700"/>
            <a:ext cx="4229281" cy="130476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US" dirty="0"/>
          </a:p>
          <a:p>
            <a:pPr lvl="0" algn="ctr" rtl="0">
              <a:spcBef>
                <a:spcPts val="0"/>
              </a:spcBef>
              <a:buNone/>
            </a:pPr>
            <a:endParaRPr lang="en-US" dirty="0"/>
          </a:p>
          <a:p>
            <a:pPr lvl="0" algn="ctr" rtl="0">
              <a:spcBef>
                <a:spcPts val="0"/>
              </a:spcBef>
              <a:buNone/>
            </a:pPr>
            <a:r>
              <a:rPr lang="en-US" dirty="0"/>
              <a:t>How did imperialism cause World War I?</a:t>
            </a:r>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23" name="Shape 148"/>
          <p:cNvSpPr txBox="1"/>
          <p:nvPr/>
        </p:nvSpPr>
        <p:spPr>
          <a:xfrm>
            <a:off x="2295725" y="4402950"/>
            <a:ext cx="4229281" cy="130476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US" dirty="0"/>
          </a:p>
          <a:p>
            <a:pPr lvl="0" algn="ctr" rtl="0">
              <a:spcBef>
                <a:spcPts val="0"/>
              </a:spcBef>
              <a:buNone/>
            </a:pPr>
            <a:endParaRPr lang="en-US" dirty="0"/>
          </a:p>
          <a:p>
            <a:pPr lvl="0" algn="ctr" rtl="0">
              <a:spcBef>
                <a:spcPts val="0"/>
              </a:spcBef>
              <a:buNone/>
            </a:pPr>
            <a:r>
              <a:rPr lang="en-US" dirty="0"/>
              <a:t>How did nationalism cause World War I?</a:t>
            </a:r>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24" name="Shape 148"/>
          <p:cNvSpPr txBox="1"/>
          <p:nvPr/>
        </p:nvSpPr>
        <p:spPr>
          <a:xfrm>
            <a:off x="2295726" y="2991708"/>
            <a:ext cx="4229281" cy="130476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US" dirty="0"/>
          </a:p>
          <a:p>
            <a:pPr lvl="0" algn="ctr" rtl="0">
              <a:spcBef>
                <a:spcPts val="0"/>
              </a:spcBef>
              <a:buNone/>
            </a:pPr>
            <a:endParaRPr lang="en-US" dirty="0"/>
          </a:p>
          <a:p>
            <a:pPr lvl="0" algn="ctr" rtl="0">
              <a:spcBef>
                <a:spcPts val="0"/>
              </a:spcBef>
              <a:buNone/>
            </a:pPr>
            <a:endParaRPr lang="en-US" dirty="0"/>
          </a:p>
          <a:p>
            <a:pPr lvl="0" algn="ctr" rtl="0">
              <a:spcBef>
                <a:spcPts val="0"/>
              </a:spcBef>
              <a:buNone/>
            </a:pPr>
            <a:r>
              <a:rPr lang="en-US" dirty="0"/>
              <a:t>How did alliances cause World War I?</a:t>
            </a:r>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25" name="Shape 148"/>
          <p:cNvSpPr txBox="1"/>
          <p:nvPr/>
        </p:nvSpPr>
        <p:spPr>
          <a:xfrm>
            <a:off x="2295724" y="7225434"/>
            <a:ext cx="4229281" cy="130476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lang="en-US" dirty="0"/>
          </a:p>
          <a:p>
            <a:pPr lvl="0" rtl="0">
              <a:spcBef>
                <a:spcPts val="0"/>
              </a:spcBef>
              <a:buNone/>
            </a:pPr>
            <a:endParaRPr lang="en-US" dirty="0"/>
          </a:p>
          <a:p>
            <a:pPr lvl="0" algn="ctr" rtl="0">
              <a:spcBef>
                <a:spcPts val="0"/>
              </a:spcBef>
              <a:buNone/>
            </a:pPr>
            <a:r>
              <a:rPr lang="en-US" dirty="0"/>
              <a:t>How did an assassination cause World War I?</a:t>
            </a:r>
          </a:p>
          <a:p>
            <a:pPr lvl="0" rtl="0">
              <a:spcBef>
                <a:spcPts val="0"/>
              </a:spcBef>
              <a:buNone/>
            </a:pPr>
            <a:endParaRPr dirty="0"/>
          </a:p>
          <a:p>
            <a:pPr lvl="0" rtl="0">
              <a:spcBef>
                <a:spcPts val="0"/>
              </a:spcBef>
              <a:buNone/>
            </a:pPr>
            <a:endParaRPr dirty="0"/>
          </a:p>
          <a:p>
            <a:pPr lvl="0" rtl="0">
              <a:spcBef>
                <a:spcPts val="0"/>
              </a:spcBef>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128" y="441609"/>
            <a:ext cx="5944872" cy="47865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45" y="920264"/>
            <a:ext cx="6383974" cy="51048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745" y="1612778"/>
            <a:ext cx="5944872" cy="54877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296" y="2161553"/>
            <a:ext cx="5944872" cy="61889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3163" y="2780449"/>
            <a:ext cx="2688569" cy="1603387"/>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85376" y="2682905"/>
            <a:ext cx="2725148" cy="1700931"/>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3645" y="4631003"/>
            <a:ext cx="2627604" cy="1749704"/>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70727" y="4624907"/>
            <a:ext cx="2554445" cy="1755800"/>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0487" y="6602960"/>
            <a:ext cx="2700762" cy="1371719"/>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34147" y="6551698"/>
            <a:ext cx="2591025" cy="1457070"/>
          </a:xfrm>
          <a:prstGeom prst="rect">
            <a:avLst/>
          </a:prstGeom>
        </p:spPr>
      </p:pic>
      <p:pic>
        <p:nvPicPr>
          <p:cNvPr id="14"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2940" y="8220981"/>
            <a:ext cx="5944872" cy="879564"/>
          </a:xfrm>
          <a:prstGeom prst="rect">
            <a:avLst/>
          </a:prstGeom>
        </p:spPr>
      </p:pic>
    </p:spTree>
    <p:extLst>
      <p:ext uri="{BB962C8B-B14F-4D97-AF65-F5344CB8AC3E}">
        <p14:creationId xmlns:p14="http://schemas.microsoft.com/office/powerpoint/2010/main" val="306266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95107" y="272522"/>
            <a:ext cx="6129899" cy="78356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7030A0"/>
                </a:solidFill>
                <a:effectLst/>
                <a:uLnTx/>
                <a:uFillTx/>
                <a:latin typeface="Georgia" panose="02040502050405020303" pitchFamily="18" charset="0"/>
                <a:ea typeface="Impact"/>
                <a:cs typeface="Impact"/>
                <a:sym typeface="Impact"/>
              </a:rPr>
              <a:t>Lusitania</a:t>
            </a:r>
          </a:p>
        </p:txBody>
      </p:sp>
      <p:sp>
        <p:nvSpPr>
          <p:cNvPr id="197" name="Shape 197"/>
          <p:cNvSpPr txBox="1"/>
          <p:nvPr/>
        </p:nvSpPr>
        <p:spPr>
          <a:xfrm>
            <a:off x="230559" y="914069"/>
            <a:ext cx="6321300" cy="1036809"/>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As the land war dragged on, both sides sought to break the stalemate. Unable to defeat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their enemy on land, both Britain and Germany looked for ways to starve their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enemies into submission. To do this  they needed to win control of the seas.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Directions: </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continue research in chapter 22 of </a:t>
            </a:r>
            <a:r>
              <a:rPr kumimoji="0" lang="en-US" sz="1200" b="0" i="1"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History Alive!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in order to respond to the prompts below. </a:t>
            </a:r>
            <a:endParaRPr kumimoji="0" lang="en-US" sz="1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p:txBody>
      </p:sp>
      <p:sp>
        <p:nvSpPr>
          <p:cNvPr id="202" name="Shape 202"/>
          <p:cNvSpPr txBox="1"/>
          <p:nvPr/>
        </p:nvSpPr>
        <p:spPr>
          <a:xfrm>
            <a:off x="230559" y="2073646"/>
            <a:ext cx="2493186" cy="240738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What was a </a:t>
            </a:r>
            <a:r>
              <a:rPr kumimoji="0" lang="en-US" sz="1400" b="0" i="1"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U-boat</a:t>
            </a: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Who used them?</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Why?</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Were they successful?</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Why or why not?</a:t>
            </a:r>
          </a:p>
        </p:txBody>
      </p:sp>
      <p:sp>
        <p:nvSpPr>
          <p:cNvPr id="203" name="Shape 203"/>
          <p:cNvSpPr txBox="1"/>
          <p:nvPr/>
        </p:nvSpPr>
        <p:spPr>
          <a:xfrm>
            <a:off x="230559" y="4603799"/>
            <a:ext cx="6465850" cy="2244473"/>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What was </a:t>
            </a:r>
            <a:r>
              <a:rPr kumimoji="0" lang="en-US" sz="1400" b="0" i="1"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unrestricted submarine warfare</a:t>
            </a: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Who used it?</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Why?</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Was it successful?</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Why or why not?</a:t>
            </a:r>
            <a:endParaRPr kumimoji="0"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p:txBody>
      </p:sp>
      <p:sp>
        <p:nvSpPr>
          <p:cNvPr id="204" name="Shape 204"/>
          <p:cNvSpPr txBox="1"/>
          <p:nvPr/>
        </p:nvSpPr>
        <p:spPr>
          <a:xfrm>
            <a:off x="3891064" y="6971039"/>
            <a:ext cx="2805345" cy="195093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What was the Lusitania?</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Why was it significant?</a:t>
            </a:r>
            <a:endParaRPr kumimoji="0"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8843" y="2073647"/>
            <a:ext cx="3797566" cy="240738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559" y="6971039"/>
            <a:ext cx="3476220" cy="1950940"/>
          </a:xfrm>
          <a:prstGeom prst="rect">
            <a:avLst/>
          </a:prstGeom>
        </p:spPr>
      </p:pic>
    </p:spTree>
    <p:extLst>
      <p:ext uri="{BB962C8B-B14F-4D97-AF65-F5344CB8AC3E}">
        <p14:creationId xmlns:p14="http://schemas.microsoft.com/office/powerpoint/2010/main" val="75767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95107" y="272522"/>
            <a:ext cx="6129899" cy="78356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7030A0"/>
                </a:solidFill>
                <a:effectLst/>
                <a:uLnTx/>
                <a:uFillTx/>
                <a:latin typeface="Georgia" panose="02040502050405020303" pitchFamily="18" charset="0"/>
                <a:ea typeface="Impact"/>
                <a:cs typeface="Impact"/>
                <a:sym typeface="Impact"/>
              </a:rPr>
              <a:t>Zimmerman Note</a:t>
            </a:r>
          </a:p>
        </p:txBody>
      </p:sp>
      <p:sp>
        <p:nvSpPr>
          <p:cNvPr id="197" name="Shape 197"/>
          <p:cNvSpPr txBox="1"/>
          <p:nvPr/>
        </p:nvSpPr>
        <p:spPr>
          <a:xfrm>
            <a:off x="194553" y="894614"/>
            <a:ext cx="6426153" cy="1036809"/>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Written in code, the Zimmermann note was deciphered by British cryptographers. The British waited to release the telegram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American newspapers until relations between the United States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Georgia" panose="02040502050405020303" pitchFamily="18" charset="0"/>
                <a:cs typeface="Arial"/>
                <a:sym typeface="Arial"/>
              </a:rPr>
              <a:t>Germany were </a:t>
            </a:r>
            <a:r>
              <a:rPr kumimoji="0" lang="en-US" sz="1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at an all-time low. </a:t>
            </a:r>
            <a:r>
              <a:rPr kumimoji="0" lang="en-US" sz="1200" b="1" i="1"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History Alive! Chapter 22</a:t>
            </a:r>
            <a:endParaRPr kumimoji="0" lang="en-US" sz="1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p:txBody>
      </p:sp>
      <p:sp>
        <p:nvSpPr>
          <p:cNvPr id="200" name="Shape 200"/>
          <p:cNvSpPr txBox="1"/>
          <p:nvPr/>
        </p:nvSpPr>
        <p:spPr>
          <a:xfrm>
            <a:off x="437018" y="4649500"/>
            <a:ext cx="3102050" cy="725472"/>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Why was it important?</a:t>
            </a:r>
          </a:p>
        </p:txBody>
      </p:sp>
      <p:sp>
        <p:nvSpPr>
          <p:cNvPr id="201" name="Shape 201"/>
          <p:cNvSpPr txBox="1"/>
          <p:nvPr/>
        </p:nvSpPr>
        <p:spPr>
          <a:xfrm>
            <a:off x="3754877" y="7208517"/>
            <a:ext cx="2770129" cy="1484163"/>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a:t>
            </a: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What happened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in response to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the Zimmermann Note? </a:t>
            </a:r>
            <a:endParaRPr kumimoji="0"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p:txBody>
      </p:sp>
      <p:sp>
        <p:nvSpPr>
          <p:cNvPr id="13" name="Shape 200"/>
          <p:cNvSpPr txBox="1"/>
          <p:nvPr/>
        </p:nvSpPr>
        <p:spPr>
          <a:xfrm>
            <a:off x="3754877" y="2036991"/>
            <a:ext cx="2865829" cy="1678975"/>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What was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written in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Zimmermann Note?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p:txBody>
      </p:sp>
      <p:pic>
        <p:nvPicPr>
          <p:cNvPr id="3" name="Picture 2"/>
          <p:cNvPicPr>
            <a:picLocks noChangeAspect="1"/>
          </p:cNvPicPr>
          <p:nvPr/>
        </p:nvPicPr>
        <p:blipFill>
          <a:blip r:embed="rId3"/>
          <a:stretch>
            <a:fillRect/>
          </a:stretch>
        </p:blipFill>
        <p:spPr>
          <a:xfrm>
            <a:off x="437018" y="2036991"/>
            <a:ext cx="3102050" cy="251652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587" y="5470959"/>
            <a:ext cx="3173481" cy="341149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4877" y="3821534"/>
            <a:ext cx="2770129" cy="3268753"/>
          </a:xfrm>
          <a:prstGeom prst="rect">
            <a:avLst/>
          </a:prstGeom>
        </p:spPr>
      </p:pic>
    </p:spTree>
    <p:extLst>
      <p:ext uri="{BB962C8B-B14F-4D97-AF65-F5344CB8AC3E}">
        <p14:creationId xmlns:p14="http://schemas.microsoft.com/office/powerpoint/2010/main" val="213109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95107" y="272522"/>
            <a:ext cx="6129899" cy="78356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7030A0"/>
                </a:solidFill>
                <a:effectLst/>
                <a:uLnTx/>
                <a:uFillTx/>
                <a:latin typeface="Georgia" panose="02040502050405020303" pitchFamily="18" charset="0"/>
                <a:ea typeface="Impact"/>
                <a:cs typeface="Impact"/>
                <a:sym typeface="Impact"/>
              </a:rPr>
              <a:t>Propaganda</a:t>
            </a:r>
          </a:p>
        </p:txBody>
      </p:sp>
      <p:sp>
        <p:nvSpPr>
          <p:cNvPr id="197" name="Shape 197"/>
          <p:cNvSpPr txBox="1"/>
          <p:nvPr/>
        </p:nvSpPr>
        <p:spPr>
          <a:xfrm>
            <a:off x="0" y="914069"/>
            <a:ext cx="6858000" cy="1036809"/>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While Wilson tried hard to keep the nation out of war, both the Allies and the </a:t>
            </a:r>
            <a:r>
              <a:rPr kumimoji="0" lang="en-US" sz="1200" b="0" i="0" u="none" strike="noStrike" kern="0" cap="none" spc="0" normalizeH="0" baseline="0" noProof="0">
                <a:ln>
                  <a:noFill/>
                </a:ln>
                <a:solidFill>
                  <a:srgbClr val="000000"/>
                </a:solidFill>
                <a:effectLst/>
                <a:uLnTx/>
                <a:uFillTx/>
                <a:latin typeface="Georgia" panose="02040502050405020303" pitchFamily="18" charset="0"/>
                <a:cs typeface="Arial"/>
                <a:sym typeface="Arial"/>
              </a:rPr>
              <a:t>Central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Georgia" panose="02040502050405020303" pitchFamily="18" charset="0"/>
                <a:cs typeface="Arial"/>
                <a:sym typeface="Arial"/>
              </a:rPr>
              <a:t>Powers </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launched propaganda campaigns designed to whip up support for their side. </a:t>
            </a:r>
            <a:b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br>
            <a:r>
              <a:rPr kumimoji="0" lang="en-US" sz="1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Directions</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define propaganda, who used it, and why,  and if it was successful.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Next, research here </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hlinkClick r:id="rId3"/>
              </a:rPr>
              <a:t>http://www.ww1propaganda.com/</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the propaganda below and interpret.</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481" y="1991034"/>
            <a:ext cx="2162416" cy="290084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481" y="5209152"/>
            <a:ext cx="2110568" cy="318344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36092" y="1991034"/>
            <a:ext cx="2089446" cy="290084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2530" y="1991034"/>
            <a:ext cx="1941257" cy="2941004"/>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25538" y="5209151"/>
            <a:ext cx="2115243" cy="3183441"/>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12609" y="5209151"/>
            <a:ext cx="2094369" cy="3183441"/>
          </a:xfrm>
          <a:prstGeom prst="rect">
            <a:avLst/>
          </a:prstGeom>
        </p:spPr>
      </p:pic>
    </p:spTree>
    <p:extLst>
      <p:ext uri="{BB962C8B-B14F-4D97-AF65-F5344CB8AC3E}">
        <p14:creationId xmlns:p14="http://schemas.microsoft.com/office/powerpoint/2010/main" val="393037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309535" y="53431"/>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dirty="0">
                <a:solidFill>
                  <a:srgbClr val="7030A0"/>
                </a:solidFill>
                <a:latin typeface="Times New Roman" panose="02020603050405020304" pitchFamily="18" charset="0"/>
                <a:ea typeface="Impact"/>
                <a:cs typeface="Times New Roman" panose="02020603050405020304" pitchFamily="18" charset="0"/>
                <a:sym typeface="Impact"/>
              </a:rPr>
              <a:t>Battles of the Great War</a:t>
            </a:r>
          </a:p>
        </p:txBody>
      </p:sp>
      <p:sp>
        <p:nvSpPr>
          <p:cNvPr id="233" name="Shape 233"/>
          <p:cNvSpPr/>
          <p:nvPr/>
        </p:nvSpPr>
        <p:spPr>
          <a:xfrm>
            <a:off x="84925" y="529774"/>
            <a:ext cx="6610774" cy="523200"/>
          </a:xfrm>
          <a:prstGeom prst="rect">
            <a:avLst/>
          </a:prstGeom>
          <a:noFill/>
          <a:ln>
            <a:noFill/>
          </a:ln>
        </p:spPr>
        <p:txBody>
          <a:bodyPr lIns="91425" tIns="45700" rIns="91425" bIns="45700" anchor="ctr" anchorCtr="0">
            <a:noAutofit/>
          </a:bodyPr>
          <a:lstStyle/>
          <a:p>
            <a:pPr lvl="0">
              <a:buClr>
                <a:schemeClr val="dk1"/>
              </a:buClr>
              <a:buSzPct val="25000"/>
            </a:pPr>
            <a:r>
              <a:rPr lang="en-US" sz="1200" b="1" i="0" u="none" strike="noStrike" cap="none" dirty="0">
                <a:solidFill>
                  <a:schemeClr val="dk1"/>
                </a:solidFill>
                <a:latin typeface="Arial"/>
                <a:ea typeface="Arial"/>
                <a:cs typeface="Arial"/>
                <a:sym typeface="Arial"/>
              </a:rPr>
              <a:t>Directions</a:t>
            </a:r>
            <a:r>
              <a:rPr lang="en-US" sz="1200" b="0" i="0" u="none" strike="noStrike" cap="none" dirty="0">
                <a:solidFill>
                  <a:schemeClr val="dk1"/>
                </a:solidFill>
                <a:latin typeface="Arial"/>
                <a:ea typeface="Arial"/>
                <a:cs typeface="Arial"/>
                <a:sym typeface="Arial"/>
              </a:rPr>
              <a:t>: </a:t>
            </a:r>
            <a:r>
              <a:rPr lang="en-US" sz="1200" dirty="0">
                <a:solidFill>
                  <a:schemeClr val="dk1"/>
                </a:solidFill>
              </a:rPr>
              <a:t>Use </a:t>
            </a:r>
            <a:r>
              <a:rPr lang="en-US" sz="1200" b="1" u="sng" dirty="0">
                <a:solidFill>
                  <a:schemeClr val="hlink"/>
                </a:solidFill>
                <a:hlinkClick r:id="rId3"/>
              </a:rPr>
              <a:t>this interactive timeline of World War 1</a:t>
            </a:r>
            <a:r>
              <a:rPr lang="en-US" sz="1200" dirty="0">
                <a:solidFill>
                  <a:schemeClr val="dk1"/>
                </a:solidFill>
              </a:rPr>
              <a:t> </a:t>
            </a:r>
            <a:r>
              <a:rPr lang="en-US" sz="1200" dirty="0">
                <a:solidFill>
                  <a:schemeClr val="dk1"/>
                </a:solidFill>
                <a:hlinkClick r:id="rId4"/>
              </a:rPr>
              <a:t>http://ow.ly/Evt130fCDqB</a:t>
            </a:r>
            <a:endParaRPr lang="en-US" sz="1200" dirty="0">
              <a:solidFill>
                <a:schemeClr val="dk1"/>
              </a:solidFill>
            </a:endParaRPr>
          </a:p>
          <a:p>
            <a:pPr lvl="0">
              <a:buClr>
                <a:schemeClr val="dk1"/>
              </a:buClr>
              <a:buSzPct val="25000"/>
            </a:pPr>
            <a:r>
              <a:rPr lang="en-US" sz="1200" dirty="0">
                <a:solidFill>
                  <a:schemeClr val="dk1"/>
                </a:solidFill>
              </a:rPr>
              <a:t>    and </a:t>
            </a:r>
            <a:r>
              <a:rPr lang="en-US" sz="1200" b="1" u="sng" dirty="0">
                <a:solidFill>
                  <a:schemeClr val="hlink"/>
                </a:solidFill>
                <a:hlinkClick r:id="rId5"/>
              </a:rPr>
              <a:t>this map and info</a:t>
            </a:r>
            <a:r>
              <a:rPr lang="en-US" sz="1200" dirty="0">
                <a:solidFill>
                  <a:schemeClr val="dk1"/>
                </a:solidFill>
              </a:rPr>
              <a:t>  </a:t>
            </a:r>
            <a:r>
              <a:rPr lang="en-US" sz="1200" dirty="0">
                <a:solidFill>
                  <a:schemeClr val="dk1"/>
                </a:solidFill>
                <a:hlinkClick r:id="rId5"/>
              </a:rPr>
              <a:t>http://www.greatwar.co.uk/battles/</a:t>
            </a:r>
            <a:r>
              <a:rPr lang="en-US" sz="1200" dirty="0">
                <a:solidFill>
                  <a:schemeClr val="dk1"/>
                </a:solidFill>
              </a:rPr>
              <a:t> to complete the timeline below.</a:t>
            </a:r>
          </a:p>
        </p:txBody>
      </p:sp>
      <p:sp>
        <p:nvSpPr>
          <p:cNvPr id="234" name="Shape 234"/>
          <p:cNvSpPr/>
          <p:nvPr/>
        </p:nvSpPr>
        <p:spPr>
          <a:xfrm>
            <a:off x="2812800" y="1192150"/>
            <a:ext cx="1232400" cy="7894799"/>
          </a:xfrm>
          <a:prstGeom prst="downArrow">
            <a:avLst>
              <a:gd name="adj1" fmla="val 50000"/>
              <a:gd name="adj2" fmla="val 31064"/>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1914</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US"/>
              <a:t>1915</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None/>
            </a:pPr>
            <a:r>
              <a:rPr lang="en-US">
                <a:solidFill>
                  <a:schemeClr val="dk1"/>
                </a:solidFill>
              </a:rPr>
              <a:t>1916</a:t>
            </a: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r>
              <a:rPr lang="en-US">
                <a:solidFill>
                  <a:schemeClr val="dk1"/>
                </a:solidFill>
              </a:rPr>
              <a:t>1917</a:t>
            </a: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r>
              <a:rPr lang="en-US">
                <a:solidFill>
                  <a:schemeClr val="dk1"/>
                </a:solidFill>
              </a:rPr>
              <a:t>1918</a:t>
            </a: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a:spcBef>
                <a:spcPts val="0"/>
              </a:spcBef>
              <a:buClr>
                <a:schemeClr val="dk1"/>
              </a:buClr>
              <a:buFont typeface="Arial"/>
              <a:buNone/>
            </a:pPr>
            <a:r>
              <a:rPr lang="en-US">
                <a:solidFill>
                  <a:schemeClr val="dk1"/>
                </a:solidFill>
              </a:rPr>
              <a:t>1919</a:t>
            </a:r>
          </a:p>
        </p:txBody>
      </p:sp>
      <p:sp>
        <p:nvSpPr>
          <p:cNvPr id="235" name="Shape 235"/>
          <p:cNvSpPr/>
          <p:nvPr/>
        </p:nvSpPr>
        <p:spPr>
          <a:xfrm>
            <a:off x="4045200" y="2855701"/>
            <a:ext cx="2583625" cy="1790974"/>
          </a:xfrm>
          <a:prstGeom prst="wedgeRectCallout">
            <a:avLst>
              <a:gd name="adj1" fmla="val -68771"/>
              <a:gd name="adj2" fmla="val -19015"/>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What was significant about the Second Battle of Ypres?</a:t>
            </a:r>
          </a:p>
          <a:p>
            <a:pPr lvl="0">
              <a:spcBef>
                <a:spcPts val="0"/>
              </a:spcBef>
              <a:buNone/>
            </a:pPr>
            <a:endParaRPr dirty="0"/>
          </a:p>
        </p:txBody>
      </p:sp>
      <p:sp>
        <p:nvSpPr>
          <p:cNvPr id="236" name="Shape 236"/>
          <p:cNvSpPr txBox="1"/>
          <p:nvPr/>
        </p:nvSpPr>
        <p:spPr>
          <a:xfrm>
            <a:off x="4045200" y="1052975"/>
            <a:ext cx="2583625" cy="1457100"/>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endParaRPr lang="en-US" dirty="0">
              <a:latin typeface="Times New Roman" panose="02020603050405020304" pitchFamily="18" charset="0"/>
              <a:cs typeface="Times New Roman" panose="02020603050405020304" pitchFamily="18" charset="0"/>
            </a:endParaRPr>
          </a:p>
          <a:p>
            <a:pPr lvl="0" algn="ctr">
              <a:spcBef>
                <a:spcPts val="0"/>
              </a:spcBef>
              <a:buNone/>
            </a:pPr>
            <a:endParaRPr lang="en-US" dirty="0">
              <a:latin typeface="Times New Roman" panose="02020603050405020304" pitchFamily="18" charset="0"/>
              <a:cs typeface="Times New Roman" panose="02020603050405020304" pitchFamily="18" charset="0"/>
            </a:endParaRPr>
          </a:p>
          <a:p>
            <a:pPr lvl="0" algn="ctr">
              <a:spcBef>
                <a:spcPts val="0"/>
              </a:spcBef>
              <a:buNone/>
            </a:pPr>
            <a:r>
              <a:rPr lang="en-US" dirty="0">
                <a:latin typeface="Times New Roman" panose="02020603050405020304" pitchFamily="18" charset="0"/>
                <a:cs typeface="Times New Roman" panose="02020603050405020304" pitchFamily="18" charset="0"/>
              </a:rPr>
              <a:t>What was the Schlieffen Plan? </a:t>
            </a:r>
          </a:p>
        </p:txBody>
      </p:sp>
      <p:sp>
        <p:nvSpPr>
          <p:cNvPr id="237" name="Shape 237"/>
          <p:cNvSpPr/>
          <p:nvPr/>
        </p:nvSpPr>
        <p:spPr>
          <a:xfrm>
            <a:off x="162300" y="1150350"/>
            <a:ext cx="2650499" cy="1784232"/>
          </a:xfrm>
          <a:prstGeom prst="wedgeRectCallout">
            <a:avLst>
              <a:gd name="adj1" fmla="val 68511"/>
              <a:gd name="adj2" fmla="val 20166"/>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How and why did the Battle of the Marne affect the </a:t>
            </a:r>
            <a:r>
              <a:rPr lang="en-US" dirty="0">
                <a:solidFill>
                  <a:schemeClr val="dk1"/>
                </a:solidFill>
                <a:latin typeface="Times New Roman" panose="02020603050405020304" pitchFamily="18" charset="0"/>
                <a:cs typeface="Times New Roman" panose="02020603050405020304" pitchFamily="18" charset="0"/>
              </a:rPr>
              <a:t>Schlieffen Plan?</a:t>
            </a:r>
          </a:p>
          <a:p>
            <a:pPr lvl="0" rtl="0">
              <a:spcBef>
                <a:spcPts val="0"/>
              </a:spcBef>
              <a:buNone/>
            </a:pPr>
            <a:endParaRPr dirty="0"/>
          </a:p>
        </p:txBody>
      </p:sp>
      <p:sp>
        <p:nvSpPr>
          <p:cNvPr id="238" name="Shape 238"/>
          <p:cNvSpPr/>
          <p:nvPr/>
        </p:nvSpPr>
        <p:spPr>
          <a:xfrm>
            <a:off x="162300" y="3188424"/>
            <a:ext cx="2650499" cy="1805701"/>
          </a:xfrm>
          <a:prstGeom prst="wedgeRectCallout">
            <a:avLst>
              <a:gd name="adj1" fmla="val 70191"/>
              <a:gd name="adj2" fmla="val 32110"/>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What was significant for the French at Verdun?</a:t>
            </a:r>
          </a:p>
          <a:p>
            <a:pPr lvl="0" rtl="0">
              <a:spcBef>
                <a:spcPts val="0"/>
              </a:spcBef>
              <a:buNone/>
            </a:pPr>
            <a:endParaRPr dirty="0"/>
          </a:p>
        </p:txBody>
      </p:sp>
      <p:sp>
        <p:nvSpPr>
          <p:cNvPr id="239" name="Shape 239"/>
          <p:cNvSpPr/>
          <p:nvPr/>
        </p:nvSpPr>
        <p:spPr>
          <a:xfrm>
            <a:off x="4133125" y="4992299"/>
            <a:ext cx="2495700" cy="1790975"/>
          </a:xfrm>
          <a:prstGeom prst="wedgeRectCallout">
            <a:avLst>
              <a:gd name="adj1" fmla="val -72670"/>
              <a:gd name="adj2" fmla="val -23016"/>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Was the Allied offensive at the Somme effective? Explain.</a:t>
            </a:r>
            <a:r>
              <a:rPr lang="en-US" dirty="0"/>
              <a:t> </a:t>
            </a:r>
          </a:p>
          <a:p>
            <a:pPr lvl="0" rtl="0">
              <a:spcBef>
                <a:spcPts val="0"/>
              </a:spcBef>
              <a:buNone/>
            </a:pPr>
            <a:endParaRPr dirty="0"/>
          </a:p>
        </p:txBody>
      </p:sp>
      <p:sp>
        <p:nvSpPr>
          <p:cNvPr id="240" name="Shape 240"/>
          <p:cNvSpPr/>
          <p:nvPr/>
        </p:nvSpPr>
        <p:spPr>
          <a:xfrm>
            <a:off x="162300" y="5269559"/>
            <a:ext cx="2650499" cy="1671925"/>
          </a:xfrm>
          <a:prstGeom prst="wedgeRectCallout">
            <a:avLst>
              <a:gd name="adj1" fmla="val 70919"/>
              <a:gd name="adj2" fmla="val 12174"/>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What effect did American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soldiers have on the war?</a:t>
            </a:r>
          </a:p>
          <a:p>
            <a:pPr lvl="0" rtl="0">
              <a:spcBef>
                <a:spcPts val="0"/>
              </a:spcBef>
              <a:buNone/>
            </a:pPr>
            <a:endParaRPr dirty="0"/>
          </a:p>
        </p:txBody>
      </p:sp>
      <p:sp>
        <p:nvSpPr>
          <p:cNvPr id="241" name="Shape 241"/>
          <p:cNvSpPr/>
          <p:nvPr/>
        </p:nvSpPr>
        <p:spPr>
          <a:xfrm>
            <a:off x="4133125" y="7128900"/>
            <a:ext cx="2495700" cy="1745399"/>
          </a:xfrm>
          <a:prstGeom prst="wedgeRectCallout">
            <a:avLst>
              <a:gd name="adj1" fmla="val -70122"/>
              <a:gd name="adj2" fmla="val -21386"/>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Why did Russia leave the war? </a:t>
            </a:r>
          </a:p>
          <a:p>
            <a:pPr lvl="0" rtl="0">
              <a:spcBef>
                <a:spcPts val="0"/>
              </a:spcBef>
              <a:buNone/>
            </a:pPr>
            <a:endParaRPr dirty="0"/>
          </a:p>
        </p:txBody>
      </p:sp>
      <p:pic>
        <p:nvPicPr>
          <p:cNvPr id="242" name="Shape 24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62300" y="7154133"/>
            <a:ext cx="2650500" cy="17201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938" y="499976"/>
            <a:ext cx="5944872" cy="47865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787" y="978630"/>
            <a:ext cx="6420023" cy="45411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475" y="1457284"/>
            <a:ext cx="5944872" cy="228351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217173316"/>
              </p:ext>
            </p:extLst>
          </p:nvPr>
        </p:nvGraphicFramePr>
        <p:xfrm>
          <a:off x="495475" y="3765339"/>
          <a:ext cx="5915025" cy="675814"/>
        </p:xfrm>
        <a:graphic>
          <a:graphicData uri="http://schemas.openxmlformats.org/drawingml/2006/table">
            <a:tbl>
              <a:tblPr firstRow="1" firstCol="1" bandRow="1"/>
              <a:tblGrid>
                <a:gridCol w="1724074">
                  <a:extLst>
                    <a:ext uri="{9D8B030D-6E8A-4147-A177-3AD203B41FA5}">
                      <a16:colId xmlns:a16="http://schemas.microsoft.com/office/drawing/2014/main" val="567799225"/>
                    </a:ext>
                  </a:extLst>
                </a:gridCol>
                <a:gridCol w="1973502">
                  <a:extLst>
                    <a:ext uri="{9D8B030D-6E8A-4147-A177-3AD203B41FA5}">
                      <a16:colId xmlns:a16="http://schemas.microsoft.com/office/drawing/2014/main" val="3816727364"/>
                    </a:ext>
                  </a:extLst>
                </a:gridCol>
                <a:gridCol w="2217449">
                  <a:extLst>
                    <a:ext uri="{9D8B030D-6E8A-4147-A177-3AD203B41FA5}">
                      <a16:colId xmlns:a16="http://schemas.microsoft.com/office/drawing/2014/main" val="3281498151"/>
                    </a:ext>
                  </a:extLst>
                </a:gridCol>
              </a:tblGrid>
              <a:tr h="337907">
                <a:tc>
                  <a:txBody>
                    <a:bodyPr/>
                    <a:lstStyle/>
                    <a:p>
                      <a:pPr marL="0" marR="0">
                        <a:lnSpc>
                          <a:spcPct val="107000"/>
                        </a:lnSpc>
                        <a:spcBef>
                          <a:spcPts val="0"/>
                        </a:spcBef>
                        <a:spcAft>
                          <a:spcPts val="800"/>
                        </a:spcAft>
                      </a:pPr>
                      <a:r>
                        <a:rPr lang="en-US" sz="1000">
                          <a:effectLst/>
                          <a:latin typeface="Baskerville Old Face" panose="02020602080505020303" pitchFamily="18" charset="0"/>
                          <a:ea typeface="Calibri" panose="020F0502020204030204" pitchFamily="34" charset="0"/>
                          <a:cs typeface="Times New Roman" panose="02020603050405020304" pitchFamily="18" charset="0"/>
                        </a:rPr>
                        <a:t>Much of Northern France was destroyed.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Baskerville Old Face" panose="02020602080505020303" pitchFamily="18" charset="0"/>
                          <a:ea typeface="Calibri" panose="020F0502020204030204" pitchFamily="34" charset="0"/>
                          <a:cs typeface="Times New Roman" panose="02020603050405020304" pitchFamily="18" charset="0"/>
                        </a:rPr>
                        <a:t>Germany kept the land it had taken.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Baskerville Old Face" panose="02020602080505020303" pitchFamily="18" charset="0"/>
                          <a:ea typeface="Calibri" panose="020F0502020204030204" pitchFamily="34" charset="0"/>
                          <a:cs typeface="Times New Roman" panose="02020603050405020304" pitchFamily="18" charset="0"/>
                        </a:rPr>
                        <a:t>Austria-Hungary was split.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006470"/>
                  </a:ext>
                </a:extLst>
              </a:tr>
              <a:tr h="337907">
                <a:tc>
                  <a:txBody>
                    <a:bodyPr/>
                    <a:lstStyle/>
                    <a:p>
                      <a:pPr marL="0" marR="0">
                        <a:lnSpc>
                          <a:spcPct val="107000"/>
                        </a:lnSpc>
                        <a:spcBef>
                          <a:spcPts val="0"/>
                        </a:spcBef>
                        <a:spcAft>
                          <a:spcPts val="800"/>
                        </a:spcAft>
                      </a:pPr>
                      <a:r>
                        <a:rPr lang="en-US" sz="1000">
                          <a:effectLst/>
                          <a:latin typeface="Baskerville Old Face" panose="02020602080505020303" pitchFamily="18" charset="0"/>
                          <a:ea typeface="Calibri" panose="020F0502020204030204" pitchFamily="34" charset="0"/>
                          <a:cs typeface="Times New Roman" panose="02020603050405020304" pitchFamily="18" charset="0"/>
                        </a:rPr>
                        <a:t>United States controlled Germany.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Baskerville Old Face" panose="02020602080505020303" pitchFamily="18" charset="0"/>
                          <a:ea typeface="Calibri" panose="020F0502020204030204" pitchFamily="34" charset="0"/>
                          <a:cs typeface="Times New Roman" panose="02020603050405020304" pitchFamily="18" charset="0"/>
                        </a:rPr>
                        <a:t>Many new factories were built.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dirty="0">
                          <a:effectLst/>
                          <a:latin typeface="Baskerville Old Face" panose="02020602080505020303" pitchFamily="18" charset="0"/>
                          <a:ea typeface="Calibri" panose="020F0502020204030204" pitchFamily="34" charset="0"/>
                          <a:cs typeface="Times New Roman" panose="02020603050405020304" pitchFamily="18" charset="0"/>
                        </a:rPr>
                        <a:t>Most countries lost billions of dollar fighting the war.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196742"/>
                  </a:ext>
                </a:extLst>
              </a:tr>
            </a:tbl>
          </a:graphicData>
        </a:graphic>
      </p:graphicFrame>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938" y="4776285"/>
            <a:ext cx="5944872" cy="4182885"/>
          </a:xfrm>
          <a:prstGeom prst="rect">
            <a:avLst/>
          </a:prstGeom>
        </p:spPr>
      </p:pic>
    </p:spTree>
    <p:extLst>
      <p:ext uri="{BB962C8B-B14F-4D97-AF65-F5344CB8AC3E}">
        <p14:creationId xmlns:p14="http://schemas.microsoft.com/office/powerpoint/2010/main" val="287126645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7E6707-E714-4FB1-926B-DA2853240B48}">
  <ds:schemaRefs>
    <ds:schemaRef ds:uri="http://schemas.microsoft.com/sharepoint/v3/contenttype/forms"/>
  </ds:schemaRefs>
</ds:datastoreItem>
</file>

<file path=customXml/itemProps2.xml><?xml version="1.0" encoding="utf-8"?>
<ds:datastoreItem xmlns:ds="http://schemas.openxmlformats.org/officeDocument/2006/customXml" ds:itemID="{3752026F-6DBD-4C40-A292-AC8E252AD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B4885D-5356-44BD-9E54-C4E53B4C08E6}">
  <ds:schemaRefs>
    <ds:schemaRef ds:uri="5e5f1a22-57e7-4712-a9d6-cd8f277af904"/>
    <ds:schemaRef ds:uri="http://www.w3.org/XML/1998/namespace"/>
    <ds:schemaRef ds:uri="http://schemas.microsoft.com/office/infopath/2007/PartnerControls"/>
    <ds:schemaRef ds:uri="http://schemas.microsoft.com/office/2006/documentManagement/types"/>
    <ds:schemaRef ds:uri="60d19c23-6866-456c-9119-fd297c8160f1"/>
    <ds:schemaRef ds:uri="http://schemas.openxmlformats.org/package/2006/metadata/core-properties"/>
    <ds:schemaRef ds:uri="http://schemas.microsoft.com/office/2006/metadata/properties"/>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192</TotalTime>
  <Words>1192</Words>
  <Application>Microsoft Office PowerPoint</Application>
  <PresentationFormat>On-screen Show (4:3)</PresentationFormat>
  <Paragraphs>243</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Times New Roman</vt:lpstr>
      <vt:lpstr>Anton</vt:lpstr>
      <vt:lpstr>Calibri</vt:lpstr>
      <vt:lpstr>Georgia</vt:lpstr>
      <vt:lpstr>Baskerville Old Face</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20</cp:revision>
  <cp:lastPrinted>2017-10-07T14:57:53Z</cp:lastPrinted>
  <dcterms:modified xsi:type="dcterms:W3CDTF">2019-09-04T15:02:22Z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ies>
</file>