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73" r:id="rId5"/>
    <p:sldId id="258" r:id="rId6"/>
    <p:sldId id="274" r:id="rId7"/>
    <p:sldId id="275" r:id="rId8"/>
    <p:sldId id="259" r:id="rId9"/>
    <p:sldId id="260" r:id="rId10"/>
    <p:sldId id="272" r:id="rId11"/>
    <p:sldId id="278" r:id="rId12"/>
    <p:sldId id="276" r:id="rId13"/>
    <p:sldId id="261" r:id="rId14"/>
    <p:sldId id="263" r:id="rId15"/>
    <p:sldId id="277" r:id="rId16"/>
    <p:sldId id="265" r:id="rId17"/>
    <p:sldId id="279" r:id="rId18"/>
    <p:sldId id="264" r:id="rId19"/>
    <p:sldId id="267" r:id="rId20"/>
    <p:sldId id="270" r:id="rId21"/>
  </p:sldIdLst>
  <p:sldSz cx="6858000" cy="9144000" type="screen4x3"/>
  <p:notesSz cx="7102475" cy="9388475"/>
  <p:embeddedFontLst>
    <p:embeddedFont>
      <p:font typeface="Anton"/>
      <p:regular r:id="rId23"/>
    </p:embeddedFont>
    <p:embeddedFont>
      <p:font typeface="Baskerville Old Face" panose="02020602080505020303" pitchFamily="18" charset="0"/>
      <p:regular r:id="rId24"/>
    </p:embeddedFont>
    <p:embeddedFont>
      <p:font typeface="Calibri" panose="020F0502020204030204" pitchFamily="34" charset="0"/>
      <p:regular r:id="rId25"/>
      <p:bold r:id="rId26"/>
      <p:italic r:id="rId27"/>
      <p:boldItalic r:id="rId28"/>
    </p:embeddedFont>
    <p:embeddedFont>
      <p:font typeface="Impact" panose="020B0806030902050204" pitchFamily="3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DD1C35-664D-4D24-B112-7A0B6541E67F}">
  <a:tblStyle styleId="{DEDD1C35-664D-4D24-B112-7A0B6541E67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24A4DA2-08D5-48B8-8CC9-111B58844983}" styleName="Table_1"/>
  <a:tblStyle styleId="{483B7E65-62D0-4F42-8CEE-5C8409A492E0}" styleName="Table_2">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3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66720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shmm.org/wlc/en/article.php?ModuleId=1000515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istory.com/topics/world-war-ii/bombing-of-hiroshima-and-nagasak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archives.gov/research/alic/reference/military/japanese-internment.html" TargetMode="External"/><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k0aZH_6LhKQ" TargetMode="External"/><Relationship Id="rId5" Type="http://schemas.openxmlformats.org/officeDocument/2006/relationships/hyperlink" Target="https://www.archives.gov/research/alic/reference/military/japanese-internment.html"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civitaspolitics.org/2010/01/06/the-end-game-the-consequences-of-world-war-ii/"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orldhistoryforusall.sdsu.edu/eras/era8.php" TargetMode="External"/><Relationship Id="rId3" Type="http://schemas.openxmlformats.org/officeDocument/2006/relationships/hyperlink" Target="http://www.digitalhistory.uh.edu/disp_textbook.cfm?smtID=2&amp;psid=3484" TargetMode="External"/><Relationship Id="rId7" Type="http://schemas.openxmlformats.org/officeDocument/2006/relationships/hyperlink" Target="http://www.history.com/topics/joseph-stal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igitalhistory.uh.edu/disp_textbook.cfm?smtID=2&amp;psid=3485" TargetMode="External"/><Relationship Id="rId5" Type="http://schemas.openxmlformats.org/officeDocument/2006/relationships/hyperlink" Target="http://www.digitalhistory.uh.edu/disp_textbook.cfm?smtID=2&amp;psid=3486" TargetMode="External"/><Relationship Id="rId4" Type="http://schemas.openxmlformats.org/officeDocument/2006/relationships/hyperlink" Target="http://www.digitalhistory.uh.edu/disp_textbook.cfm?smtID=2&amp;psid=348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istory.co.uk/study-topics/history-of-ww2/appease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72" y="441609"/>
            <a:ext cx="5944872" cy="47865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526" y="920263"/>
            <a:ext cx="6478918" cy="57590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549" y="1590678"/>
            <a:ext cx="5944872" cy="76828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61376478"/>
              </p:ext>
            </p:extLst>
          </p:nvPr>
        </p:nvGraphicFramePr>
        <p:xfrm>
          <a:off x="403549" y="2339332"/>
          <a:ext cx="5915025" cy="227428"/>
        </p:xfrm>
        <a:graphic>
          <a:graphicData uri="http://schemas.openxmlformats.org/drawingml/2006/table">
            <a:tbl>
              <a:tblPr firstRow="1" firstCol="1" bandRow="1"/>
              <a:tblGrid>
                <a:gridCol w="1183005">
                  <a:extLst>
                    <a:ext uri="{9D8B030D-6E8A-4147-A177-3AD203B41FA5}">
                      <a16:colId xmlns:a16="http://schemas.microsoft.com/office/drawing/2014/main" val="2288972277"/>
                    </a:ext>
                  </a:extLst>
                </a:gridCol>
                <a:gridCol w="1183005">
                  <a:extLst>
                    <a:ext uri="{9D8B030D-6E8A-4147-A177-3AD203B41FA5}">
                      <a16:colId xmlns:a16="http://schemas.microsoft.com/office/drawing/2014/main" val="1866013126"/>
                    </a:ext>
                  </a:extLst>
                </a:gridCol>
                <a:gridCol w="1183005">
                  <a:extLst>
                    <a:ext uri="{9D8B030D-6E8A-4147-A177-3AD203B41FA5}">
                      <a16:colId xmlns:a16="http://schemas.microsoft.com/office/drawing/2014/main" val="1805266596"/>
                    </a:ext>
                  </a:extLst>
                </a:gridCol>
                <a:gridCol w="1183005">
                  <a:extLst>
                    <a:ext uri="{9D8B030D-6E8A-4147-A177-3AD203B41FA5}">
                      <a16:colId xmlns:a16="http://schemas.microsoft.com/office/drawing/2014/main" val="3358225547"/>
                    </a:ext>
                  </a:extLst>
                </a:gridCol>
                <a:gridCol w="1183005">
                  <a:extLst>
                    <a:ext uri="{9D8B030D-6E8A-4147-A177-3AD203B41FA5}">
                      <a16:colId xmlns:a16="http://schemas.microsoft.com/office/drawing/2014/main" val="1067129951"/>
                    </a:ext>
                  </a:extLst>
                </a:gridCol>
              </a:tblGrid>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democracy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totalitarianism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communism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fascism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imperialism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016785"/>
                  </a:ext>
                </a:extLst>
              </a:tr>
            </a:tbl>
          </a:graphicData>
        </a:graphic>
      </p:graphicFrame>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549" y="2717695"/>
            <a:ext cx="5944872" cy="238564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62030651"/>
              </p:ext>
            </p:extLst>
          </p:nvPr>
        </p:nvGraphicFramePr>
        <p:xfrm>
          <a:off x="433397" y="5057715"/>
          <a:ext cx="5915024" cy="194974"/>
        </p:xfrm>
        <a:graphic>
          <a:graphicData uri="http://schemas.openxmlformats.org/drawingml/2006/table">
            <a:tbl>
              <a:tblPr firstRow="1" firstCol="1" bandRow="1"/>
              <a:tblGrid>
                <a:gridCol w="737006">
                  <a:extLst>
                    <a:ext uri="{9D8B030D-6E8A-4147-A177-3AD203B41FA5}">
                      <a16:colId xmlns:a16="http://schemas.microsoft.com/office/drawing/2014/main" val="3573811773"/>
                    </a:ext>
                  </a:extLst>
                </a:gridCol>
                <a:gridCol w="952098">
                  <a:extLst>
                    <a:ext uri="{9D8B030D-6E8A-4147-A177-3AD203B41FA5}">
                      <a16:colId xmlns:a16="http://schemas.microsoft.com/office/drawing/2014/main" val="4115258425"/>
                    </a:ext>
                  </a:extLst>
                </a:gridCol>
                <a:gridCol w="845184">
                  <a:extLst>
                    <a:ext uri="{9D8B030D-6E8A-4147-A177-3AD203B41FA5}">
                      <a16:colId xmlns:a16="http://schemas.microsoft.com/office/drawing/2014/main" val="3547522694"/>
                    </a:ext>
                  </a:extLst>
                </a:gridCol>
                <a:gridCol w="845184">
                  <a:extLst>
                    <a:ext uri="{9D8B030D-6E8A-4147-A177-3AD203B41FA5}">
                      <a16:colId xmlns:a16="http://schemas.microsoft.com/office/drawing/2014/main" val="1384308817"/>
                    </a:ext>
                  </a:extLst>
                </a:gridCol>
                <a:gridCol w="845184">
                  <a:extLst>
                    <a:ext uri="{9D8B030D-6E8A-4147-A177-3AD203B41FA5}">
                      <a16:colId xmlns:a16="http://schemas.microsoft.com/office/drawing/2014/main" val="2921918157"/>
                    </a:ext>
                  </a:extLst>
                </a:gridCol>
                <a:gridCol w="845184">
                  <a:extLst>
                    <a:ext uri="{9D8B030D-6E8A-4147-A177-3AD203B41FA5}">
                      <a16:colId xmlns:a16="http://schemas.microsoft.com/office/drawing/2014/main" val="2204052744"/>
                    </a:ext>
                  </a:extLst>
                </a:gridCol>
                <a:gridCol w="845184">
                  <a:extLst>
                    <a:ext uri="{9D8B030D-6E8A-4147-A177-3AD203B41FA5}">
                      <a16:colId xmlns:a16="http://schemas.microsoft.com/office/drawing/2014/main" val="1390283776"/>
                    </a:ext>
                  </a:extLst>
                </a:gridCol>
              </a:tblGrid>
              <a:tr h="194974">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Italy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Great Britain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France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Germany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USSR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Japan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01133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51210055"/>
              </p:ext>
            </p:extLst>
          </p:nvPr>
        </p:nvGraphicFramePr>
        <p:xfrm>
          <a:off x="433397" y="5462074"/>
          <a:ext cx="5915024" cy="1046675"/>
        </p:xfrm>
        <a:graphic>
          <a:graphicData uri="http://schemas.openxmlformats.org/drawingml/2006/table">
            <a:tbl>
              <a:tblPr firstRow="1" firstCol="1" bandRow="1"/>
              <a:tblGrid>
                <a:gridCol w="2957512">
                  <a:extLst>
                    <a:ext uri="{9D8B030D-6E8A-4147-A177-3AD203B41FA5}">
                      <a16:colId xmlns:a16="http://schemas.microsoft.com/office/drawing/2014/main" val="4264003614"/>
                    </a:ext>
                  </a:extLst>
                </a:gridCol>
                <a:gridCol w="2957512">
                  <a:extLst>
                    <a:ext uri="{9D8B030D-6E8A-4147-A177-3AD203B41FA5}">
                      <a16:colId xmlns:a16="http://schemas.microsoft.com/office/drawing/2014/main" val="990683360"/>
                    </a:ext>
                  </a:extLst>
                </a:gridCol>
              </a:tblGrid>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Axis Powers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Allied Powers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696081"/>
                  </a:ext>
                </a:extLst>
              </a:tr>
              <a:tr h="819247">
                <a:tc>
                  <a:txBody>
                    <a:bodyPr/>
                    <a:lstStyle/>
                    <a:p>
                      <a:pPr marL="0" marR="0">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192035"/>
                  </a:ext>
                </a:extLst>
              </a:tr>
            </a:tbl>
          </a:graphicData>
        </a:graphic>
      </p:graphicFrame>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3702" y="6718256"/>
            <a:ext cx="5944872" cy="29115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051090653"/>
              </p:ext>
            </p:extLst>
          </p:nvPr>
        </p:nvGraphicFramePr>
        <p:xfrm>
          <a:off x="373702" y="6999859"/>
          <a:ext cx="5915025" cy="194974"/>
        </p:xfrm>
        <a:graphic>
          <a:graphicData uri="http://schemas.openxmlformats.org/drawingml/2006/table">
            <a:tbl>
              <a:tblPr firstRow="1" firstCol="1" bandRow="1"/>
              <a:tblGrid>
                <a:gridCol w="1183005">
                  <a:extLst>
                    <a:ext uri="{9D8B030D-6E8A-4147-A177-3AD203B41FA5}">
                      <a16:colId xmlns:a16="http://schemas.microsoft.com/office/drawing/2014/main" val="1678693683"/>
                    </a:ext>
                  </a:extLst>
                </a:gridCol>
                <a:gridCol w="1183005">
                  <a:extLst>
                    <a:ext uri="{9D8B030D-6E8A-4147-A177-3AD203B41FA5}">
                      <a16:colId xmlns:a16="http://schemas.microsoft.com/office/drawing/2014/main" val="3265091827"/>
                    </a:ext>
                  </a:extLst>
                </a:gridCol>
                <a:gridCol w="1183005">
                  <a:extLst>
                    <a:ext uri="{9D8B030D-6E8A-4147-A177-3AD203B41FA5}">
                      <a16:colId xmlns:a16="http://schemas.microsoft.com/office/drawing/2014/main" val="2048705098"/>
                    </a:ext>
                  </a:extLst>
                </a:gridCol>
                <a:gridCol w="1183005">
                  <a:extLst>
                    <a:ext uri="{9D8B030D-6E8A-4147-A177-3AD203B41FA5}">
                      <a16:colId xmlns:a16="http://schemas.microsoft.com/office/drawing/2014/main" val="1960158099"/>
                    </a:ext>
                  </a:extLst>
                </a:gridCol>
                <a:gridCol w="1183005">
                  <a:extLst>
                    <a:ext uri="{9D8B030D-6E8A-4147-A177-3AD203B41FA5}">
                      <a16:colId xmlns:a16="http://schemas.microsoft.com/office/drawing/2014/main" val="1005663650"/>
                    </a:ext>
                  </a:extLst>
                </a:gridCol>
              </a:tblGrid>
              <a:tr h="194974">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Militarism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Appeasement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Rationing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Neutrality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Propaganda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774180"/>
                  </a:ext>
                </a:extLst>
              </a:tr>
            </a:tbl>
          </a:graphicData>
        </a:graphic>
      </p:graphicFrame>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3855" y="7400440"/>
            <a:ext cx="5944872" cy="1448156"/>
          </a:xfrm>
          <a:prstGeom prst="rect">
            <a:avLst/>
          </a:prstGeom>
        </p:spPr>
      </p:pic>
    </p:spTree>
    <p:extLst>
      <p:ext uri="{BB962C8B-B14F-4D97-AF65-F5344CB8AC3E}">
        <p14:creationId xmlns:p14="http://schemas.microsoft.com/office/powerpoint/2010/main" val="3913920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339" y="7089696"/>
            <a:ext cx="2582175" cy="1889475"/>
          </a:xfrm>
          <a:prstGeom prst="rect">
            <a:avLst/>
          </a:prstGeom>
        </p:spPr>
      </p:pic>
      <p:sp>
        <p:nvSpPr>
          <p:cNvPr id="157" name="Shape 157"/>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0070C0"/>
                </a:solidFill>
                <a:latin typeface="Times New Roman" panose="02020603050405020304" pitchFamily="18" charset="0"/>
                <a:ea typeface="Impact"/>
                <a:cs typeface="Times New Roman" panose="02020603050405020304" pitchFamily="18" charset="0"/>
                <a:sym typeface="Impact"/>
              </a:rPr>
              <a:t>Battles of World War 2: 1939-1945</a:t>
            </a:r>
          </a:p>
        </p:txBody>
      </p:sp>
      <p:sp>
        <p:nvSpPr>
          <p:cNvPr id="158" name="Shape 158"/>
          <p:cNvSpPr/>
          <p:nvPr/>
        </p:nvSpPr>
        <p:spPr>
          <a:xfrm>
            <a:off x="2714900" y="653700"/>
            <a:ext cx="1199099" cy="8323800"/>
          </a:xfrm>
          <a:prstGeom prst="downArrow">
            <a:avLst>
              <a:gd name="adj1" fmla="val 50000"/>
              <a:gd name="adj2" fmla="val 25341"/>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159"/>
          <p:cNvSpPr txBox="1"/>
          <p:nvPr/>
        </p:nvSpPr>
        <p:spPr>
          <a:xfrm>
            <a:off x="2848100" y="941875"/>
            <a:ext cx="932700" cy="523200"/>
          </a:xfrm>
          <a:prstGeom prst="rect">
            <a:avLst/>
          </a:prstGeom>
          <a:noFill/>
          <a:ln>
            <a:noFill/>
          </a:ln>
        </p:spPr>
        <p:txBody>
          <a:bodyPr lIns="91425" tIns="91425" rIns="91425" bIns="91425" anchor="t" anchorCtr="0">
            <a:noAutofit/>
          </a:bodyPr>
          <a:lstStyle/>
          <a:p>
            <a:pPr lvl="0" algn="ctr">
              <a:spcBef>
                <a:spcPts val="0"/>
              </a:spcBef>
              <a:buNone/>
            </a:pPr>
            <a:r>
              <a:rPr lang="en-US" sz="1800">
                <a:solidFill>
                  <a:srgbClr val="0000FF"/>
                </a:solidFill>
                <a:latin typeface="Anton"/>
                <a:ea typeface="Anton"/>
                <a:cs typeface="Anton"/>
                <a:sym typeface="Anton"/>
              </a:rPr>
              <a:t>1939</a:t>
            </a:r>
          </a:p>
        </p:txBody>
      </p:sp>
      <p:sp>
        <p:nvSpPr>
          <p:cNvPr id="160" name="Shape 160"/>
          <p:cNvSpPr txBox="1"/>
          <p:nvPr/>
        </p:nvSpPr>
        <p:spPr>
          <a:xfrm>
            <a:off x="2847900" y="2419923"/>
            <a:ext cx="932700" cy="523200"/>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0000FF"/>
                </a:solidFill>
                <a:latin typeface="Anton"/>
                <a:ea typeface="Anton"/>
                <a:cs typeface="Anton"/>
                <a:sym typeface="Anton"/>
              </a:rPr>
              <a:t>1940</a:t>
            </a:r>
          </a:p>
        </p:txBody>
      </p:sp>
      <p:sp>
        <p:nvSpPr>
          <p:cNvPr id="161" name="Shape 161"/>
          <p:cNvSpPr txBox="1"/>
          <p:nvPr/>
        </p:nvSpPr>
        <p:spPr>
          <a:xfrm>
            <a:off x="2846232" y="3479865"/>
            <a:ext cx="932700" cy="523200"/>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0000FF"/>
                </a:solidFill>
                <a:latin typeface="Anton"/>
                <a:ea typeface="Anton"/>
                <a:cs typeface="Anton"/>
                <a:sym typeface="Anton"/>
              </a:rPr>
              <a:t>1941</a:t>
            </a:r>
          </a:p>
        </p:txBody>
      </p:sp>
      <p:sp>
        <p:nvSpPr>
          <p:cNvPr id="162" name="Shape 162"/>
          <p:cNvSpPr/>
          <p:nvPr/>
        </p:nvSpPr>
        <p:spPr>
          <a:xfrm>
            <a:off x="195600" y="924625"/>
            <a:ext cx="2652300" cy="1314151"/>
          </a:xfrm>
          <a:prstGeom prst="wedgeRectCallout">
            <a:avLst>
              <a:gd name="adj1" fmla="val 65089"/>
              <a:gd name="adj2" fmla="val -1629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Clr>
                <a:schemeClr val="dk1"/>
              </a:buClr>
              <a:buFont typeface="Arial"/>
              <a:buNone/>
            </a:pPr>
            <a:endParaRPr lang="en-US" b="1" dirty="0">
              <a:solidFill>
                <a:srgbClr val="C00000"/>
              </a:solidFill>
            </a:endParaRPr>
          </a:p>
          <a:p>
            <a:pPr lvl="0" algn="ctr" rtl="0">
              <a:lnSpc>
                <a:spcPct val="115000"/>
              </a:lnSpc>
              <a:spcBef>
                <a:spcPts val="0"/>
              </a:spcBef>
              <a:buClr>
                <a:schemeClr val="dk1"/>
              </a:buClr>
              <a:buFont typeface="Arial"/>
              <a:buNone/>
            </a:pPr>
            <a:endParaRPr lang="en-US" sz="1600" b="1" dirty="0">
              <a:solidFill>
                <a:srgbClr val="0070C0"/>
              </a:solidFill>
            </a:endParaRPr>
          </a:p>
          <a:p>
            <a:pPr lvl="0" algn="ctr" rtl="0">
              <a:lnSpc>
                <a:spcPct val="115000"/>
              </a:lnSpc>
              <a:spcBef>
                <a:spcPts val="0"/>
              </a:spcBef>
              <a:buClr>
                <a:schemeClr val="dk1"/>
              </a:buClr>
              <a:buFont typeface="Arial"/>
              <a:buNone/>
            </a:pPr>
            <a:r>
              <a:rPr lang="en-US" b="1" dirty="0">
                <a:solidFill>
                  <a:srgbClr val="0070C0"/>
                </a:solidFill>
                <a:latin typeface="Times New Roman" panose="02020603050405020304" pitchFamily="18" charset="0"/>
                <a:cs typeface="Times New Roman" panose="02020603050405020304" pitchFamily="18" charset="0"/>
              </a:rPr>
              <a:t>Nonaggression Pact</a:t>
            </a:r>
          </a:p>
          <a:p>
            <a:pPr lvl="0" rtl="0">
              <a:lnSpc>
                <a:spcPct val="115000"/>
              </a:lnSpc>
              <a:spcBef>
                <a:spcPts val="0"/>
              </a:spcBef>
              <a:buClr>
                <a:schemeClr val="dk1"/>
              </a:buClr>
              <a:buSzPct val="100000"/>
              <a:buFont typeface="Arial"/>
              <a:buNone/>
            </a:pPr>
            <a:r>
              <a:rPr lang="en-US" sz="1200" dirty="0">
                <a:solidFill>
                  <a:schemeClr val="dk1"/>
                </a:solidFill>
                <a:latin typeface="Times New Roman" panose="02020603050405020304" pitchFamily="18" charset="0"/>
                <a:cs typeface="Times New Roman" panose="02020603050405020304" pitchFamily="18" charset="0"/>
              </a:rPr>
              <a:t> </a:t>
            </a:r>
          </a:p>
          <a:p>
            <a:pPr lvl="0" rtl="0">
              <a:spcBef>
                <a:spcPts val="0"/>
              </a:spcBef>
              <a:buClr>
                <a:schemeClr val="dk1"/>
              </a:buClr>
              <a:buSzPct val="100000"/>
              <a:buFont typeface="Arial"/>
              <a:buNone/>
            </a:pPr>
            <a:r>
              <a:rPr lang="en-US" sz="1200" dirty="0">
                <a:solidFill>
                  <a:schemeClr val="dk1"/>
                </a:solidFill>
                <a:latin typeface="Times New Roman" panose="02020603050405020304" pitchFamily="18" charset="0"/>
                <a:cs typeface="Times New Roman" panose="02020603050405020304" pitchFamily="18" charset="0"/>
              </a:rPr>
              <a:t>What 2 countries signed a pact in 1939?</a:t>
            </a:r>
          </a:p>
          <a:p>
            <a:pPr lvl="0" rtl="0">
              <a:spcBef>
                <a:spcPts val="0"/>
              </a:spcBef>
              <a:buClr>
                <a:schemeClr val="dk1"/>
              </a:buClr>
              <a:buSzPct val="100000"/>
              <a:buFont typeface="Arial"/>
              <a:buNone/>
            </a:pPr>
            <a:r>
              <a:rPr lang="en-US" sz="1200" dirty="0">
                <a:solidFill>
                  <a:schemeClr val="dk1"/>
                </a:solidFill>
                <a:latin typeface="Times New Roman" panose="02020603050405020304" pitchFamily="18" charset="0"/>
                <a:cs typeface="Times New Roman" panose="02020603050405020304" pitchFamily="18" charset="0"/>
              </a:rPr>
              <a:t> </a:t>
            </a:r>
          </a:p>
          <a:p>
            <a:pPr lvl="0" rtl="0">
              <a:spcBef>
                <a:spcPts val="0"/>
              </a:spcBef>
              <a:buNone/>
            </a:pPr>
            <a:r>
              <a:rPr lang="en-US" sz="1200" b="1" dirty="0">
                <a:solidFill>
                  <a:schemeClr val="dk1"/>
                </a:solidFill>
                <a:latin typeface="Times New Roman" panose="02020603050405020304" pitchFamily="18" charset="0"/>
                <a:cs typeface="Times New Roman" panose="02020603050405020304" pitchFamily="18" charset="0"/>
              </a:rPr>
              <a:t> </a:t>
            </a:r>
            <a:r>
              <a:rPr lang="en-US" sz="1200" dirty="0">
                <a:solidFill>
                  <a:schemeClr val="dk1"/>
                </a:solidFill>
                <a:latin typeface="Times New Roman" panose="02020603050405020304" pitchFamily="18" charset="0"/>
                <a:cs typeface="Times New Roman" panose="02020603050405020304" pitchFamily="18" charset="0"/>
              </a:rPr>
              <a:t>Why did they make the agreement?</a:t>
            </a:r>
          </a:p>
          <a:p>
            <a:pPr lvl="0" rtl="0">
              <a:spcBef>
                <a:spcPts val="0"/>
              </a:spcBef>
              <a:buNone/>
            </a:pPr>
            <a:endParaRPr b="1" dirty="0"/>
          </a:p>
          <a:p>
            <a:pPr lvl="0" rtl="0">
              <a:spcBef>
                <a:spcPts val="0"/>
              </a:spcBef>
              <a:buNone/>
            </a:pPr>
            <a:endParaRPr b="1" dirty="0"/>
          </a:p>
          <a:p>
            <a:pPr lvl="0">
              <a:spcBef>
                <a:spcPts val="0"/>
              </a:spcBef>
              <a:buNone/>
            </a:pPr>
            <a:endParaRPr b="1" dirty="0"/>
          </a:p>
        </p:txBody>
      </p:sp>
      <p:sp>
        <p:nvSpPr>
          <p:cNvPr id="163" name="Shape 163"/>
          <p:cNvSpPr txBox="1"/>
          <p:nvPr/>
        </p:nvSpPr>
        <p:spPr>
          <a:xfrm>
            <a:off x="3782413" y="793495"/>
            <a:ext cx="2949127" cy="560245"/>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Complete the boxes for the timeline by responding to the prompts. </a:t>
            </a:r>
          </a:p>
        </p:txBody>
      </p:sp>
      <p:sp>
        <p:nvSpPr>
          <p:cNvPr id="164" name="Shape 164"/>
          <p:cNvSpPr/>
          <p:nvPr/>
        </p:nvSpPr>
        <p:spPr>
          <a:xfrm>
            <a:off x="3761523" y="1549509"/>
            <a:ext cx="2955000" cy="1059988"/>
          </a:xfrm>
          <a:prstGeom prst="wedgeRectCallout">
            <a:avLst>
              <a:gd name="adj1" fmla="val -64914"/>
              <a:gd name="adj2" fmla="val -20405"/>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endParaRPr lang="en-US" b="1" dirty="0">
              <a:solidFill>
                <a:srgbClr val="C00000"/>
              </a:solidFill>
            </a:endParaRPr>
          </a:p>
          <a:p>
            <a:pPr lvl="0" algn="ctr" rtl="0">
              <a:lnSpc>
                <a:spcPct val="115000"/>
              </a:lnSpc>
              <a:spcBef>
                <a:spcPts val="0"/>
              </a:spcBef>
              <a:buNone/>
            </a:pPr>
            <a:endParaRPr lang="en-US" b="1" dirty="0">
              <a:solidFill>
                <a:srgbClr val="C00000"/>
              </a:solidFill>
            </a:endParaRPr>
          </a:p>
          <a:p>
            <a:pPr lvl="0" algn="ctr" rtl="0">
              <a:lnSpc>
                <a:spcPct val="115000"/>
              </a:lnSpc>
              <a:spcBef>
                <a:spcPts val="0"/>
              </a:spcBef>
              <a:buNone/>
            </a:pPr>
            <a:endParaRPr lang="en-US" b="1" dirty="0">
              <a:solidFill>
                <a:srgbClr val="C00000"/>
              </a:solidFill>
            </a:endParaRPr>
          </a:p>
          <a:p>
            <a:pPr lvl="0" algn="ctr" rtl="0">
              <a:lnSpc>
                <a:spcPct val="115000"/>
              </a:lnSpc>
              <a:spcBef>
                <a:spcPts val="0"/>
              </a:spcBef>
              <a:buNone/>
            </a:pPr>
            <a:r>
              <a:rPr lang="en-US" b="1" dirty="0">
                <a:solidFill>
                  <a:srgbClr val="0070C0"/>
                </a:solidFill>
                <a:latin typeface="Times New Roman" panose="02020603050405020304" pitchFamily="18" charset="0"/>
                <a:cs typeface="Times New Roman" panose="02020603050405020304" pitchFamily="18" charset="0"/>
              </a:rPr>
              <a:t>Invasion of Poland</a:t>
            </a:r>
          </a:p>
          <a:p>
            <a:pPr lvl="0" algn="ctr" rtl="0">
              <a:lnSpc>
                <a:spcPct val="115000"/>
              </a:lnSpc>
              <a:spcBef>
                <a:spcPts val="0"/>
              </a:spcBef>
              <a:buNone/>
            </a:pPr>
            <a:endParaRPr lang="en-US" sz="1200" b="1" dirty="0">
              <a:solidFill>
                <a:srgbClr val="C00000"/>
              </a:solidFill>
              <a:latin typeface="Times New Roman" panose="02020603050405020304" pitchFamily="18" charset="0"/>
              <a:cs typeface="Times New Roman" panose="02020603050405020304" pitchFamily="18" charset="0"/>
            </a:endParaRPr>
          </a:p>
          <a:p>
            <a:pPr lvl="0" rtl="0">
              <a:lnSpc>
                <a:spcPct val="115000"/>
              </a:lnSpc>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 Why did the Nazi invasion of Poland start WWII?</a:t>
            </a:r>
            <a:endParaRPr sz="1200" b="1"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a:p>
            <a:pPr lvl="0" rtl="0">
              <a:spcBef>
                <a:spcPts val="0"/>
              </a:spcBef>
              <a:buNone/>
            </a:pPr>
            <a:endParaRPr sz="1100" b="1" dirty="0">
              <a:solidFill>
                <a:schemeClr val="dk1"/>
              </a:solidFill>
            </a:endParaRPr>
          </a:p>
        </p:txBody>
      </p:sp>
      <p:sp>
        <p:nvSpPr>
          <p:cNvPr id="165" name="Shape 165"/>
          <p:cNvSpPr/>
          <p:nvPr/>
        </p:nvSpPr>
        <p:spPr>
          <a:xfrm>
            <a:off x="211340" y="2510732"/>
            <a:ext cx="2652300" cy="1737137"/>
          </a:xfrm>
          <a:prstGeom prst="wedgeRectCallout">
            <a:avLst>
              <a:gd name="adj1" fmla="val 66863"/>
              <a:gd name="adj2" fmla="val -23102"/>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endParaRPr lang="en-US" b="1" dirty="0">
              <a:solidFill>
                <a:srgbClr val="0070C0"/>
              </a:solidFill>
            </a:endParaRPr>
          </a:p>
          <a:p>
            <a:pPr lvl="0" algn="ctr" rtl="0">
              <a:lnSpc>
                <a:spcPct val="115000"/>
              </a:lnSpc>
              <a:spcBef>
                <a:spcPts val="0"/>
              </a:spcBef>
              <a:buNone/>
            </a:pPr>
            <a:r>
              <a:rPr lang="en-US" b="1" dirty="0">
                <a:solidFill>
                  <a:srgbClr val="0070C0"/>
                </a:solidFill>
                <a:latin typeface="Times New Roman" panose="02020603050405020304" pitchFamily="18" charset="0"/>
                <a:cs typeface="Times New Roman" panose="02020603050405020304" pitchFamily="18" charset="0"/>
              </a:rPr>
              <a:t>Battle of Britain</a:t>
            </a:r>
          </a:p>
          <a:p>
            <a:pPr lvl="0" rtl="0">
              <a:lnSpc>
                <a:spcPct val="115000"/>
              </a:lnSpc>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 </a:t>
            </a: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Who defended Britain against the Nazi Luftwaffe?</a:t>
            </a:r>
          </a:p>
          <a:p>
            <a:pPr lvl="0" rtl="0">
              <a:spcBef>
                <a:spcPts val="0"/>
              </a:spcBef>
              <a:buNone/>
            </a:pPr>
            <a:endParaRPr sz="1200" b="1"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endParaRPr sz="1200" b="1"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What technologic advantage did they have?</a:t>
            </a:r>
            <a:endParaRPr sz="1200" b="1"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endParaRPr sz="1100" b="1" dirty="0">
              <a:solidFill>
                <a:schemeClr val="dk1"/>
              </a:solidFill>
            </a:endParaRPr>
          </a:p>
        </p:txBody>
      </p:sp>
      <p:sp>
        <p:nvSpPr>
          <p:cNvPr id="168" name="Shape 168"/>
          <p:cNvSpPr/>
          <p:nvPr/>
        </p:nvSpPr>
        <p:spPr>
          <a:xfrm>
            <a:off x="3801739" y="2774598"/>
            <a:ext cx="2955000" cy="865788"/>
          </a:xfrm>
          <a:prstGeom prst="wedgeRectCallout">
            <a:avLst>
              <a:gd name="adj1" fmla="val -62968"/>
              <a:gd name="adj2" fmla="val 21528"/>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US" b="1" dirty="0">
                <a:solidFill>
                  <a:srgbClr val="0070C0"/>
                </a:solidFill>
                <a:latin typeface="Times New Roman" panose="02020603050405020304" pitchFamily="18" charset="0"/>
                <a:cs typeface="Times New Roman" panose="02020603050405020304" pitchFamily="18" charset="0"/>
              </a:rPr>
              <a:t>The Fall of France</a:t>
            </a:r>
          </a:p>
          <a:p>
            <a:pPr lvl="0" algn="ctr" rtl="0">
              <a:lnSpc>
                <a:spcPct val="115000"/>
              </a:lnSpc>
              <a:spcBef>
                <a:spcPts val="0"/>
              </a:spcBef>
              <a:buNone/>
            </a:pPr>
            <a:endParaRPr lang="en-US" b="1" dirty="0">
              <a:solidFill>
                <a:srgbClr val="0070C0"/>
              </a:solidFill>
              <a:latin typeface="Times New Roman" panose="02020603050405020304" pitchFamily="18" charset="0"/>
              <a:cs typeface="Times New Roman" panose="02020603050405020304" pitchFamily="18" charset="0"/>
            </a:endParaRP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Why did France fall so easily to the Nazis?</a:t>
            </a:r>
          </a:p>
        </p:txBody>
      </p:sp>
      <p:sp>
        <p:nvSpPr>
          <p:cNvPr id="19" name="Shape 183"/>
          <p:cNvSpPr/>
          <p:nvPr/>
        </p:nvSpPr>
        <p:spPr>
          <a:xfrm>
            <a:off x="3834986" y="3893925"/>
            <a:ext cx="2858439" cy="1138939"/>
          </a:xfrm>
          <a:prstGeom prst="wedgeRectCallout">
            <a:avLst>
              <a:gd name="adj1" fmla="val -66075"/>
              <a:gd name="adj2" fmla="val -22154"/>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US" b="1" dirty="0">
                <a:solidFill>
                  <a:srgbClr val="0070C0"/>
                </a:solidFill>
                <a:latin typeface="Times New Roman" panose="02020603050405020304" pitchFamily="18" charset="0"/>
                <a:cs typeface="Times New Roman" panose="02020603050405020304" pitchFamily="18" charset="0"/>
              </a:rPr>
              <a:t>Pearl Harbor 41</a:t>
            </a: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Who attacked Pearl Harbor &amp; why? </a:t>
            </a:r>
            <a:endParaRPr sz="1200"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endParaRPr sz="1200"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What was the result?</a:t>
            </a:r>
          </a:p>
        </p:txBody>
      </p:sp>
      <p:sp>
        <p:nvSpPr>
          <p:cNvPr id="20" name="Shape 179"/>
          <p:cNvSpPr txBox="1"/>
          <p:nvPr/>
        </p:nvSpPr>
        <p:spPr>
          <a:xfrm>
            <a:off x="2870018" y="4223330"/>
            <a:ext cx="932700" cy="523200"/>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0000FF"/>
                </a:solidFill>
                <a:latin typeface="Anton"/>
                <a:ea typeface="Anton"/>
                <a:cs typeface="Anton"/>
                <a:sym typeface="Anton"/>
              </a:rPr>
              <a:t>1942</a:t>
            </a:r>
          </a:p>
        </p:txBody>
      </p:sp>
      <p:sp>
        <p:nvSpPr>
          <p:cNvPr id="21" name="Shape 180"/>
          <p:cNvSpPr txBox="1"/>
          <p:nvPr/>
        </p:nvSpPr>
        <p:spPr>
          <a:xfrm>
            <a:off x="2847900" y="4780122"/>
            <a:ext cx="913623" cy="1484237"/>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0000FF"/>
                </a:solidFill>
                <a:latin typeface="Anton"/>
                <a:ea typeface="Anton"/>
                <a:cs typeface="Anton"/>
                <a:sym typeface="Anton"/>
              </a:rPr>
              <a:t>1943</a:t>
            </a:r>
          </a:p>
        </p:txBody>
      </p:sp>
      <p:sp>
        <p:nvSpPr>
          <p:cNvPr id="22" name="Shape 181"/>
          <p:cNvSpPr txBox="1"/>
          <p:nvPr/>
        </p:nvSpPr>
        <p:spPr>
          <a:xfrm>
            <a:off x="2877126" y="5512815"/>
            <a:ext cx="932700" cy="523200"/>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0000FF"/>
                </a:solidFill>
                <a:latin typeface="Anton"/>
                <a:ea typeface="Anton"/>
                <a:cs typeface="Anton"/>
                <a:sym typeface="Anton"/>
              </a:rPr>
              <a:t>1944</a:t>
            </a:r>
          </a:p>
        </p:txBody>
      </p:sp>
      <p:sp>
        <p:nvSpPr>
          <p:cNvPr id="23" name="Shape 182"/>
          <p:cNvSpPr txBox="1"/>
          <p:nvPr/>
        </p:nvSpPr>
        <p:spPr>
          <a:xfrm>
            <a:off x="2847900" y="6688751"/>
            <a:ext cx="932700" cy="523200"/>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0000FF"/>
                </a:solidFill>
                <a:latin typeface="Anton"/>
                <a:ea typeface="Anton"/>
                <a:cs typeface="Anton"/>
                <a:sym typeface="Anton"/>
              </a:rPr>
              <a:t>1945</a:t>
            </a:r>
          </a:p>
        </p:txBody>
      </p:sp>
      <p:sp>
        <p:nvSpPr>
          <p:cNvPr id="24" name="Shape 184"/>
          <p:cNvSpPr/>
          <p:nvPr/>
        </p:nvSpPr>
        <p:spPr>
          <a:xfrm>
            <a:off x="197513" y="4519825"/>
            <a:ext cx="2640238" cy="1026079"/>
          </a:xfrm>
          <a:prstGeom prst="wedgeRectCallout">
            <a:avLst>
              <a:gd name="adj1" fmla="val 66069"/>
              <a:gd name="adj2" fmla="val 21340"/>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US" b="1" dirty="0">
                <a:solidFill>
                  <a:srgbClr val="0070C0"/>
                </a:solidFill>
              </a:rPr>
              <a:t>Stalingrad 43</a:t>
            </a:r>
          </a:p>
          <a:p>
            <a:pPr lvl="0" algn="ctr" rtl="0">
              <a:lnSpc>
                <a:spcPct val="115000"/>
              </a:lnSpc>
              <a:spcBef>
                <a:spcPts val="0"/>
              </a:spcBef>
              <a:buNone/>
            </a:pPr>
            <a:endParaRPr lang="en-US" b="1" dirty="0">
              <a:solidFill>
                <a:srgbClr val="0070C0"/>
              </a:solidFill>
            </a:endParaRP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What was significant about this battle?</a:t>
            </a:r>
            <a:endParaRPr sz="1200" dirty="0">
              <a:solidFill>
                <a:schemeClr val="dk1"/>
              </a:solidFill>
              <a:latin typeface="Times New Roman" panose="02020603050405020304" pitchFamily="18" charset="0"/>
              <a:cs typeface="Times New Roman" panose="02020603050405020304" pitchFamily="18" charset="0"/>
            </a:endParaRPr>
          </a:p>
        </p:txBody>
      </p:sp>
      <p:sp>
        <p:nvSpPr>
          <p:cNvPr id="25" name="Shape 187"/>
          <p:cNvSpPr/>
          <p:nvPr/>
        </p:nvSpPr>
        <p:spPr>
          <a:xfrm>
            <a:off x="3834985" y="5189506"/>
            <a:ext cx="2858439" cy="1561490"/>
          </a:xfrm>
          <a:prstGeom prst="wedgeRectCallout">
            <a:avLst>
              <a:gd name="adj1" fmla="val -66372"/>
              <a:gd name="adj2" fmla="val 26055"/>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US" b="1" dirty="0">
                <a:solidFill>
                  <a:srgbClr val="0070C0"/>
                </a:solidFill>
                <a:latin typeface="Times New Roman" panose="02020603050405020304" pitchFamily="18" charset="0"/>
                <a:cs typeface="Times New Roman" panose="02020603050405020304" pitchFamily="18" charset="0"/>
              </a:rPr>
              <a:t>D-Day 44</a:t>
            </a: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Why was Normandy Beach selected for D-Day?</a:t>
            </a:r>
          </a:p>
          <a:p>
            <a:pPr lvl="0" rtl="0">
              <a:spcBef>
                <a:spcPts val="0"/>
              </a:spcBef>
              <a:buNone/>
            </a:pPr>
            <a:endParaRPr sz="1200" dirty="0">
              <a:solidFill>
                <a:schemeClr val="dk1"/>
              </a:solidFill>
              <a:latin typeface="Times New Roman" panose="02020603050405020304" pitchFamily="18" charset="0"/>
              <a:cs typeface="Times New Roman" panose="02020603050405020304" pitchFamily="18" charset="0"/>
            </a:endParaRP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Soldiers from which countries participated in the landings? </a:t>
            </a:r>
          </a:p>
        </p:txBody>
      </p:sp>
      <p:sp>
        <p:nvSpPr>
          <p:cNvPr id="26" name="Shape 188"/>
          <p:cNvSpPr/>
          <p:nvPr/>
        </p:nvSpPr>
        <p:spPr>
          <a:xfrm>
            <a:off x="3834985" y="7012093"/>
            <a:ext cx="2900864" cy="1762256"/>
          </a:xfrm>
          <a:prstGeom prst="wedgeRectCallout">
            <a:avLst>
              <a:gd name="adj1" fmla="val -67097"/>
              <a:gd name="adj2" fmla="val -17889"/>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US" b="1" dirty="0">
                <a:solidFill>
                  <a:srgbClr val="0070C0"/>
                </a:solidFill>
                <a:latin typeface="Times New Roman" panose="02020603050405020304" pitchFamily="18" charset="0"/>
                <a:cs typeface="Times New Roman" panose="02020603050405020304" pitchFamily="18" charset="0"/>
              </a:rPr>
              <a:t>Hiroshima and Nagasaki 45</a:t>
            </a:r>
          </a:p>
          <a:p>
            <a:pPr lvl="0" algn="ctr" rtl="0">
              <a:lnSpc>
                <a:spcPct val="115000"/>
              </a:lnSpc>
              <a:spcBef>
                <a:spcPts val="0"/>
              </a:spcBef>
              <a:buNone/>
            </a:pPr>
            <a:endParaRPr lang="en-US" b="1" dirty="0">
              <a:solidFill>
                <a:srgbClr val="C00000"/>
              </a:solidFill>
            </a:endParaRP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Why did the US drop an atomic bomb on Hiroshima? </a:t>
            </a:r>
          </a:p>
          <a:p>
            <a:pPr lvl="0" rtl="0">
              <a:spcBef>
                <a:spcPts val="0"/>
              </a:spcBef>
              <a:buNone/>
            </a:pPr>
            <a:endParaRPr lang="en-US" sz="1100" dirty="0">
              <a:solidFill>
                <a:schemeClr val="dk1"/>
              </a:solidFill>
            </a:endParaRPr>
          </a:p>
          <a:p>
            <a:pPr lvl="0" rtl="0">
              <a:spcBef>
                <a:spcPts val="0"/>
              </a:spcBef>
              <a:buNone/>
            </a:pPr>
            <a:r>
              <a:rPr lang="en-US" sz="1200" dirty="0">
                <a:solidFill>
                  <a:schemeClr val="dk1"/>
                </a:solidFill>
                <a:latin typeface="Times New Roman" panose="02020603050405020304" pitchFamily="18" charset="0"/>
                <a:cs typeface="Times New Roman" panose="02020603050405020304" pitchFamily="18" charset="0"/>
              </a:rPr>
              <a:t>Do you thing the US was justified in nuclear warfare against a belligerent? </a:t>
            </a:r>
            <a:endParaRPr sz="1200" dirty="0">
              <a:solidFill>
                <a:schemeClr val="dk1"/>
              </a:solidFill>
              <a:latin typeface="Times New Roman" panose="02020603050405020304" pitchFamily="18" charset="0"/>
              <a:cs typeface="Times New Roman" panose="02020603050405020304" pitchFamily="18" charset="0"/>
            </a:endParaRPr>
          </a:p>
        </p:txBody>
      </p:sp>
      <p:sp>
        <p:nvSpPr>
          <p:cNvPr id="27" name="Shape 191"/>
          <p:cNvSpPr/>
          <p:nvPr/>
        </p:nvSpPr>
        <p:spPr>
          <a:xfrm>
            <a:off x="211340" y="5774415"/>
            <a:ext cx="2652300" cy="1142680"/>
          </a:xfrm>
          <a:prstGeom prst="wedgeRectCallout">
            <a:avLst>
              <a:gd name="adj1" fmla="val -48590"/>
              <a:gd name="adj2" fmla="val 27425"/>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endParaRPr lang="en-US" b="1" dirty="0">
              <a:solidFill>
                <a:srgbClr val="C00000"/>
              </a:solidFill>
            </a:endParaRPr>
          </a:p>
          <a:p>
            <a:pPr lvl="0" algn="ctr" rtl="0">
              <a:lnSpc>
                <a:spcPct val="115000"/>
              </a:lnSpc>
              <a:spcBef>
                <a:spcPts val="0"/>
              </a:spcBef>
              <a:buNone/>
            </a:pPr>
            <a:endParaRPr lang="en-US" b="1" dirty="0">
              <a:solidFill>
                <a:srgbClr val="C00000"/>
              </a:solidFill>
            </a:endParaRPr>
          </a:p>
          <a:p>
            <a:pPr lvl="0" algn="ctr" rtl="0">
              <a:lnSpc>
                <a:spcPct val="115000"/>
              </a:lnSpc>
              <a:spcBef>
                <a:spcPts val="0"/>
              </a:spcBef>
              <a:buNone/>
            </a:pPr>
            <a:endParaRPr lang="en-US" b="1" dirty="0">
              <a:solidFill>
                <a:srgbClr val="C00000"/>
              </a:solidFill>
            </a:endParaRPr>
          </a:p>
          <a:p>
            <a:pPr lvl="0" algn="ctr" rtl="0">
              <a:lnSpc>
                <a:spcPct val="115000"/>
              </a:lnSpc>
              <a:spcBef>
                <a:spcPts val="0"/>
              </a:spcBef>
              <a:buNone/>
            </a:pPr>
            <a:endParaRPr lang="en-US" b="1" dirty="0">
              <a:solidFill>
                <a:srgbClr val="0070C0"/>
              </a:solidFill>
              <a:latin typeface="Times New Roman" panose="02020603050405020304" pitchFamily="18" charset="0"/>
              <a:cs typeface="Times New Roman" panose="02020603050405020304" pitchFamily="18" charset="0"/>
            </a:endParaRPr>
          </a:p>
          <a:p>
            <a:pPr lvl="0" algn="ctr" rtl="0">
              <a:lnSpc>
                <a:spcPct val="115000"/>
              </a:lnSpc>
              <a:spcBef>
                <a:spcPts val="0"/>
              </a:spcBef>
              <a:buNone/>
            </a:pPr>
            <a:r>
              <a:rPr lang="en-US" b="1" dirty="0">
                <a:solidFill>
                  <a:srgbClr val="0070C0"/>
                </a:solidFill>
                <a:latin typeface="Times New Roman" panose="02020603050405020304" pitchFamily="18" charset="0"/>
                <a:cs typeface="Times New Roman" panose="02020603050405020304" pitchFamily="18" charset="0"/>
              </a:rPr>
              <a:t>Iwo Jima 45</a:t>
            </a:r>
            <a:br>
              <a:rPr lang="en-US" b="1" dirty="0">
                <a:solidFill>
                  <a:srgbClr val="0070C0"/>
                </a:solidFill>
                <a:latin typeface="Times New Roman" panose="02020603050405020304" pitchFamily="18" charset="0"/>
                <a:cs typeface="Times New Roman" panose="02020603050405020304" pitchFamily="18" charset="0"/>
              </a:rPr>
            </a:br>
            <a:endParaRPr lang="en-US" b="1" dirty="0">
              <a:solidFill>
                <a:srgbClr val="0070C0"/>
              </a:solidFill>
              <a:latin typeface="Times New Roman" panose="02020603050405020304" pitchFamily="18" charset="0"/>
              <a:cs typeface="Times New Roman" panose="02020603050405020304" pitchFamily="18" charset="0"/>
            </a:endParaRPr>
          </a:p>
          <a:p>
            <a:pPr lvl="0" rtl="0">
              <a:spcBef>
                <a:spcPts val="0"/>
              </a:spcBef>
              <a:buNone/>
            </a:pPr>
            <a:r>
              <a:rPr lang="en-US" sz="1100" i="1" dirty="0">
                <a:solidFill>
                  <a:schemeClr val="dk1"/>
                </a:solidFill>
                <a:latin typeface="Times New Roman" panose="02020603050405020304" pitchFamily="18" charset="0"/>
                <a:cs typeface="Times New Roman" panose="02020603050405020304" pitchFamily="18" charset="0"/>
              </a:rPr>
              <a:t>Below is the famous photo of marines raising the flag on Iwo Jima.</a:t>
            </a:r>
            <a:r>
              <a:rPr lang="en-US" sz="1100" dirty="0">
                <a:solidFill>
                  <a:schemeClr val="dk1"/>
                </a:solidFill>
                <a:latin typeface="Times New Roman" panose="02020603050405020304" pitchFamily="18" charset="0"/>
                <a:cs typeface="Times New Roman" panose="02020603050405020304" pitchFamily="18" charset="0"/>
              </a:rPr>
              <a:t> Why do you think this picture became so famous? </a:t>
            </a:r>
          </a:p>
          <a:p>
            <a:pPr lvl="0" rtl="0">
              <a:spcBef>
                <a:spcPts val="0"/>
              </a:spcBef>
              <a:buNone/>
            </a:pPr>
            <a:endParaRPr sz="1100" dirty="0">
              <a:solidFill>
                <a:schemeClr val="dk1"/>
              </a:solidFill>
            </a:endParaRPr>
          </a:p>
          <a:p>
            <a:pPr lvl="0" rtl="0">
              <a:spcBef>
                <a:spcPts val="0"/>
              </a:spcBef>
              <a:buNone/>
            </a:pPr>
            <a:endParaRPr sz="1100" dirty="0">
              <a:solidFill>
                <a:schemeClr val="dk1"/>
              </a:solidFill>
            </a:endParaRPr>
          </a:p>
          <a:p>
            <a:pPr lvl="0" rtl="0">
              <a:spcBef>
                <a:spcPts val="0"/>
              </a:spcBef>
              <a:buNone/>
            </a:pPr>
            <a:endParaRPr sz="1100" dirty="0">
              <a:solidFill>
                <a:schemeClr val="dk1"/>
              </a:solidFill>
            </a:endParaRPr>
          </a:p>
          <a:p>
            <a:pPr lvl="0" rtl="0">
              <a:spcBef>
                <a:spcPts val="0"/>
              </a:spcBef>
              <a:buNone/>
            </a:pPr>
            <a:endParaRPr sz="1100" dirty="0">
              <a:solidFill>
                <a:schemeClr val="dk1"/>
              </a:solidFill>
            </a:endParaRPr>
          </a:p>
          <a:p>
            <a:pPr lvl="0" rtl="0">
              <a:spcBef>
                <a:spcPts val="0"/>
              </a:spcBef>
              <a:buNone/>
            </a:pPr>
            <a:endParaRPr sz="11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Island Hopping in the Pacific</a:t>
            </a:r>
          </a:p>
        </p:txBody>
      </p:sp>
      <p:sp>
        <p:nvSpPr>
          <p:cNvPr id="201" name="Shape 201"/>
          <p:cNvSpPr txBox="1"/>
          <p:nvPr/>
        </p:nvSpPr>
        <p:spPr>
          <a:xfrm>
            <a:off x="119400" y="642200"/>
            <a:ext cx="6629400" cy="756899"/>
          </a:xfrm>
          <a:prstGeom prst="rect">
            <a:avLst/>
          </a:prstGeom>
          <a:noFill/>
          <a:ln>
            <a:noFill/>
          </a:ln>
        </p:spPr>
        <p:txBody>
          <a:bodyPr lIns="91425" tIns="91425" rIns="91425" bIns="91425" anchor="ctr" anchorCtr="0">
            <a:noAutofit/>
          </a:bodyPr>
          <a:lstStyle/>
          <a:p>
            <a:pPr lvl="0" rtl="0">
              <a:spcBef>
                <a:spcPts val="0"/>
              </a:spcBef>
              <a:buNone/>
            </a:pPr>
            <a:r>
              <a:rPr lang="en-US" sz="1200" b="1" dirty="0"/>
              <a:t>Directions</a:t>
            </a:r>
            <a:r>
              <a:rPr lang="en-US" sz="1200" dirty="0"/>
              <a:t>: After entering World War II, America developed a plan for defeating Japan known as “Island Hopping” to gain military bases and secure the many </a:t>
            </a:r>
            <a:r>
              <a:rPr lang="en-US" sz="1200" b="1" u="sng" dirty="0">
                <a:solidFill>
                  <a:schemeClr val="hlink"/>
                </a:solidFill>
                <a:hlinkClick r:id="rId3"/>
              </a:rPr>
              <a:t>small islands in the Pacific</a:t>
            </a:r>
            <a:r>
              <a:rPr lang="en-US" sz="1200" dirty="0"/>
              <a:t>. Rearrange the colored boxes by dragging and dropping so that they match the battles and events they are describing.</a:t>
            </a:r>
          </a:p>
        </p:txBody>
      </p:sp>
      <p:sp>
        <p:nvSpPr>
          <p:cNvPr id="210" name="Shape 210"/>
          <p:cNvSpPr txBox="1"/>
          <p:nvPr/>
        </p:nvSpPr>
        <p:spPr>
          <a:xfrm>
            <a:off x="130625" y="1838947"/>
            <a:ext cx="2028899" cy="9824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Battle of Midway</a:t>
            </a:r>
          </a:p>
        </p:txBody>
      </p:sp>
      <p:sp>
        <p:nvSpPr>
          <p:cNvPr id="211" name="Shape 211"/>
          <p:cNvSpPr txBox="1"/>
          <p:nvPr/>
        </p:nvSpPr>
        <p:spPr>
          <a:xfrm>
            <a:off x="130625" y="3698223"/>
            <a:ext cx="2028899" cy="9824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Battle of Guadalcanal</a:t>
            </a:r>
          </a:p>
        </p:txBody>
      </p:sp>
      <p:sp>
        <p:nvSpPr>
          <p:cNvPr id="212" name="Shape 212"/>
          <p:cNvSpPr txBox="1"/>
          <p:nvPr/>
        </p:nvSpPr>
        <p:spPr>
          <a:xfrm>
            <a:off x="130625" y="5557498"/>
            <a:ext cx="2028899" cy="9824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351C75"/>
                </a:solidFill>
                <a:latin typeface="Impact"/>
                <a:ea typeface="Impact"/>
                <a:cs typeface="Impact"/>
                <a:sym typeface="Impact"/>
              </a:rPr>
              <a:t>Battle of </a:t>
            </a:r>
            <a:br>
              <a:rPr lang="en-US" sz="2800">
                <a:solidFill>
                  <a:srgbClr val="351C75"/>
                </a:solidFill>
                <a:latin typeface="Impact"/>
                <a:ea typeface="Impact"/>
                <a:cs typeface="Impact"/>
                <a:sym typeface="Impact"/>
              </a:rPr>
            </a:br>
            <a:r>
              <a:rPr lang="en-US" sz="2800">
                <a:solidFill>
                  <a:srgbClr val="351C75"/>
                </a:solidFill>
                <a:latin typeface="Impact"/>
                <a:ea typeface="Impact"/>
                <a:cs typeface="Impact"/>
                <a:sym typeface="Impact"/>
              </a:rPr>
              <a:t>Iwo Jima</a:t>
            </a:r>
          </a:p>
        </p:txBody>
      </p:sp>
      <p:sp>
        <p:nvSpPr>
          <p:cNvPr id="213" name="Shape 213"/>
          <p:cNvSpPr txBox="1"/>
          <p:nvPr/>
        </p:nvSpPr>
        <p:spPr>
          <a:xfrm>
            <a:off x="130625" y="7416772"/>
            <a:ext cx="2028899" cy="9824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Battle of Okinawa</a:t>
            </a:r>
          </a:p>
        </p:txBody>
      </p:sp>
      <p:sp>
        <p:nvSpPr>
          <p:cNvPr id="214" name="Shape 214"/>
          <p:cNvSpPr txBox="1"/>
          <p:nvPr/>
        </p:nvSpPr>
        <p:spPr>
          <a:xfrm>
            <a:off x="2293775" y="1603437"/>
            <a:ext cx="4332024" cy="1451399"/>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a:t>Fought in February, 1945 this bloody battle resulted in victorious American marines raising the flag on Mt. </a:t>
            </a:r>
            <a:r>
              <a:rPr lang="en-US" dirty="0" err="1"/>
              <a:t>Suribachi</a:t>
            </a:r>
            <a:r>
              <a:rPr lang="en-US" dirty="0"/>
              <a:t>. </a:t>
            </a:r>
          </a:p>
        </p:txBody>
      </p:sp>
      <p:sp>
        <p:nvSpPr>
          <p:cNvPr id="215" name="Shape 215"/>
          <p:cNvSpPr txBox="1"/>
          <p:nvPr/>
        </p:nvSpPr>
        <p:spPr>
          <a:xfrm>
            <a:off x="2255075" y="3411573"/>
            <a:ext cx="4370724" cy="1620900"/>
          </a:xfrm>
          <a:prstGeom prst="rect">
            <a:avLst/>
          </a:prstGeom>
          <a:solidFill>
            <a:srgbClr val="D5A6B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a:t>Fought in Spring, 1945 this long, very bloody battle featured Japanese civilians and kamikaze fighting to defend an island only 340 miles from Japan.</a:t>
            </a:r>
          </a:p>
        </p:txBody>
      </p:sp>
      <p:sp>
        <p:nvSpPr>
          <p:cNvPr id="216" name="Shape 216"/>
          <p:cNvSpPr txBox="1"/>
          <p:nvPr/>
        </p:nvSpPr>
        <p:spPr>
          <a:xfrm>
            <a:off x="2349425" y="5400300"/>
            <a:ext cx="4276374" cy="145139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a:t>June, 1942 battle in which the US won a crucial naval victory that proved to be a turning point in the war.  </a:t>
            </a:r>
          </a:p>
        </p:txBody>
      </p:sp>
      <p:sp>
        <p:nvSpPr>
          <p:cNvPr id="217" name="Shape 217"/>
          <p:cNvSpPr txBox="1"/>
          <p:nvPr/>
        </p:nvSpPr>
        <p:spPr>
          <a:xfrm>
            <a:off x="2349425" y="7305925"/>
            <a:ext cx="4276374" cy="1451399"/>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a:t>This 6-month long battle from 1942 - 1943 was the first major offensive by Allied forces against Japan.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408931"/>
            <a:ext cx="5944872" cy="8326137"/>
          </a:xfrm>
          <a:prstGeom prst="rect">
            <a:avLst/>
          </a:prstGeom>
        </p:spPr>
      </p:pic>
    </p:spTree>
    <p:extLst>
      <p:ext uri="{BB962C8B-B14F-4D97-AF65-F5344CB8AC3E}">
        <p14:creationId xmlns:p14="http://schemas.microsoft.com/office/powerpoint/2010/main" val="360301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Shape 238"/>
          <p:cNvSpPr txBox="1"/>
          <p:nvPr/>
        </p:nvSpPr>
        <p:spPr>
          <a:xfrm>
            <a:off x="149363" y="5805757"/>
            <a:ext cx="6629400" cy="904949"/>
          </a:xfrm>
          <a:prstGeom prst="rect">
            <a:avLst/>
          </a:prstGeom>
          <a:noFill/>
          <a:ln>
            <a:noFill/>
          </a:ln>
        </p:spPr>
        <p:txBody>
          <a:bodyPr lIns="91425" tIns="91425" rIns="91425" bIns="91425" anchor="ctr" anchorCtr="0">
            <a:noAutofit/>
          </a:bodyPr>
          <a:lstStyle/>
          <a:p>
            <a:pPr lvl="0" algn="ctr"/>
            <a:r>
              <a:rPr lang="en-US" sz="1200" b="1" dirty="0"/>
              <a:t>Directions</a:t>
            </a:r>
            <a:r>
              <a:rPr lang="en-US" sz="1200" dirty="0"/>
              <a:t>: After the Manhattan Project successfully created and tested an </a:t>
            </a:r>
          </a:p>
          <a:p>
            <a:pPr lvl="0" algn="ctr"/>
            <a:r>
              <a:rPr lang="en-US" sz="1200" dirty="0"/>
              <a:t>atomic bomb, President Truman authorized its use on 2 Japanese cities. Analyze the </a:t>
            </a:r>
          </a:p>
          <a:p>
            <a:pPr lvl="0" algn="ctr"/>
            <a:r>
              <a:rPr lang="en-US" sz="1200" b="1" u="sng" dirty="0">
                <a:solidFill>
                  <a:schemeClr val="hlink"/>
                </a:solidFill>
                <a:hlinkClick r:id="rId3"/>
              </a:rPr>
              <a:t>article, pictures, and videos about the bombing here</a:t>
            </a:r>
            <a:r>
              <a:rPr lang="en-US" sz="1200" dirty="0"/>
              <a:t>  </a:t>
            </a:r>
          </a:p>
          <a:p>
            <a:pPr lvl="0" algn="ctr"/>
            <a:r>
              <a:rPr lang="en-US" sz="1200" dirty="0">
                <a:hlinkClick r:id="rId3"/>
              </a:rPr>
              <a:t>http://www.history.com/topics/world-war-ii/bombing-of-hiroshima-and-nagasaki</a:t>
            </a:r>
            <a:r>
              <a:rPr lang="en-US" sz="1200" dirty="0"/>
              <a:t>  </a:t>
            </a:r>
          </a:p>
          <a:p>
            <a:pPr lvl="0" algn="ctr"/>
            <a:r>
              <a:rPr lang="en-US" sz="1200" dirty="0"/>
              <a:t>and the reading on the following page then complete the boxes by following the prompts. </a:t>
            </a:r>
          </a:p>
        </p:txBody>
      </p:sp>
      <p:sp>
        <p:nvSpPr>
          <p:cNvPr id="248" name="Shape 248"/>
          <p:cNvSpPr txBox="1"/>
          <p:nvPr/>
        </p:nvSpPr>
        <p:spPr>
          <a:xfrm>
            <a:off x="179387" y="6824103"/>
            <a:ext cx="6430199" cy="212585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200" dirty="0"/>
              <a:t>Why was the decision made to use the atomic bomb on Japan?</a:t>
            </a:r>
          </a:p>
          <a:p>
            <a:pPr lvl="0" algn="ctr" rtl="0">
              <a:spcBef>
                <a:spcPts val="0"/>
              </a:spcBef>
              <a:buNone/>
            </a:pPr>
            <a:endParaRPr lang="en-US" sz="1200" dirty="0"/>
          </a:p>
          <a:p>
            <a:pPr lvl="0" algn="ctr"/>
            <a:r>
              <a:rPr lang="en-US" sz="1200" dirty="0"/>
              <a:t>Why was Hiroshima chosen as the bombing site? </a:t>
            </a:r>
          </a:p>
          <a:p>
            <a:pPr lvl="0" algn="ctr"/>
            <a:endParaRPr lang="en-US" sz="1200" dirty="0"/>
          </a:p>
          <a:p>
            <a:pPr lvl="0" algn="ctr"/>
            <a:r>
              <a:rPr lang="en-US" sz="1200" dirty="0"/>
              <a:t>Describe what happened to the city after the bomb hit</a:t>
            </a:r>
          </a:p>
          <a:p>
            <a:pPr lvl="0" algn="ctr"/>
            <a:endParaRPr lang="en-US" sz="1200" dirty="0"/>
          </a:p>
          <a:p>
            <a:pPr lvl="0" algn="ctr"/>
            <a:r>
              <a:rPr lang="en-US" sz="1200" dirty="0"/>
              <a:t>Describe some of the long-term effects the atomic bombs had </a:t>
            </a:r>
          </a:p>
          <a:p>
            <a:pPr lvl="0" algn="ctr"/>
            <a:r>
              <a:rPr lang="en-US" sz="1200" dirty="0"/>
              <a:t>on the people, cities, and government of Japan. </a:t>
            </a:r>
          </a:p>
          <a:p>
            <a:pPr lvl="0" algn="ctr"/>
            <a:endParaRPr lang="en-US" sz="1200" dirty="0"/>
          </a:p>
          <a:p>
            <a:pPr algn="ctr"/>
            <a:r>
              <a:rPr lang="en-US" sz="1200" dirty="0"/>
              <a:t>Do you think it was necessary to drop the atomic bomb? Both bombs? Why or why not?</a:t>
            </a:r>
          </a:p>
          <a:p>
            <a:pPr lvl="0" algn="ctr"/>
            <a:endParaRPr lang="en-US" sz="1200" dirty="0"/>
          </a:p>
          <a:p>
            <a:pPr lvl="0" algn="ctr"/>
            <a:endParaRPr lang="en-US" sz="1200" dirty="0"/>
          </a:p>
        </p:txBody>
      </p:sp>
      <p:sp>
        <p:nvSpPr>
          <p:cNvPr id="18" name="Shape 237"/>
          <p:cNvSpPr txBox="1"/>
          <p:nvPr/>
        </p:nvSpPr>
        <p:spPr>
          <a:xfrm>
            <a:off x="209411" y="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002060"/>
                </a:solidFill>
                <a:latin typeface="Impact"/>
                <a:ea typeface="Impact"/>
                <a:cs typeface="Impact"/>
                <a:sym typeface="Impact"/>
              </a:rPr>
              <a:t>World War II Technology</a:t>
            </a:r>
          </a:p>
        </p:txBody>
      </p:sp>
      <p:sp>
        <p:nvSpPr>
          <p:cNvPr id="19" name="Shape 238"/>
          <p:cNvSpPr txBox="1"/>
          <p:nvPr/>
        </p:nvSpPr>
        <p:spPr>
          <a:xfrm>
            <a:off x="195661" y="400326"/>
            <a:ext cx="6443949" cy="756899"/>
          </a:xfrm>
          <a:prstGeom prst="rect">
            <a:avLst/>
          </a:prstGeom>
          <a:noFill/>
          <a:ln>
            <a:noFill/>
          </a:ln>
        </p:spPr>
        <p:txBody>
          <a:bodyPr lIns="91425" tIns="91425" rIns="91425" bIns="91425" anchor="ctr" anchorCtr="0">
            <a:noAutofit/>
          </a:bodyPr>
          <a:lstStyle/>
          <a:p>
            <a:pPr lvl="0" algn="ctr"/>
            <a:r>
              <a:rPr lang="en-US" sz="1200" b="1" dirty="0"/>
              <a:t>Directions</a:t>
            </a:r>
            <a:r>
              <a:rPr lang="en-US" sz="1200" dirty="0"/>
              <a:t>: </a:t>
            </a:r>
            <a:r>
              <a:rPr lang="en-US" sz="1200" i="1" dirty="0"/>
              <a:t>History Alive! </a:t>
            </a:r>
            <a:r>
              <a:rPr lang="en-US" sz="1200" dirty="0"/>
              <a:t>Chapter 16, beginning on page 520 is the different technologies (weapons) of war. Go back through the chapter or research reliable sources involving </a:t>
            </a:r>
          </a:p>
          <a:p>
            <a:pPr lvl="0" algn="ctr"/>
            <a:r>
              <a:rPr lang="en-US" sz="1200" dirty="0"/>
              <a:t>World War II technology online. Who used what and why? Describe in specific detail. </a:t>
            </a:r>
            <a:endParaRPr lang="en-US" sz="1200" i="1" dirty="0"/>
          </a:p>
        </p:txBody>
      </p:sp>
      <p:sp>
        <p:nvSpPr>
          <p:cNvPr id="20" name="Shape 214"/>
          <p:cNvSpPr txBox="1"/>
          <p:nvPr/>
        </p:nvSpPr>
        <p:spPr>
          <a:xfrm>
            <a:off x="149363" y="1157225"/>
            <a:ext cx="3478213" cy="944416"/>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800" dirty="0"/>
              <a:t>Military planes</a:t>
            </a:r>
          </a:p>
        </p:txBody>
      </p:sp>
      <p:sp>
        <p:nvSpPr>
          <p:cNvPr id="21" name="Shape 215"/>
          <p:cNvSpPr txBox="1"/>
          <p:nvPr/>
        </p:nvSpPr>
        <p:spPr>
          <a:xfrm>
            <a:off x="179387" y="2238722"/>
            <a:ext cx="3478213" cy="1020943"/>
          </a:xfrm>
          <a:prstGeom prst="rect">
            <a:avLst/>
          </a:prstGeom>
          <a:solidFill>
            <a:srgbClr val="D5A6B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800" dirty="0"/>
              <a:t>Poison Gas</a:t>
            </a:r>
          </a:p>
        </p:txBody>
      </p:sp>
      <p:sp>
        <p:nvSpPr>
          <p:cNvPr id="22" name="Shape 216"/>
          <p:cNvSpPr txBox="1"/>
          <p:nvPr/>
        </p:nvSpPr>
        <p:spPr>
          <a:xfrm>
            <a:off x="195661" y="3396746"/>
            <a:ext cx="3448189" cy="1009216"/>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800" dirty="0"/>
              <a:t>Machine Guns</a:t>
            </a:r>
          </a:p>
        </p:txBody>
      </p:sp>
      <p:sp>
        <p:nvSpPr>
          <p:cNvPr id="23" name="Shape 217"/>
          <p:cNvSpPr txBox="1"/>
          <p:nvPr/>
        </p:nvSpPr>
        <p:spPr>
          <a:xfrm>
            <a:off x="195661" y="4543043"/>
            <a:ext cx="3478213" cy="1018012"/>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800" dirty="0"/>
              <a:t>Tanks</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2153" y="1157225"/>
            <a:ext cx="2926610" cy="2119550"/>
          </a:xfrm>
          <a:prstGeom prst="rect">
            <a:avLst/>
          </a:prstGeom>
        </p:spPr>
      </p:pic>
      <p:pic>
        <p:nvPicPr>
          <p:cNvPr id="1026" name="Picture 2" descr="Image result for wwii tank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5583" y="3477171"/>
            <a:ext cx="3043180" cy="2073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306" y="443724"/>
            <a:ext cx="6410691" cy="443956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06" y="5055647"/>
            <a:ext cx="6410691" cy="3626159"/>
          </a:xfrm>
          <a:prstGeom prst="rect">
            <a:avLst/>
          </a:prstGeom>
        </p:spPr>
      </p:pic>
    </p:spTree>
    <p:extLst>
      <p:ext uri="{BB962C8B-B14F-4D97-AF65-F5344CB8AC3E}">
        <p14:creationId xmlns:p14="http://schemas.microsoft.com/office/powerpoint/2010/main" val="287784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133269" y="4913515"/>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CC3399"/>
                </a:solidFill>
                <a:latin typeface="Impact"/>
                <a:ea typeface="Impact"/>
                <a:cs typeface="Impact"/>
                <a:sym typeface="Impact"/>
              </a:rPr>
              <a:t>Japanese-American Internment</a:t>
            </a:r>
          </a:p>
        </p:txBody>
      </p:sp>
      <p:sp>
        <p:nvSpPr>
          <p:cNvPr id="223" name="Shape 223"/>
          <p:cNvSpPr txBox="1"/>
          <p:nvPr/>
        </p:nvSpPr>
        <p:spPr>
          <a:xfrm>
            <a:off x="0" y="5175115"/>
            <a:ext cx="3190672" cy="2157831"/>
          </a:xfrm>
          <a:prstGeom prst="rect">
            <a:avLst/>
          </a:prstGeom>
          <a:noFill/>
          <a:ln>
            <a:noFill/>
          </a:ln>
        </p:spPr>
        <p:txBody>
          <a:bodyPr lIns="91425" tIns="91425" rIns="91425" bIns="91425" anchor="ctr" anchorCtr="0">
            <a:noAutofit/>
          </a:bodyPr>
          <a:lstStyle/>
          <a:p>
            <a:pPr lvl="0" rtl="0">
              <a:spcBef>
                <a:spcPts val="0"/>
              </a:spcBef>
              <a:buNone/>
            </a:pPr>
            <a:r>
              <a:rPr lang="en-US" sz="1200" b="1" dirty="0"/>
              <a:t>Directions</a:t>
            </a:r>
            <a:r>
              <a:rPr lang="en-US" sz="1200" dirty="0"/>
              <a:t>: Starting in 1942, the US government forced about 110,000 Japanese-Americans who lived along the west coast into camps called “War Relocation Camps”. Most of the people held were there until the war ended in 1945. </a:t>
            </a:r>
            <a:r>
              <a:rPr lang="en-US" sz="1200" b="1" u="sng" dirty="0">
                <a:solidFill>
                  <a:schemeClr val="hlink"/>
                </a:solidFill>
                <a:hlinkClick r:id="rId3"/>
              </a:rPr>
              <a:t>Research Japanese relocation &amp; internment</a:t>
            </a:r>
            <a:r>
              <a:rPr lang="en-US" sz="1200" dirty="0"/>
              <a:t> then answer the questions.</a:t>
            </a:r>
          </a:p>
        </p:txBody>
      </p:sp>
      <p:pic>
        <p:nvPicPr>
          <p:cNvPr id="225" name="Shape 2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9400" y="7074098"/>
            <a:ext cx="2929499" cy="1954525"/>
          </a:xfrm>
          <a:prstGeom prst="rect">
            <a:avLst/>
          </a:prstGeom>
          <a:noFill/>
          <a:ln>
            <a:noFill/>
          </a:ln>
        </p:spPr>
      </p:pic>
      <p:sp>
        <p:nvSpPr>
          <p:cNvPr id="232" name="Shape 232"/>
          <p:cNvSpPr txBox="1"/>
          <p:nvPr/>
        </p:nvSpPr>
        <p:spPr>
          <a:xfrm>
            <a:off x="3190672" y="5505855"/>
            <a:ext cx="3558127" cy="3522768"/>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r>
              <a:rPr lang="en-US" sz="1200" dirty="0">
                <a:hlinkClick r:id="rId5"/>
              </a:rPr>
              <a:t>https://www.archives.gov/research/alic/reference/military/japanese-internment.html</a:t>
            </a:r>
            <a:endParaRPr lang="en-US" sz="1200" dirty="0"/>
          </a:p>
          <a:p>
            <a:pPr lvl="0" algn="ctr"/>
            <a:endParaRPr lang="en-US" sz="1200" dirty="0"/>
          </a:p>
          <a:p>
            <a:pPr algn="ctr"/>
            <a:r>
              <a:rPr lang="en-US" sz="1200" dirty="0"/>
              <a:t>How do you think Japanese-Americans reacted to attitudes like the one above? </a:t>
            </a:r>
          </a:p>
          <a:p>
            <a:pPr lvl="0" algn="ctr"/>
            <a:endParaRPr lang="en-US" sz="1200" dirty="0"/>
          </a:p>
          <a:p>
            <a:pPr lvl="0" algn="ctr"/>
            <a:endParaRPr lang="en-US" sz="1200" dirty="0"/>
          </a:p>
          <a:p>
            <a:pPr lvl="0" algn="ctr"/>
            <a:r>
              <a:rPr lang="en-US" sz="1200" dirty="0"/>
              <a:t>What was Executive Order 9066?</a:t>
            </a:r>
          </a:p>
          <a:p>
            <a:pPr lvl="0" algn="ctr"/>
            <a:endParaRPr lang="en-US" sz="1200" dirty="0"/>
          </a:p>
          <a:p>
            <a:pPr lvl="0" algn="ctr"/>
            <a:r>
              <a:rPr lang="en-US" sz="1200" dirty="0"/>
              <a:t>Why was it enacted? </a:t>
            </a:r>
          </a:p>
          <a:p>
            <a:pPr lvl="0" algn="ctr" rtl="0">
              <a:spcBef>
                <a:spcPts val="0"/>
              </a:spcBef>
              <a:buNone/>
            </a:pPr>
            <a:endParaRPr lang="en-US" sz="1200" dirty="0"/>
          </a:p>
          <a:p>
            <a:pPr lvl="0" algn="ctr" rtl="0">
              <a:spcBef>
                <a:spcPts val="0"/>
              </a:spcBef>
              <a:buNone/>
            </a:pPr>
            <a:endParaRPr lang="en-US" sz="1200" dirty="0"/>
          </a:p>
          <a:p>
            <a:pPr lvl="0" algn="ctr" rtl="0">
              <a:spcBef>
                <a:spcPts val="0"/>
              </a:spcBef>
              <a:buNone/>
            </a:pPr>
            <a:r>
              <a:rPr lang="en-US" sz="1200" dirty="0"/>
              <a:t>How do you think it felt to grow up in the camp?</a:t>
            </a:r>
            <a:endParaRPr sz="1200" dirty="0"/>
          </a:p>
          <a:p>
            <a:pPr lvl="0" algn="ctr" rtl="0">
              <a:spcBef>
                <a:spcPts val="0"/>
              </a:spcBef>
              <a:buNone/>
            </a:pPr>
            <a:endParaRPr sz="1200" dirty="0"/>
          </a:p>
          <a:p>
            <a:pPr lvl="0" algn="ctr" rtl="0">
              <a:spcBef>
                <a:spcPts val="0"/>
              </a:spcBef>
              <a:buNone/>
            </a:pPr>
            <a:endParaRPr sz="1200" dirty="0"/>
          </a:p>
          <a:p>
            <a:pPr lvl="0" algn="ctr" rtl="0">
              <a:spcBef>
                <a:spcPts val="0"/>
              </a:spcBef>
              <a:buNone/>
            </a:pPr>
            <a:r>
              <a:rPr lang="en-US" sz="1200" dirty="0"/>
              <a:t>Do you feel the US was justified in “relocating” Japanese-Americans? Explain.</a:t>
            </a:r>
          </a:p>
        </p:txBody>
      </p:sp>
      <p:sp>
        <p:nvSpPr>
          <p:cNvPr id="13" name="Shape 222"/>
          <p:cNvSpPr txBox="1"/>
          <p:nvPr/>
        </p:nvSpPr>
        <p:spPr>
          <a:xfrm>
            <a:off x="318600" y="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CC3399"/>
                </a:solidFill>
                <a:latin typeface="Impact"/>
                <a:ea typeface="Impact"/>
                <a:cs typeface="Impact"/>
                <a:sym typeface="Impact"/>
              </a:rPr>
              <a:t>The Holocaust</a:t>
            </a:r>
          </a:p>
        </p:txBody>
      </p:sp>
      <p:sp>
        <p:nvSpPr>
          <p:cNvPr id="14" name="Shape 223"/>
          <p:cNvSpPr txBox="1"/>
          <p:nvPr/>
        </p:nvSpPr>
        <p:spPr>
          <a:xfrm>
            <a:off x="0" y="372979"/>
            <a:ext cx="6748798" cy="679968"/>
          </a:xfrm>
          <a:prstGeom prst="rect">
            <a:avLst/>
          </a:prstGeom>
          <a:noFill/>
          <a:ln>
            <a:noFill/>
          </a:ln>
        </p:spPr>
        <p:txBody>
          <a:bodyPr lIns="91425" tIns="91425" rIns="91425" bIns="91425" anchor="ctr" anchorCtr="0">
            <a:noAutofit/>
          </a:bodyPr>
          <a:lstStyle/>
          <a:p>
            <a:pPr lvl="0"/>
            <a:r>
              <a:rPr lang="en-US" sz="1200" b="1" dirty="0"/>
              <a:t>Directions</a:t>
            </a:r>
            <a:r>
              <a:rPr lang="en-US" sz="1200" dirty="0"/>
              <a:t>: Research the text</a:t>
            </a:r>
            <a:r>
              <a:rPr lang="en-US" sz="1200" i="1" dirty="0"/>
              <a:t> History Alive! </a:t>
            </a:r>
            <a:r>
              <a:rPr lang="en-US" sz="1200" dirty="0"/>
              <a:t>Chapter 16 beginning on page 502 and watch this video </a:t>
            </a:r>
            <a:r>
              <a:rPr lang="en-US" sz="1200" dirty="0">
                <a:hlinkClick r:id="rId6"/>
              </a:rPr>
              <a:t>https://www.youtube.com/watch?v=k0aZH_6LhKQ</a:t>
            </a:r>
            <a:r>
              <a:rPr lang="en-US" sz="1200" dirty="0"/>
              <a:t> In order to answer the questions</a:t>
            </a:r>
            <a:r>
              <a:rPr lang="en-US" sz="1200" i="1" dirty="0"/>
              <a:t>. </a:t>
            </a:r>
          </a:p>
        </p:txBody>
      </p:sp>
      <p:sp>
        <p:nvSpPr>
          <p:cNvPr id="15" name="Shape 232"/>
          <p:cNvSpPr txBox="1"/>
          <p:nvPr/>
        </p:nvSpPr>
        <p:spPr>
          <a:xfrm>
            <a:off x="119400" y="971255"/>
            <a:ext cx="3558127" cy="387312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sz="1200" dirty="0"/>
          </a:p>
          <a:p>
            <a:pPr algn="ctr"/>
            <a:r>
              <a:rPr lang="en-US" sz="1200" dirty="0"/>
              <a:t>Define and describe the Holocaust.</a:t>
            </a:r>
          </a:p>
          <a:p>
            <a:pPr algn="ctr"/>
            <a:endParaRPr lang="en-US" sz="1200" dirty="0"/>
          </a:p>
          <a:p>
            <a:pPr algn="ctr"/>
            <a:r>
              <a:rPr lang="en-US" sz="1200" dirty="0"/>
              <a:t>Define and describe Kristallnacht.</a:t>
            </a:r>
          </a:p>
          <a:p>
            <a:pPr algn="ctr"/>
            <a:endParaRPr lang="en-US" sz="1200" dirty="0"/>
          </a:p>
          <a:p>
            <a:pPr algn="ctr"/>
            <a:r>
              <a:rPr lang="en-US" sz="1200" dirty="0"/>
              <a:t>How many people died in the Holocaust?</a:t>
            </a:r>
          </a:p>
          <a:p>
            <a:pPr algn="ctr"/>
            <a:endParaRPr lang="en-US" sz="1200" dirty="0"/>
          </a:p>
          <a:p>
            <a:pPr algn="ctr"/>
            <a:r>
              <a:rPr lang="en-US" sz="1200" dirty="0"/>
              <a:t>What was the Final Solution?</a:t>
            </a:r>
          </a:p>
          <a:p>
            <a:pPr algn="ctr"/>
            <a:endParaRPr lang="en-US" sz="1200" dirty="0"/>
          </a:p>
          <a:p>
            <a:pPr algn="ctr"/>
            <a:r>
              <a:rPr lang="en-US" sz="1200" dirty="0"/>
              <a:t>Define genocide.</a:t>
            </a:r>
          </a:p>
          <a:p>
            <a:pPr algn="ctr"/>
            <a:endParaRPr lang="en-US" sz="1200" dirty="0"/>
          </a:p>
          <a:p>
            <a:pPr algn="ctr"/>
            <a:r>
              <a:rPr lang="en-US" sz="1200" dirty="0"/>
              <a:t>Research “Holocaust medical experiments” </a:t>
            </a:r>
          </a:p>
          <a:p>
            <a:pPr algn="ctr"/>
            <a:r>
              <a:rPr lang="en-US" sz="1200" dirty="0"/>
              <a:t>online and describe.</a:t>
            </a:r>
          </a:p>
          <a:p>
            <a:pPr algn="ctr"/>
            <a:endParaRPr lang="en-US" sz="1200" dirty="0"/>
          </a:p>
          <a:p>
            <a:pPr algn="ctr"/>
            <a:r>
              <a:rPr lang="en-US" sz="1200" dirty="0"/>
              <a:t>What was Auschwitz? </a:t>
            </a:r>
          </a:p>
          <a:p>
            <a:pPr algn="ctr"/>
            <a:endParaRPr lang="en-US" sz="1200" dirty="0"/>
          </a:p>
          <a:p>
            <a:pPr algn="ctr"/>
            <a:r>
              <a:rPr lang="en-US" sz="1200" dirty="0"/>
              <a:t>What is cyanide?</a:t>
            </a:r>
          </a:p>
          <a:p>
            <a:pPr algn="ctr"/>
            <a:endParaRPr lang="en-US" sz="1200" dirty="0"/>
          </a:p>
          <a:p>
            <a:pPr algn="ctr"/>
            <a:endParaRPr lang="en-US" sz="1200" dirty="0"/>
          </a:p>
          <a:p>
            <a:pPr algn="ctr"/>
            <a:endParaRPr lang="en-US" sz="1200" dirty="0"/>
          </a:p>
        </p:txBody>
      </p:sp>
      <p:pic>
        <p:nvPicPr>
          <p:cNvPr id="2" name="Picture 1"/>
          <p:cNvPicPr>
            <a:picLocks noChangeAspect="1"/>
          </p:cNvPicPr>
          <p:nvPr/>
        </p:nvPicPr>
        <p:blipFill>
          <a:blip r:embed="rId7"/>
          <a:stretch>
            <a:fillRect/>
          </a:stretch>
        </p:blipFill>
        <p:spPr>
          <a:xfrm>
            <a:off x="3796927" y="971255"/>
            <a:ext cx="2951871" cy="2442002"/>
          </a:xfrm>
          <a:prstGeom prst="rect">
            <a:avLst/>
          </a:prstGeom>
        </p:spPr>
      </p:pic>
      <p:pic>
        <p:nvPicPr>
          <p:cNvPr id="2052" name="Picture 4" descr="Image result for nazis wwii"/>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96926" y="3126580"/>
            <a:ext cx="2951871" cy="184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p:nvPr/>
        </p:nvSpPr>
        <p:spPr>
          <a:xfrm>
            <a:off x="147032" y="1469503"/>
            <a:ext cx="6648900" cy="633600"/>
          </a:xfrm>
          <a:prstGeom prst="rect">
            <a:avLst/>
          </a:prstGeom>
          <a:noFill/>
          <a:ln>
            <a:noFill/>
          </a:ln>
        </p:spPr>
        <p:txBody>
          <a:bodyPr lIns="91425" tIns="91425" rIns="91425" bIns="91425" anchor="ctr" anchorCtr="0">
            <a:noAutofit/>
          </a:bodyPr>
          <a:lstStyle/>
          <a:p>
            <a:pPr lvl="0" algn="ctr"/>
            <a:r>
              <a:rPr lang="en-US" sz="1200" b="1" dirty="0"/>
              <a:t>Directions</a:t>
            </a:r>
            <a:r>
              <a:rPr lang="en-US" sz="1200" dirty="0"/>
              <a:t>: The</a:t>
            </a:r>
            <a:r>
              <a:rPr lang="en-US" sz="1200" u="sng" dirty="0">
                <a:solidFill>
                  <a:schemeClr val="hlink"/>
                </a:solidFill>
              </a:rPr>
              <a:t> impact of World War 2</a:t>
            </a:r>
            <a:r>
              <a:rPr lang="en-US" sz="1200" dirty="0"/>
              <a:t> was felt around the world. Discuss at least one impact of the war in each of the following categories using specific examples from </a:t>
            </a:r>
            <a:r>
              <a:rPr lang="en-US" sz="1200" i="1" dirty="0"/>
              <a:t>History Alive! </a:t>
            </a:r>
            <a:r>
              <a:rPr lang="en-US" sz="1200" dirty="0"/>
              <a:t>514-517 or </a:t>
            </a:r>
            <a:r>
              <a:rPr lang="en-US" sz="1200" dirty="0">
                <a:hlinkClick r:id="rId3"/>
              </a:rPr>
              <a:t>https://civitaspolitics.org/2010/01/06/the-end-game-the-consequences-of-world-war-ii/</a:t>
            </a:r>
            <a:endParaRPr lang="en-US" sz="1200" dirty="0"/>
          </a:p>
          <a:p>
            <a:pPr lvl="0" algn="ctr"/>
            <a:r>
              <a:rPr lang="en-US" sz="1200" dirty="0"/>
              <a:t>. </a:t>
            </a:r>
            <a:endParaRPr lang="en-US" sz="1200" i="1" dirty="0"/>
          </a:p>
        </p:txBody>
      </p:sp>
      <p:sp>
        <p:nvSpPr>
          <p:cNvPr id="276" name="Shape 276"/>
          <p:cNvSpPr txBox="1"/>
          <p:nvPr/>
        </p:nvSpPr>
        <p:spPr>
          <a:xfrm>
            <a:off x="250832" y="2025470"/>
            <a:ext cx="6441300" cy="1767942"/>
          </a:xfrm>
          <a:prstGeom prst="rect">
            <a:avLst/>
          </a:prstGeom>
          <a:solidFill>
            <a:srgbClr val="B6D7A8"/>
          </a:solidFill>
          <a:ln>
            <a:noFill/>
          </a:ln>
        </p:spPr>
        <p:txBody>
          <a:bodyPr lIns="91425" tIns="91425" rIns="91425" bIns="91425" anchor="t" anchorCtr="0">
            <a:noAutofit/>
          </a:bodyPr>
          <a:lstStyle/>
          <a:p>
            <a:pPr lvl="0" rtl="0">
              <a:lnSpc>
                <a:spcPct val="107916"/>
              </a:lnSpc>
              <a:spcBef>
                <a:spcPts val="0"/>
              </a:spcBef>
              <a:buNone/>
            </a:pPr>
            <a:endParaRPr lang="en-US" sz="1200" b="1" dirty="0">
              <a:solidFill>
                <a:schemeClr val="dk1"/>
              </a:solidFill>
            </a:endParaRPr>
          </a:p>
          <a:p>
            <a:pPr lvl="0" rtl="0">
              <a:lnSpc>
                <a:spcPct val="107916"/>
              </a:lnSpc>
              <a:spcBef>
                <a:spcPts val="0"/>
              </a:spcBef>
              <a:buNone/>
            </a:pPr>
            <a:endParaRPr lang="en-US" sz="1200" b="1" dirty="0">
              <a:solidFill>
                <a:schemeClr val="dk1"/>
              </a:solidFill>
            </a:endParaRPr>
          </a:p>
          <a:p>
            <a:pPr lvl="0" rtl="0">
              <a:lnSpc>
                <a:spcPct val="107916"/>
              </a:lnSpc>
              <a:spcBef>
                <a:spcPts val="0"/>
              </a:spcBef>
              <a:buNone/>
            </a:pPr>
            <a:r>
              <a:rPr lang="en-US" sz="1200" b="1" dirty="0">
                <a:solidFill>
                  <a:schemeClr val="dk1"/>
                </a:solidFill>
              </a:rPr>
              <a:t>Possible topics include:</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property damage</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Europe in ruins due to bombing and shelling</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farmland ravaged</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transportation systems destroyed</a:t>
            </a:r>
          </a:p>
        </p:txBody>
      </p:sp>
      <p:sp>
        <p:nvSpPr>
          <p:cNvPr id="9" name="Shape 297"/>
          <p:cNvSpPr txBox="1"/>
          <p:nvPr/>
        </p:nvSpPr>
        <p:spPr>
          <a:xfrm>
            <a:off x="250832" y="3856236"/>
            <a:ext cx="6441300" cy="2302024"/>
          </a:xfrm>
          <a:prstGeom prst="rect">
            <a:avLst/>
          </a:prstGeom>
          <a:solidFill>
            <a:srgbClr val="D0E0E3"/>
          </a:solidFill>
          <a:ln>
            <a:noFill/>
          </a:ln>
        </p:spPr>
        <p:txBody>
          <a:bodyPr lIns="91425" tIns="91425" rIns="91425" bIns="91425" anchor="t" anchorCtr="0">
            <a:noAutofit/>
          </a:bodyPr>
          <a:lstStyle/>
          <a:p>
            <a:pPr lvl="0" rtl="0">
              <a:lnSpc>
                <a:spcPct val="107916"/>
              </a:lnSpc>
              <a:spcBef>
                <a:spcPts val="0"/>
              </a:spcBef>
              <a:buNone/>
            </a:pPr>
            <a:endParaRPr lang="en-US" sz="1200" b="1" dirty="0">
              <a:solidFill>
                <a:schemeClr val="dk1"/>
              </a:solidFill>
            </a:endParaRPr>
          </a:p>
          <a:p>
            <a:pPr lvl="0" rtl="0">
              <a:lnSpc>
                <a:spcPct val="107916"/>
              </a:lnSpc>
              <a:spcBef>
                <a:spcPts val="0"/>
              </a:spcBef>
              <a:buNone/>
            </a:pPr>
            <a:endParaRPr lang="en-US" sz="1200" b="1" dirty="0">
              <a:solidFill>
                <a:schemeClr val="dk1"/>
              </a:solidFill>
            </a:endParaRPr>
          </a:p>
          <a:p>
            <a:pPr lvl="0" rtl="0">
              <a:lnSpc>
                <a:spcPct val="107916"/>
              </a:lnSpc>
              <a:spcBef>
                <a:spcPts val="0"/>
              </a:spcBef>
              <a:buNone/>
            </a:pPr>
            <a:r>
              <a:rPr lang="en-US" sz="1200" b="1" dirty="0">
                <a:solidFill>
                  <a:schemeClr val="dk1"/>
                </a:solidFill>
              </a:rPr>
              <a:t>Possible topics include:</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more death and destruction than any other conflict in history (60 million dead); </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homelessness and displacement as a result of the war; no water, electricity, malnutrition, starvation; </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survivors of concentration camps, prisoners of war, refugees in lands where borders had changed; famine and disease spread; </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atomic bomb and its destruction</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Women went to work in large numbers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75" y="29124"/>
            <a:ext cx="6858000" cy="1147313"/>
          </a:xfrm>
          <a:prstGeom prst="rect">
            <a:avLst/>
          </a:prstGeom>
        </p:spPr>
      </p:pic>
      <p:sp>
        <p:nvSpPr>
          <p:cNvPr id="14" name="Shape 287"/>
          <p:cNvSpPr txBox="1"/>
          <p:nvPr/>
        </p:nvSpPr>
        <p:spPr>
          <a:xfrm>
            <a:off x="239400" y="8148831"/>
            <a:ext cx="6441300" cy="995169"/>
          </a:xfrm>
          <a:prstGeom prst="rect">
            <a:avLst/>
          </a:prstGeom>
          <a:solidFill>
            <a:srgbClr val="F4CCCC"/>
          </a:solidFill>
          <a:ln>
            <a:noFill/>
          </a:ln>
        </p:spPr>
        <p:txBody>
          <a:bodyPr lIns="91425" tIns="91425" rIns="91425" bIns="91425" anchor="t" anchorCtr="0">
            <a:noAutofit/>
          </a:bodyPr>
          <a:lstStyle/>
          <a:p>
            <a:pPr lvl="0" algn="ctr" rtl="0">
              <a:spcBef>
                <a:spcPts val="0"/>
              </a:spcBef>
              <a:buNone/>
            </a:pPr>
            <a:endParaRPr lang="en-US" dirty="0"/>
          </a:p>
          <a:p>
            <a:pPr lvl="0" algn="ctr" rtl="0">
              <a:spcBef>
                <a:spcPts val="0"/>
              </a:spcBef>
              <a:buNone/>
            </a:pPr>
            <a:r>
              <a:rPr lang="en-US" dirty="0"/>
              <a:t>What international peacekeeping organization, that still exists today, was created as a result of World War II?</a:t>
            </a:r>
            <a:endParaRPr dirty="0"/>
          </a:p>
        </p:txBody>
      </p:sp>
      <p:sp>
        <p:nvSpPr>
          <p:cNvPr id="12" name="Shape 286"/>
          <p:cNvSpPr txBox="1"/>
          <p:nvPr/>
        </p:nvSpPr>
        <p:spPr>
          <a:xfrm>
            <a:off x="233625" y="6221084"/>
            <a:ext cx="6441300" cy="1864923"/>
          </a:xfrm>
          <a:prstGeom prst="rect">
            <a:avLst/>
          </a:prstGeom>
          <a:solidFill>
            <a:srgbClr val="FFF2CC"/>
          </a:solidFill>
          <a:ln>
            <a:noFill/>
          </a:ln>
        </p:spPr>
        <p:txBody>
          <a:bodyPr lIns="91425" tIns="91425" rIns="91425" bIns="91425" anchor="t" anchorCtr="0">
            <a:noAutofit/>
          </a:bodyPr>
          <a:lstStyle/>
          <a:p>
            <a:pPr lvl="0" rtl="0">
              <a:lnSpc>
                <a:spcPct val="107916"/>
              </a:lnSpc>
              <a:spcBef>
                <a:spcPts val="0"/>
              </a:spcBef>
              <a:buNone/>
            </a:pPr>
            <a:endParaRPr lang="en-US" sz="1200" b="1" dirty="0">
              <a:solidFill>
                <a:schemeClr val="dk1"/>
              </a:solidFill>
            </a:endParaRPr>
          </a:p>
          <a:p>
            <a:pPr lvl="0" rtl="0">
              <a:lnSpc>
                <a:spcPct val="107916"/>
              </a:lnSpc>
              <a:spcBef>
                <a:spcPts val="0"/>
              </a:spcBef>
              <a:buNone/>
            </a:pPr>
            <a:endParaRPr lang="en-US" sz="1200" b="1" dirty="0">
              <a:solidFill>
                <a:schemeClr val="dk1"/>
              </a:solidFill>
            </a:endParaRPr>
          </a:p>
          <a:p>
            <a:pPr lvl="0" rtl="0">
              <a:lnSpc>
                <a:spcPct val="107916"/>
              </a:lnSpc>
              <a:spcBef>
                <a:spcPts val="0"/>
              </a:spcBef>
              <a:buNone/>
            </a:pPr>
            <a:r>
              <a:rPr lang="en-US" sz="1200" b="1" dirty="0">
                <a:solidFill>
                  <a:schemeClr val="dk1"/>
                </a:solidFill>
              </a:rPr>
              <a:t>Possible topics include:</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atomic bomb</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Nuremberg Trials</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demilitarization</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democratization</a:t>
            </a:r>
          </a:p>
          <a:p>
            <a:pPr marL="457200" lvl="0" indent="-228600" rtl="0">
              <a:lnSpc>
                <a:spcPct val="107916"/>
              </a:lnSpc>
              <a:spcBef>
                <a:spcPts val="0"/>
              </a:spcBef>
              <a:buClr>
                <a:schemeClr val="dk1"/>
              </a:buClr>
              <a:buAutoNum type="arabicPeriod"/>
            </a:pPr>
            <a:r>
              <a:rPr lang="en-US" dirty="0">
                <a:solidFill>
                  <a:schemeClr val="dk1"/>
                </a:solidFill>
                <a:latin typeface="Calibri"/>
                <a:ea typeface="Calibri"/>
                <a:cs typeface="Calibri"/>
                <a:sym typeface="Calibri"/>
              </a:rPr>
              <a:t>The United Nations</a:t>
            </a:r>
          </a:p>
        </p:txBody>
      </p:sp>
      <p:sp>
        <p:nvSpPr>
          <p:cNvPr id="11" name="Shape 288"/>
          <p:cNvSpPr txBox="1"/>
          <p:nvPr/>
        </p:nvSpPr>
        <p:spPr>
          <a:xfrm>
            <a:off x="1181132" y="6330268"/>
            <a:ext cx="4580700" cy="315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dirty="0">
                <a:latin typeface="Impact"/>
                <a:ea typeface="Impact"/>
                <a:cs typeface="Impact"/>
                <a:sym typeface="Impact"/>
              </a:rPr>
              <a:t>POLITICAL</a:t>
            </a:r>
          </a:p>
        </p:txBody>
      </p:sp>
      <p:sp>
        <p:nvSpPr>
          <p:cNvPr id="10" name="Shape 299"/>
          <p:cNvSpPr txBox="1"/>
          <p:nvPr/>
        </p:nvSpPr>
        <p:spPr>
          <a:xfrm>
            <a:off x="1163925" y="3914447"/>
            <a:ext cx="4580700" cy="315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dirty="0">
                <a:latin typeface="Impact"/>
                <a:ea typeface="Impact"/>
                <a:cs typeface="Impact"/>
                <a:sym typeface="Impact"/>
              </a:rPr>
              <a:t>SOCIAL</a:t>
            </a:r>
          </a:p>
        </p:txBody>
      </p:sp>
      <p:sp>
        <p:nvSpPr>
          <p:cNvPr id="278" name="Shape 278"/>
          <p:cNvSpPr txBox="1"/>
          <p:nvPr/>
        </p:nvSpPr>
        <p:spPr>
          <a:xfrm>
            <a:off x="1163925" y="1999486"/>
            <a:ext cx="4580700" cy="315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dirty="0">
                <a:latin typeface="Impact"/>
                <a:ea typeface="Impact"/>
                <a:cs typeface="Impact"/>
                <a:sym typeface="Impact"/>
              </a:rPr>
              <a:t>ECONOMIC</a:t>
            </a:r>
          </a:p>
        </p:txBody>
      </p:sp>
      <p:sp>
        <p:nvSpPr>
          <p:cNvPr id="274" name="Shape 274"/>
          <p:cNvSpPr txBox="1"/>
          <p:nvPr/>
        </p:nvSpPr>
        <p:spPr>
          <a:xfrm>
            <a:off x="406532" y="1011677"/>
            <a:ext cx="6129900" cy="5340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a:solidFill>
                  <a:srgbClr val="002060"/>
                </a:solidFill>
                <a:latin typeface="Impact"/>
                <a:ea typeface="Impact"/>
                <a:cs typeface="Impact"/>
                <a:sym typeface="Impact"/>
              </a:rPr>
              <a:t>Impacts of World War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p:nvPr/>
        </p:nvSpPr>
        <p:spPr>
          <a:xfrm>
            <a:off x="395110" y="131056"/>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a:solidFill>
                  <a:srgbClr val="FF0000"/>
                </a:solidFill>
                <a:latin typeface="Impact"/>
                <a:ea typeface="Impact"/>
                <a:cs typeface="Impact"/>
                <a:sym typeface="Impact"/>
              </a:rPr>
              <a:t>What Do You Think?</a:t>
            </a:r>
          </a:p>
        </p:txBody>
      </p:sp>
      <p:graphicFrame>
        <p:nvGraphicFramePr>
          <p:cNvPr id="308" name="Shape 308"/>
          <p:cNvGraphicFramePr/>
          <p:nvPr/>
        </p:nvGraphicFramePr>
        <p:xfrm>
          <a:off x="223750" y="1544575"/>
          <a:ext cx="6410475" cy="3627120"/>
        </p:xfrm>
        <a:graphic>
          <a:graphicData uri="http://schemas.openxmlformats.org/drawingml/2006/table">
            <a:tbl>
              <a:tblPr>
                <a:noFill/>
                <a:tableStyleId>{483B7E65-62D0-4F42-8CEE-5C8409A492E0}</a:tableStyleId>
              </a:tblPr>
              <a:tblGrid>
                <a:gridCol w="2136825">
                  <a:extLst>
                    <a:ext uri="{9D8B030D-6E8A-4147-A177-3AD203B41FA5}">
                      <a16:colId xmlns:a16="http://schemas.microsoft.com/office/drawing/2014/main" val="20000"/>
                    </a:ext>
                  </a:extLst>
                </a:gridCol>
                <a:gridCol w="2136825">
                  <a:extLst>
                    <a:ext uri="{9D8B030D-6E8A-4147-A177-3AD203B41FA5}">
                      <a16:colId xmlns:a16="http://schemas.microsoft.com/office/drawing/2014/main" val="20001"/>
                    </a:ext>
                  </a:extLst>
                </a:gridCol>
                <a:gridCol w="2136825">
                  <a:extLst>
                    <a:ext uri="{9D8B030D-6E8A-4147-A177-3AD203B41FA5}">
                      <a16:colId xmlns:a16="http://schemas.microsoft.com/office/drawing/2014/main" val="20002"/>
                    </a:ext>
                  </a:extLst>
                </a:gridCol>
              </a:tblGrid>
              <a:tr h="438975">
                <a:tc gridSpan="3">
                  <a:txBody>
                    <a:bodyPr/>
                    <a:lstStyle/>
                    <a:p>
                      <a:pPr lvl="0" algn="ctr" rtl="0">
                        <a:spcBef>
                          <a:spcPts val="0"/>
                        </a:spcBef>
                        <a:buNone/>
                      </a:pPr>
                      <a:r>
                        <a:rPr lang="en-US" sz="1100" b="1">
                          <a:solidFill>
                            <a:srgbClr val="FFFFFF"/>
                          </a:solidFill>
                        </a:rPr>
                        <a:t>WRITING INFORMATIVE TEXT</a:t>
                      </a:r>
                    </a:p>
                    <a:p>
                      <a:pPr lvl="0" algn="ctr" rtl="0">
                        <a:spcBef>
                          <a:spcPts val="0"/>
                        </a:spcBef>
                        <a:buNone/>
                      </a:pPr>
                      <a:r>
                        <a:rPr lang="en-US" sz="1100" b="1">
                          <a:solidFill>
                            <a:srgbClr val="FFFFFF"/>
                          </a:solidFill>
                        </a:rPr>
                        <a:t>20th Century World History Semester 1</a:t>
                      </a:r>
                    </a:p>
                  </a:txBody>
                  <a:tcPr marL="63500" marR="63500" marT="63500" marB="63500">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8800">
                <a:tc>
                  <a:txBody>
                    <a:bodyPr/>
                    <a:lstStyle/>
                    <a:p>
                      <a:pPr lvl="0" algn="ctr" rtl="0">
                        <a:spcBef>
                          <a:spcPts val="0"/>
                        </a:spcBef>
                        <a:buNone/>
                      </a:pPr>
                      <a:r>
                        <a:rPr lang="en-US" sz="1100" b="1"/>
                        <a:t>4</a:t>
                      </a:r>
                    </a:p>
                  </a:txBody>
                  <a:tcPr marL="63500" marR="63500" marT="63500" marB="63500">
                    <a:solidFill>
                      <a:srgbClr val="B7B7B7"/>
                    </a:solidFill>
                  </a:tcPr>
                </a:tc>
                <a:tc>
                  <a:txBody>
                    <a:bodyPr/>
                    <a:lstStyle/>
                    <a:p>
                      <a:pPr lvl="0" algn="ctr" rtl="0">
                        <a:spcBef>
                          <a:spcPts val="0"/>
                        </a:spcBef>
                        <a:buNone/>
                      </a:pPr>
                      <a:r>
                        <a:rPr lang="en-US" sz="1100" b="1"/>
                        <a:t>3</a:t>
                      </a:r>
                    </a:p>
                  </a:txBody>
                  <a:tcPr marL="63500" marR="63500" marT="63500" marB="63500">
                    <a:solidFill>
                      <a:srgbClr val="B7B7B7"/>
                    </a:solidFill>
                  </a:tcPr>
                </a:tc>
                <a:tc>
                  <a:txBody>
                    <a:bodyPr/>
                    <a:lstStyle/>
                    <a:p>
                      <a:pPr lvl="0" algn="ctr" rtl="0">
                        <a:spcBef>
                          <a:spcPts val="0"/>
                        </a:spcBef>
                        <a:buNone/>
                      </a:pPr>
                      <a:r>
                        <a:rPr lang="en-US" sz="1100" b="1"/>
                        <a:t>2</a:t>
                      </a:r>
                    </a:p>
                  </a:txBody>
                  <a:tcPr marL="63500" marR="63500" marT="63500" marB="63500">
                    <a:solidFill>
                      <a:srgbClr val="B7B7B7"/>
                    </a:solidFill>
                  </a:tcPr>
                </a:tc>
                <a:extLst>
                  <a:ext uri="{0D108BD9-81ED-4DB2-BD59-A6C34878D82A}">
                    <a16:rowId xmlns:a16="http://schemas.microsoft.com/office/drawing/2014/main" val="10001"/>
                  </a:ext>
                </a:extLst>
              </a:tr>
              <a:tr h="2396575">
                <a:tc>
                  <a:txBody>
                    <a:bodyPr/>
                    <a:lstStyle/>
                    <a:p>
                      <a:pPr marL="457200" lvl="0" indent="-292100" rtl="0">
                        <a:spcBef>
                          <a:spcPts val="0"/>
                        </a:spcBef>
                        <a:buSzPct val="100000"/>
                        <a:buAutoNum type="alphaUcPeriod"/>
                      </a:pPr>
                      <a:r>
                        <a:rPr lang="en-US" sz="1000"/>
                        <a:t>Writes informative text that demonstrates a depth of knowledge by going above and beyond the grade level expectation. </a:t>
                      </a:r>
                    </a:p>
                    <a:p>
                      <a:pPr marL="457200" lvl="0" indent="-292100" rtl="0">
                        <a:spcBef>
                          <a:spcPts val="0"/>
                        </a:spcBef>
                        <a:buSzPct val="100000"/>
                        <a:buAutoNum type="alphaUcPeriod"/>
                      </a:pPr>
                      <a:r>
                        <a:rPr lang="en-US" sz="1000"/>
                        <a:t>The student digs deeper into the content by connecting the writing to previous learning or to contemporary issues.</a:t>
                      </a:r>
                    </a:p>
                  </a:txBody>
                  <a:tcPr marL="63500" marR="63500" marT="63500" marB="63500"/>
                </a:tc>
                <a:tc>
                  <a:txBody>
                    <a:bodyPr/>
                    <a:lstStyle/>
                    <a:p>
                      <a:pPr marL="457200" lvl="0" indent="-292100" rtl="0">
                        <a:spcBef>
                          <a:spcPts val="0"/>
                        </a:spcBef>
                        <a:buSzPct val="100000"/>
                        <a:buAutoNum type="alphaUcPeriod"/>
                      </a:pPr>
                      <a:r>
                        <a:rPr lang="en-US" sz="1000"/>
                        <a:t>Writes informative text. </a:t>
                      </a:r>
                    </a:p>
                    <a:p>
                      <a:pPr marL="457200" lvl="0" indent="-292100" rtl="0">
                        <a:spcBef>
                          <a:spcPts val="0"/>
                        </a:spcBef>
                        <a:buSzPct val="100000"/>
                        <a:buAutoNum type="alphaUcPeriod"/>
                      </a:pPr>
                      <a:r>
                        <a:rPr lang="en-US" sz="1000"/>
                        <a:t>Introduce a topic (sentence or a full paragraph); </a:t>
                      </a:r>
                    </a:p>
                    <a:p>
                      <a:pPr marL="457200" lvl="0" indent="-292100" rtl="0">
                        <a:spcBef>
                          <a:spcPts val="0"/>
                        </a:spcBef>
                        <a:buSzPct val="100000"/>
                        <a:buAutoNum type="alphaUcPeriod"/>
                      </a:pPr>
                      <a:r>
                        <a:rPr lang="en-US" sz="1000"/>
                        <a:t>Organize ideas and concepts (chronologically or thematically); </a:t>
                      </a:r>
                    </a:p>
                    <a:p>
                      <a:pPr marL="457200" lvl="0" indent="-292100" rtl="0">
                        <a:spcBef>
                          <a:spcPts val="0"/>
                        </a:spcBef>
                        <a:buSzPct val="100000"/>
                        <a:buAutoNum type="alphaUcPeriod"/>
                      </a:pPr>
                      <a:r>
                        <a:rPr lang="en-US" sz="1000"/>
                        <a:t>Develop the topic with relevant facts, evidence and accurate examples that are appropriate to the topic; uses extended definitions; </a:t>
                      </a:r>
                    </a:p>
                    <a:p>
                      <a:pPr marL="457200" lvl="0" indent="-292100" rtl="0">
                        <a:spcBef>
                          <a:spcPts val="0"/>
                        </a:spcBef>
                        <a:buSzPct val="100000"/>
                        <a:buAutoNum type="alphaUcPeriod"/>
                      </a:pPr>
                      <a:r>
                        <a:rPr lang="en-US" sz="1000"/>
                        <a:t>Provide a concluding statement that supports the information or explanation presented.</a:t>
                      </a:r>
                    </a:p>
                  </a:txBody>
                  <a:tcPr marL="63500" marR="63500" marT="63500" marB="63500"/>
                </a:tc>
                <a:tc>
                  <a:txBody>
                    <a:bodyPr/>
                    <a:lstStyle/>
                    <a:p>
                      <a:pPr marL="457200" lvl="0" indent="-292100" rtl="0">
                        <a:spcBef>
                          <a:spcPts val="0"/>
                        </a:spcBef>
                        <a:buSzPct val="100000"/>
                        <a:buAutoNum type="alphaUcPeriod"/>
                      </a:pPr>
                      <a:r>
                        <a:rPr lang="en-US" sz="1000"/>
                        <a:t>Writes informative text. </a:t>
                      </a:r>
                    </a:p>
                    <a:p>
                      <a:pPr marL="457200" lvl="0" indent="-292100" rtl="0">
                        <a:spcBef>
                          <a:spcPts val="0"/>
                        </a:spcBef>
                        <a:buSzPct val="100000"/>
                        <a:buAutoNum type="alphaUcPeriod"/>
                      </a:pPr>
                      <a:r>
                        <a:rPr lang="en-US" sz="1000"/>
                        <a:t>A level 2 writing sample fails to meet the level 3 standard in one or more areas: </a:t>
                      </a:r>
                    </a:p>
                    <a:p>
                      <a:pPr marL="914400" lvl="1" indent="-292100" rtl="0">
                        <a:spcBef>
                          <a:spcPts val="0"/>
                        </a:spcBef>
                        <a:buSzPct val="100000"/>
                        <a:buAutoNum type="alphaLcPeriod"/>
                      </a:pPr>
                      <a:r>
                        <a:rPr lang="en-US" sz="1000"/>
                        <a:t>Introduction </a:t>
                      </a:r>
                    </a:p>
                    <a:p>
                      <a:pPr marL="914400" lvl="1" indent="-292100" rtl="0">
                        <a:spcBef>
                          <a:spcPts val="0"/>
                        </a:spcBef>
                        <a:buSzPct val="100000"/>
                        <a:buAutoNum type="alphaLcPeriod"/>
                      </a:pPr>
                      <a:r>
                        <a:rPr lang="en-US" sz="1000"/>
                        <a:t>Organization </a:t>
                      </a:r>
                    </a:p>
                    <a:p>
                      <a:pPr marL="914400" lvl="1" indent="-292100" rtl="0">
                        <a:spcBef>
                          <a:spcPts val="0"/>
                        </a:spcBef>
                        <a:buSzPct val="100000"/>
                        <a:buAutoNum type="alphaLcPeriod"/>
                      </a:pPr>
                      <a:r>
                        <a:rPr lang="en-US" sz="1000"/>
                        <a:t>Use of evidence </a:t>
                      </a:r>
                    </a:p>
                    <a:p>
                      <a:pPr marL="914400" lvl="1" indent="-292100" rtl="0">
                        <a:spcBef>
                          <a:spcPts val="0"/>
                        </a:spcBef>
                        <a:buSzPct val="100000"/>
                        <a:buAutoNum type="alphaLcPeriod"/>
                      </a:pPr>
                      <a:r>
                        <a:rPr lang="en-US" sz="1000"/>
                        <a:t>Conclusion </a:t>
                      </a:r>
                    </a:p>
                    <a:p>
                      <a:pPr lvl="0" rtl="0">
                        <a:spcBef>
                          <a:spcPts val="0"/>
                        </a:spcBef>
                        <a:buNone/>
                      </a:pPr>
                      <a:endParaRPr sz="1000"/>
                    </a:p>
                    <a:p>
                      <a:pPr lvl="0" rtl="0">
                        <a:spcBef>
                          <a:spcPts val="0"/>
                        </a:spcBef>
                        <a:buNone/>
                      </a:pPr>
                      <a:r>
                        <a:rPr lang="en-US" sz="1000"/>
                        <a:t>*A level 1.5 writing sample fails to meet the level 3 standard in two areas.</a:t>
                      </a:r>
                    </a:p>
                    <a:p>
                      <a:pPr lvl="0" rtl="0">
                        <a:spcBef>
                          <a:spcPts val="0"/>
                        </a:spcBef>
                        <a:buNone/>
                      </a:pPr>
                      <a:endParaRPr sz="1000"/>
                    </a:p>
                    <a:p>
                      <a:pPr lvl="0" rtl="0">
                        <a:spcBef>
                          <a:spcPts val="0"/>
                        </a:spcBef>
                        <a:buNone/>
                      </a:pPr>
                      <a:r>
                        <a:rPr lang="en-US" sz="1000"/>
                        <a:t>*A level 1 writing sample fails to meet the level 3 standard in all areas, but a valid attempt was made by the student.</a:t>
                      </a:r>
                    </a:p>
                  </a:txBody>
                  <a:tcPr marL="63500" marR="63500" marT="63500" marB="63500"/>
                </a:tc>
                <a:extLst>
                  <a:ext uri="{0D108BD9-81ED-4DB2-BD59-A6C34878D82A}">
                    <a16:rowId xmlns:a16="http://schemas.microsoft.com/office/drawing/2014/main" val="10002"/>
                  </a:ext>
                </a:extLst>
              </a:tr>
            </a:tbl>
          </a:graphicData>
        </a:graphic>
      </p:graphicFrame>
      <p:sp>
        <p:nvSpPr>
          <p:cNvPr id="309" name="Shape 309"/>
          <p:cNvSpPr txBox="1"/>
          <p:nvPr/>
        </p:nvSpPr>
        <p:spPr>
          <a:xfrm>
            <a:off x="254850" y="457975"/>
            <a:ext cx="6410400" cy="1000500"/>
          </a:xfrm>
          <a:prstGeom prst="rect">
            <a:avLst/>
          </a:prstGeom>
          <a:noFill/>
          <a:ln>
            <a:noFill/>
          </a:ln>
        </p:spPr>
        <p:txBody>
          <a:bodyPr lIns="91425" tIns="91425" rIns="91425" bIns="91425" anchor="t" anchorCtr="0">
            <a:noAutofit/>
          </a:bodyPr>
          <a:lstStyle/>
          <a:p>
            <a:pPr lvl="0">
              <a:spcBef>
                <a:spcPts val="0"/>
              </a:spcBef>
              <a:buNone/>
            </a:pPr>
            <a:r>
              <a:rPr lang="en-US"/>
              <a:t>Directions: Use the scale below, in addtion to your research, to write a 1 page essay answering the Essential Question. You will be graded on this assignment, so be sure to follow the scale, use specific examples, and cite your sources. </a:t>
            </a:r>
          </a:p>
        </p:txBody>
      </p:sp>
      <p:sp>
        <p:nvSpPr>
          <p:cNvPr id="310" name="Shape 310"/>
          <p:cNvSpPr/>
          <p:nvPr/>
        </p:nvSpPr>
        <p:spPr>
          <a:xfrm>
            <a:off x="223749" y="5269225"/>
            <a:ext cx="6301246" cy="399700"/>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rgbClr val="0000FF"/>
                </a:solidFill>
                <a:latin typeface="Bangers"/>
              </a:rPr>
              <a:t>Was World War 2 preventable?</a:t>
            </a:r>
          </a:p>
        </p:txBody>
      </p:sp>
      <p:sp>
        <p:nvSpPr>
          <p:cNvPr id="311" name="Shape 311"/>
          <p:cNvSpPr txBox="1"/>
          <p:nvPr/>
        </p:nvSpPr>
        <p:spPr>
          <a:xfrm>
            <a:off x="245700" y="5774225"/>
            <a:ext cx="6410400" cy="3229500"/>
          </a:xfrm>
          <a:prstGeom prst="rect">
            <a:avLst/>
          </a:prstGeom>
          <a:solidFill>
            <a:srgbClr val="C9DAF8"/>
          </a:solid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395110" y="172156"/>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World War 2 Leaders</a:t>
            </a:r>
          </a:p>
        </p:txBody>
      </p:sp>
      <p:sp>
        <p:nvSpPr>
          <p:cNvPr id="113" name="Shape 113"/>
          <p:cNvSpPr txBox="1"/>
          <p:nvPr/>
        </p:nvSpPr>
        <p:spPr>
          <a:xfrm>
            <a:off x="119400" y="642200"/>
            <a:ext cx="6629400" cy="413100"/>
          </a:xfrm>
          <a:prstGeom prst="rect">
            <a:avLst/>
          </a:prstGeom>
          <a:noFill/>
          <a:ln>
            <a:noFill/>
          </a:ln>
        </p:spPr>
        <p:txBody>
          <a:bodyPr lIns="91425" tIns="91425" rIns="91425" bIns="91425" anchor="ctr" anchorCtr="0">
            <a:noAutofit/>
          </a:bodyPr>
          <a:lstStyle/>
          <a:p>
            <a:pPr lvl="0" algn="ctr" rtl="0">
              <a:spcBef>
                <a:spcPts val="0"/>
              </a:spcBef>
              <a:buNone/>
            </a:pPr>
            <a:r>
              <a:rPr lang="en-US" sz="1500" b="1" dirty="0"/>
              <a:t>Directions</a:t>
            </a:r>
            <a:r>
              <a:rPr lang="en-US" sz="1500" dirty="0"/>
              <a:t>: Match the leader during the war to the country, pic, and flag.</a:t>
            </a:r>
          </a:p>
        </p:txBody>
      </p:sp>
      <p:sp>
        <p:nvSpPr>
          <p:cNvPr id="114" name="Shape 114"/>
          <p:cNvSpPr txBox="1"/>
          <p:nvPr/>
        </p:nvSpPr>
        <p:spPr>
          <a:xfrm>
            <a:off x="1687211" y="1237363"/>
            <a:ext cx="2729146" cy="523200"/>
          </a:xfrm>
          <a:prstGeom prst="rect">
            <a:avLst/>
          </a:prstGeom>
          <a:solidFill>
            <a:srgbClr val="CCCCCC"/>
          </a:solidFill>
          <a:ln>
            <a:noFill/>
          </a:ln>
        </p:spPr>
        <p:txBody>
          <a:bodyPr lIns="91425" tIns="91425" rIns="91425" bIns="91425" anchor="t" anchorCtr="0">
            <a:noAutofit/>
          </a:bodyPr>
          <a:lstStyle/>
          <a:p>
            <a:pPr lvl="0" algn="ctr" rtl="0">
              <a:spcBef>
                <a:spcPts val="0"/>
              </a:spcBef>
              <a:buNone/>
            </a:pPr>
            <a:r>
              <a:rPr lang="en-US" sz="1800" b="1" dirty="0"/>
              <a:t>USA</a:t>
            </a:r>
          </a:p>
        </p:txBody>
      </p:sp>
      <p:sp>
        <p:nvSpPr>
          <p:cNvPr id="115" name="Shape 115"/>
          <p:cNvSpPr txBox="1"/>
          <p:nvPr/>
        </p:nvSpPr>
        <p:spPr>
          <a:xfrm>
            <a:off x="1725653" y="8330855"/>
            <a:ext cx="2690701" cy="562200"/>
          </a:xfrm>
          <a:prstGeom prst="rect">
            <a:avLst/>
          </a:prstGeom>
          <a:solidFill>
            <a:srgbClr val="F4CCCC"/>
          </a:solidFill>
          <a:ln>
            <a:noFill/>
          </a:ln>
        </p:spPr>
        <p:txBody>
          <a:bodyPr lIns="91425" tIns="91425" rIns="91425" bIns="91425" anchor="t" anchorCtr="0">
            <a:noAutofit/>
          </a:bodyPr>
          <a:lstStyle/>
          <a:p>
            <a:pPr lvl="0" algn="ctr" rtl="0">
              <a:spcBef>
                <a:spcPts val="0"/>
              </a:spcBef>
              <a:buNone/>
            </a:pPr>
            <a:r>
              <a:rPr lang="en-US" sz="1800" b="1" dirty="0"/>
              <a:t>Hideki </a:t>
            </a:r>
            <a:r>
              <a:rPr lang="en-US" sz="1800" b="1" dirty="0" err="1"/>
              <a:t>Tojo</a:t>
            </a:r>
            <a:endParaRPr lang="en-US" sz="1800" b="1" dirty="0"/>
          </a:p>
        </p:txBody>
      </p:sp>
      <p:sp>
        <p:nvSpPr>
          <p:cNvPr id="116" name="Shape 116"/>
          <p:cNvSpPr txBox="1"/>
          <p:nvPr/>
        </p:nvSpPr>
        <p:spPr>
          <a:xfrm>
            <a:off x="1738199" y="3385264"/>
            <a:ext cx="2678157" cy="562200"/>
          </a:xfrm>
          <a:prstGeom prst="rect">
            <a:avLst/>
          </a:prstGeom>
          <a:solidFill>
            <a:srgbClr val="CCCCCC"/>
          </a:solidFill>
          <a:ln>
            <a:noFill/>
          </a:ln>
        </p:spPr>
        <p:txBody>
          <a:bodyPr lIns="91425" tIns="91425" rIns="91425" bIns="91425" anchor="t" anchorCtr="0">
            <a:noAutofit/>
          </a:bodyPr>
          <a:lstStyle/>
          <a:p>
            <a:pPr lvl="0" algn="ctr" rtl="0">
              <a:spcBef>
                <a:spcPts val="0"/>
              </a:spcBef>
              <a:buNone/>
            </a:pPr>
            <a:r>
              <a:rPr lang="en-US" sz="1800" b="1" dirty="0"/>
              <a:t>Soviet Union</a:t>
            </a:r>
          </a:p>
        </p:txBody>
      </p:sp>
      <p:sp>
        <p:nvSpPr>
          <p:cNvPr id="117" name="Shape 117"/>
          <p:cNvSpPr txBox="1"/>
          <p:nvPr/>
        </p:nvSpPr>
        <p:spPr>
          <a:xfrm>
            <a:off x="1738200" y="4229170"/>
            <a:ext cx="2678156" cy="523200"/>
          </a:xfrm>
          <a:prstGeom prst="rect">
            <a:avLst/>
          </a:prstGeom>
          <a:solidFill>
            <a:srgbClr val="CCCCCC"/>
          </a:solidFill>
          <a:ln>
            <a:noFill/>
          </a:ln>
        </p:spPr>
        <p:txBody>
          <a:bodyPr lIns="91425" tIns="91425" rIns="91425" bIns="91425" anchor="t" anchorCtr="0">
            <a:noAutofit/>
          </a:bodyPr>
          <a:lstStyle/>
          <a:p>
            <a:pPr lvl="0" algn="ctr" rtl="0">
              <a:spcBef>
                <a:spcPts val="0"/>
              </a:spcBef>
              <a:buNone/>
            </a:pPr>
            <a:r>
              <a:rPr lang="en-US" sz="1800" b="1" dirty="0"/>
              <a:t>Germany</a:t>
            </a:r>
          </a:p>
        </p:txBody>
      </p:sp>
      <p:sp>
        <p:nvSpPr>
          <p:cNvPr id="118" name="Shape 118"/>
          <p:cNvSpPr txBox="1"/>
          <p:nvPr/>
        </p:nvSpPr>
        <p:spPr>
          <a:xfrm>
            <a:off x="1723681" y="5805794"/>
            <a:ext cx="2692674" cy="562200"/>
          </a:xfrm>
          <a:prstGeom prst="rect">
            <a:avLst/>
          </a:prstGeom>
          <a:solidFill>
            <a:srgbClr val="F4CCCC"/>
          </a:solidFill>
          <a:ln>
            <a:noFill/>
          </a:ln>
        </p:spPr>
        <p:txBody>
          <a:bodyPr lIns="91425" tIns="91425" rIns="91425" bIns="91425" anchor="t" anchorCtr="0">
            <a:noAutofit/>
          </a:bodyPr>
          <a:lstStyle/>
          <a:p>
            <a:pPr lvl="0" algn="ctr" rtl="0">
              <a:spcBef>
                <a:spcPts val="0"/>
              </a:spcBef>
              <a:buNone/>
            </a:pPr>
            <a:r>
              <a:rPr lang="en-US" sz="1800" b="1" dirty="0"/>
              <a:t>Winston Churchill</a:t>
            </a:r>
          </a:p>
        </p:txBody>
      </p:sp>
      <p:pic>
        <p:nvPicPr>
          <p:cNvPr id="119" name="Shape 119"/>
          <p:cNvPicPr preferRelativeResize="0"/>
          <p:nvPr/>
        </p:nvPicPr>
        <p:blipFill>
          <a:blip r:embed="rId3">
            <a:alphaModFix/>
          </a:blip>
          <a:stretch>
            <a:fillRect/>
          </a:stretch>
        </p:blipFill>
        <p:spPr>
          <a:xfrm>
            <a:off x="4627060" y="1233894"/>
            <a:ext cx="1980052" cy="1574703"/>
          </a:xfrm>
          <a:prstGeom prst="rect">
            <a:avLst/>
          </a:prstGeom>
          <a:noFill/>
          <a:ln>
            <a:noFill/>
          </a:ln>
        </p:spPr>
      </p:pic>
      <p:pic>
        <p:nvPicPr>
          <p:cNvPr id="120" name="Shape 1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88034" y="2914390"/>
            <a:ext cx="2019077" cy="1365994"/>
          </a:xfrm>
          <a:prstGeom prst="rect">
            <a:avLst/>
          </a:prstGeom>
          <a:noFill/>
          <a:ln>
            <a:noFill/>
          </a:ln>
        </p:spPr>
      </p:pic>
      <p:pic>
        <p:nvPicPr>
          <p:cNvPr id="121" name="Shape 1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29979" y="5716548"/>
            <a:ext cx="1938107" cy="1418548"/>
          </a:xfrm>
          <a:prstGeom prst="rect">
            <a:avLst/>
          </a:prstGeom>
          <a:noFill/>
          <a:ln>
            <a:noFill/>
          </a:ln>
        </p:spPr>
      </p:pic>
      <p:pic>
        <p:nvPicPr>
          <p:cNvPr id="122" name="Shape 12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627059" y="4353426"/>
            <a:ext cx="1980052" cy="1250411"/>
          </a:xfrm>
          <a:prstGeom prst="rect">
            <a:avLst/>
          </a:prstGeom>
          <a:noFill/>
          <a:ln w="9525" cap="flat" cmpd="sng">
            <a:solidFill>
              <a:schemeClr val="dk2"/>
            </a:solidFill>
            <a:prstDash val="solid"/>
            <a:round/>
            <a:headEnd type="none" w="med" len="med"/>
            <a:tailEnd type="none" w="med" len="med"/>
          </a:ln>
        </p:spPr>
      </p:pic>
      <p:pic>
        <p:nvPicPr>
          <p:cNvPr id="123" name="Shape 12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664605" y="7272829"/>
            <a:ext cx="1903481" cy="1477989"/>
          </a:xfrm>
          <a:prstGeom prst="rect">
            <a:avLst/>
          </a:prstGeom>
          <a:noFill/>
          <a:ln>
            <a:noFill/>
          </a:ln>
        </p:spPr>
      </p:pic>
      <p:pic>
        <p:nvPicPr>
          <p:cNvPr id="124" name="Shape 12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71995" y="2705118"/>
            <a:ext cx="1143484" cy="1458425"/>
          </a:xfrm>
          <a:prstGeom prst="rect">
            <a:avLst/>
          </a:prstGeom>
          <a:noFill/>
          <a:ln>
            <a:noFill/>
          </a:ln>
        </p:spPr>
      </p:pic>
      <p:pic>
        <p:nvPicPr>
          <p:cNvPr id="125" name="Shape 125"/>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71995" y="5860435"/>
            <a:ext cx="1143484" cy="1412394"/>
          </a:xfrm>
          <a:prstGeom prst="rect">
            <a:avLst/>
          </a:prstGeom>
          <a:noFill/>
          <a:ln>
            <a:noFill/>
          </a:ln>
        </p:spPr>
      </p:pic>
      <p:pic>
        <p:nvPicPr>
          <p:cNvPr id="126" name="Shape 126"/>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278108" y="1203935"/>
            <a:ext cx="1137371" cy="1352549"/>
          </a:xfrm>
          <a:prstGeom prst="rect">
            <a:avLst/>
          </a:prstGeom>
          <a:noFill/>
          <a:ln>
            <a:noFill/>
          </a:ln>
        </p:spPr>
      </p:pic>
      <p:pic>
        <p:nvPicPr>
          <p:cNvPr id="127" name="Shape 127"/>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271995" y="7421463"/>
            <a:ext cx="1143484" cy="1548258"/>
          </a:xfrm>
          <a:prstGeom prst="rect">
            <a:avLst/>
          </a:prstGeom>
          <a:noFill/>
          <a:ln>
            <a:noFill/>
          </a:ln>
        </p:spPr>
      </p:pic>
      <p:pic>
        <p:nvPicPr>
          <p:cNvPr id="128" name="Shape 128"/>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278105" y="4312177"/>
            <a:ext cx="1137374" cy="1399624"/>
          </a:xfrm>
          <a:prstGeom prst="rect">
            <a:avLst/>
          </a:prstGeom>
          <a:noFill/>
          <a:ln>
            <a:noFill/>
          </a:ln>
        </p:spPr>
      </p:pic>
      <p:sp>
        <p:nvSpPr>
          <p:cNvPr id="19" name="Shape 118"/>
          <p:cNvSpPr txBox="1"/>
          <p:nvPr/>
        </p:nvSpPr>
        <p:spPr>
          <a:xfrm>
            <a:off x="1723680" y="4969561"/>
            <a:ext cx="2692675" cy="562200"/>
          </a:xfrm>
          <a:prstGeom prst="rect">
            <a:avLst/>
          </a:prstGeom>
          <a:solidFill>
            <a:srgbClr val="F4CCCC"/>
          </a:solidFill>
          <a:ln>
            <a:noFill/>
          </a:ln>
        </p:spPr>
        <p:txBody>
          <a:bodyPr lIns="91425" tIns="91425" rIns="91425" bIns="91425" anchor="t" anchorCtr="0">
            <a:noAutofit/>
          </a:bodyPr>
          <a:lstStyle/>
          <a:p>
            <a:pPr lvl="0" algn="ctr" rtl="0">
              <a:spcBef>
                <a:spcPts val="0"/>
              </a:spcBef>
              <a:buNone/>
            </a:pPr>
            <a:r>
              <a:rPr lang="en-US" sz="1800" b="1" dirty="0"/>
              <a:t>Joseph Stalin</a:t>
            </a:r>
          </a:p>
        </p:txBody>
      </p:sp>
      <p:sp>
        <p:nvSpPr>
          <p:cNvPr id="20" name="Shape 118"/>
          <p:cNvSpPr txBox="1"/>
          <p:nvPr/>
        </p:nvSpPr>
        <p:spPr>
          <a:xfrm>
            <a:off x="1723681" y="6647481"/>
            <a:ext cx="2692674" cy="562200"/>
          </a:xfrm>
          <a:prstGeom prst="rect">
            <a:avLst/>
          </a:prstGeom>
          <a:solidFill>
            <a:srgbClr val="F4CCCC"/>
          </a:solidFill>
          <a:ln>
            <a:noFill/>
          </a:ln>
        </p:spPr>
        <p:txBody>
          <a:bodyPr lIns="91425" tIns="91425" rIns="91425" bIns="91425" anchor="t" anchorCtr="0">
            <a:noAutofit/>
          </a:bodyPr>
          <a:lstStyle/>
          <a:p>
            <a:pPr lvl="0" algn="ctr" rtl="0">
              <a:spcBef>
                <a:spcPts val="0"/>
              </a:spcBef>
              <a:buNone/>
            </a:pPr>
            <a:r>
              <a:rPr lang="en-US" sz="1800" b="1" dirty="0"/>
              <a:t>Franklin Roosevelt</a:t>
            </a:r>
          </a:p>
        </p:txBody>
      </p:sp>
      <p:sp>
        <p:nvSpPr>
          <p:cNvPr id="21" name="Shape 118"/>
          <p:cNvSpPr txBox="1"/>
          <p:nvPr/>
        </p:nvSpPr>
        <p:spPr>
          <a:xfrm>
            <a:off x="1723681" y="7489168"/>
            <a:ext cx="2692674" cy="562200"/>
          </a:xfrm>
          <a:prstGeom prst="rect">
            <a:avLst/>
          </a:prstGeom>
          <a:solidFill>
            <a:srgbClr val="F4CCCC"/>
          </a:solidFill>
          <a:ln>
            <a:noFill/>
          </a:ln>
        </p:spPr>
        <p:txBody>
          <a:bodyPr lIns="91425" tIns="91425" rIns="91425" bIns="91425" anchor="t" anchorCtr="0">
            <a:noAutofit/>
          </a:bodyPr>
          <a:lstStyle/>
          <a:p>
            <a:pPr lvl="0" algn="ctr" rtl="0">
              <a:spcBef>
                <a:spcPts val="0"/>
              </a:spcBef>
              <a:buNone/>
            </a:pPr>
            <a:r>
              <a:rPr lang="en-US" sz="1800" b="1" dirty="0"/>
              <a:t>Adolf Hitler</a:t>
            </a:r>
          </a:p>
        </p:txBody>
      </p:sp>
      <p:sp>
        <p:nvSpPr>
          <p:cNvPr id="22" name="Shape 117"/>
          <p:cNvSpPr txBox="1"/>
          <p:nvPr/>
        </p:nvSpPr>
        <p:spPr>
          <a:xfrm>
            <a:off x="1723681" y="2688277"/>
            <a:ext cx="2692676" cy="523200"/>
          </a:xfrm>
          <a:prstGeom prst="rect">
            <a:avLst/>
          </a:prstGeom>
          <a:solidFill>
            <a:srgbClr val="CCCCCC"/>
          </a:solidFill>
          <a:ln>
            <a:noFill/>
          </a:ln>
        </p:spPr>
        <p:txBody>
          <a:bodyPr lIns="91425" tIns="91425" rIns="91425" bIns="91425" anchor="t" anchorCtr="0">
            <a:noAutofit/>
          </a:bodyPr>
          <a:lstStyle/>
          <a:p>
            <a:pPr lvl="0" algn="ctr" rtl="0">
              <a:spcBef>
                <a:spcPts val="0"/>
              </a:spcBef>
              <a:buNone/>
            </a:pPr>
            <a:r>
              <a:rPr lang="en-US" sz="1800" b="1" dirty="0"/>
              <a:t>Japan</a:t>
            </a:r>
          </a:p>
        </p:txBody>
      </p:sp>
      <p:sp>
        <p:nvSpPr>
          <p:cNvPr id="23" name="Shape 117"/>
          <p:cNvSpPr txBox="1"/>
          <p:nvPr/>
        </p:nvSpPr>
        <p:spPr>
          <a:xfrm>
            <a:off x="1687211" y="1979068"/>
            <a:ext cx="2729146" cy="523200"/>
          </a:xfrm>
          <a:prstGeom prst="rect">
            <a:avLst/>
          </a:prstGeom>
          <a:solidFill>
            <a:srgbClr val="CCCCCC"/>
          </a:solidFill>
          <a:ln>
            <a:noFill/>
          </a:ln>
        </p:spPr>
        <p:txBody>
          <a:bodyPr lIns="91425" tIns="91425" rIns="91425" bIns="91425" anchor="t" anchorCtr="0">
            <a:noAutofit/>
          </a:bodyPr>
          <a:lstStyle/>
          <a:p>
            <a:pPr lvl="0" algn="ctr" rtl="0">
              <a:spcBef>
                <a:spcPts val="0"/>
              </a:spcBef>
              <a:buNone/>
            </a:pPr>
            <a:r>
              <a:rPr lang="en-US" sz="1800" b="1" dirty="0"/>
              <a:t>Great Britain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106" y="518686"/>
            <a:ext cx="6011788" cy="8106627"/>
          </a:xfrm>
          <a:prstGeom prst="rect">
            <a:avLst/>
          </a:prstGeom>
        </p:spPr>
      </p:pic>
    </p:spTree>
    <p:extLst>
      <p:ext uri="{BB962C8B-B14F-4D97-AF65-F5344CB8AC3E}">
        <p14:creationId xmlns:p14="http://schemas.microsoft.com/office/powerpoint/2010/main" val="96484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106" y="463047"/>
            <a:ext cx="6011788" cy="8217906"/>
          </a:xfrm>
          <a:prstGeom prst="rect">
            <a:avLst/>
          </a:prstGeom>
        </p:spPr>
      </p:pic>
    </p:spTree>
    <p:extLst>
      <p:ext uri="{BB962C8B-B14F-4D97-AF65-F5344CB8AC3E}">
        <p14:creationId xmlns:p14="http://schemas.microsoft.com/office/powerpoint/2010/main" val="76276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295199" y="5005559"/>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The Rise of Militarism &amp; Dictators</a:t>
            </a:r>
          </a:p>
        </p:txBody>
      </p:sp>
      <p:graphicFrame>
        <p:nvGraphicFramePr>
          <p:cNvPr id="134" name="Shape 134"/>
          <p:cNvGraphicFramePr/>
          <p:nvPr>
            <p:extLst>
              <p:ext uri="{D42A27DB-BD31-4B8C-83A1-F6EECF244321}">
                <p14:modId xmlns:p14="http://schemas.microsoft.com/office/powerpoint/2010/main" val="150835449"/>
              </p:ext>
            </p:extLst>
          </p:nvPr>
        </p:nvGraphicFramePr>
        <p:xfrm>
          <a:off x="195599" y="6699532"/>
          <a:ext cx="6629400" cy="2197482"/>
        </p:xfrm>
        <a:graphic>
          <a:graphicData uri="http://schemas.openxmlformats.org/drawingml/2006/table">
            <a:tbl>
              <a:tblPr>
                <a:noFill/>
                <a:tableStyleId>{724A4DA2-08D5-48B8-8CC9-111B58844983}</a:tableStyleId>
              </a:tblPr>
              <a:tblGrid>
                <a:gridCol w="1477500">
                  <a:extLst>
                    <a:ext uri="{9D8B030D-6E8A-4147-A177-3AD203B41FA5}">
                      <a16:colId xmlns:a16="http://schemas.microsoft.com/office/drawing/2014/main" val="20000"/>
                    </a:ext>
                  </a:extLst>
                </a:gridCol>
                <a:gridCol w="1449525">
                  <a:extLst>
                    <a:ext uri="{9D8B030D-6E8A-4147-A177-3AD203B41FA5}">
                      <a16:colId xmlns:a16="http://schemas.microsoft.com/office/drawing/2014/main" val="20001"/>
                    </a:ext>
                  </a:extLst>
                </a:gridCol>
                <a:gridCol w="1480850">
                  <a:extLst>
                    <a:ext uri="{9D8B030D-6E8A-4147-A177-3AD203B41FA5}">
                      <a16:colId xmlns:a16="http://schemas.microsoft.com/office/drawing/2014/main" val="20002"/>
                    </a:ext>
                  </a:extLst>
                </a:gridCol>
                <a:gridCol w="1329225">
                  <a:extLst>
                    <a:ext uri="{9D8B030D-6E8A-4147-A177-3AD203B41FA5}">
                      <a16:colId xmlns:a16="http://schemas.microsoft.com/office/drawing/2014/main" val="20003"/>
                    </a:ext>
                  </a:extLst>
                </a:gridCol>
                <a:gridCol w="892300">
                  <a:extLst>
                    <a:ext uri="{9D8B030D-6E8A-4147-A177-3AD203B41FA5}">
                      <a16:colId xmlns:a16="http://schemas.microsoft.com/office/drawing/2014/main" val="20004"/>
                    </a:ext>
                  </a:extLst>
                </a:gridCol>
              </a:tblGrid>
              <a:tr h="434019">
                <a:tc>
                  <a:txBody>
                    <a:bodyPr/>
                    <a:lstStyle/>
                    <a:p>
                      <a:pPr marL="63500" lvl="0" indent="0" algn="ctr" rtl="0">
                        <a:lnSpc>
                          <a:spcPct val="115000"/>
                        </a:lnSpc>
                        <a:spcBef>
                          <a:spcPts val="0"/>
                        </a:spcBef>
                        <a:buNone/>
                      </a:pPr>
                      <a:r>
                        <a:rPr lang="en-US" sz="1800" dirty="0">
                          <a:latin typeface="Impact"/>
                          <a:ea typeface="Impact"/>
                          <a:cs typeface="Impact"/>
                          <a:sym typeface="Impact"/>
                        </a:rPr>
                        <a:t>Germany</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BDB"/>
                    </a:solidFill>
                  </a:tcPr>
                </a:tc>
                <a:tc>
                  <a:txBody>
                    <a:bodyPr/>
                    <a:lstStyle/>
                    <a:p>
                      <a:pPr marL="63500" lvl="0" indent="0" algn="ctr" rtl="0">
                        <a:lnSpc>
                          <a:spcPct val="115000"/>
                        </a:lnSpc>
                        <a:spcBef>
                          <a:spcPts val="0"/>
                        </a:spcBef>
                        <a:buNone/>
                      </a:pPr>
                      <a:r>
                        <a:rPr lang="en-US" sz="1800">
                          <a:latin typeface="Impact"/>
                          <a:ea typeface="Impact"/>
                          <a:cs typeface="Impact"/>
                          <a:sym typeface="Impact"/>
                        </a:rPr>
                        <a:t>Italy</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BDB"/>
                    </a:solidFill>
                  </a:tcPr>
                </a:tc>
                <a:tc>
                  <a:txBody>
                    <a:bodyPr/>
                    <a:lstStyle/>
                    <a:p>
                      <a:pPr marL="63500" lvl="0" indent="0" algn="ctr" rtl="0">
                        <a:lnSpc>
                          <a:spcPct val="115000"/>
                        </a:lnSpc>
                        <a:spcBef>
                          <a:spcPts val="0"/>
                        </a:spcBef>
                        <a:buNone/>
                      </a:pPr>
                      <a:r>
                        <a:rPr lang="en-US" sz="1800">
                          <a:latin typeface="Impact"/>
                          <a:ea typeface="Impact"/>
                          <a:cs typeface="Impact"/>
                          <a:sym typeface="Impact"/>
                        </a:rPr>
                        <a:t>USSR</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BDB"/>
                    </a:solidFill>
                  </a:tcPr>
                </a:tc>
                <a:tc>
                  <a:txBody>
                    <a:bodyPr/>
                    <a:lstStyle/>
                    <a:p>
                      <a:pPr marL="63500" lvl="0" indent="0" algn="ctr" rtl="0">
                        <a:lnSpc>
                          <a:spcPct val="115000"/>
                        </a:lnSpc>
                        <a:spcBef>
                          <a:spcPts val="0"/>
                        </a:spcBef>
                        <a:buNone/>
                      </a:pPr>
                      <a:r>
                        <a:rPr lang="en-US" sz="1800">
                          <a:latin typeface="Impact"/>
                          <a:ea typeface="Impact"/>
                          <a:cs typeface="Impact"/>
                          <a:sym typeface="Impact"/>
                        </a:rPr>
                        <a:t>Japan</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BDB"/>
                    </a:solidFill>
                  </a:tcPr>
                </a:tc>
                <a:tc>
                  <a:txBody>
                    <a:bodyPr/>
                    <a:lstStyle/>
                    <a:p>
                      <a:pPr marL="63500" lvl="0" indent="0" rtl="0">
                        <a:lnSpc>
                          <a:spcPct val="115000"/>
                        </a:lnSpc>
                        <a:spcBef>
                          <a:spcPts val="0"/>
                        </a:spcBef>
                        <a:spcAft>
                          <a:spcPts val="600"/>
                        </a:spcAft>
                        <a:buNone/>
                      </a:pPr>
                      <a:r>
                        <a:rPr lang="en-US"/>
                        <a:t> </a:t>
                      </a:r>
                    </a:p>
                  </a:txBody>
                  <a:tcPr marL="68575" marR="68575" marT="91425" marB="91425">
                    <a:lnL w="12700" cap="flat" cmpd="sng">
                      <a:solidFill>
                        <a:srgbClr val="000000"/>
                      </a:solidFill>
                      <a:prstDash val="solid"/>
                      <a:round/>
                      <a:headEnd type="none" w="med" len="med"/>
                      <a:tailEnd type="none" w="med" len="med"/>
                    </a:lnL>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99164">
                <a:tc>
                  <a:txBody>
                    <a:bodyPr/>
                    <a:lstStyle/>
                    <a:p>
                      <a:pPr marL="63500" lvl="0" indent="0" rtl="0">
                        <a:lnSpc>
                          <a:spcPct val="115000"/>
                        </a:lnSpc>
                        <a:spcBef>
                          <a:spcPts val="0"/>
                        </a:spcBef>
                        <a:spcAft>
                          <a:spcPts val="600"/>
                        </a:spcAft>
                        <a:buNone/>
                      </a:pPr>
                      <a:r>
                        <a:rPr lang="en-US"/>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FE2F3"/>
                    </a:solidFill>
                  </a:tcPr>
                </a:tc>
                <a:tc>
                  <a:txBody>
                    <a:bodyPr/>
                    <a:lstStyle/>
                    <a:p>
                      <a:pPr marL="63500" lvl="0" indent="0" rtl="0">
                        <a:lnSpc>
                          <a:spcPct val="115000"/>
                        </a:lnSpc>
                        <a:spcBef>
                          <a:spcPts val="0"/>
                        </a:spcBef>
                        <a:spcAft>
                          <a:spcPts val="600"/>
                        </a:spcAft>
                        <a:buNone/>
                      </a:pPr>
                      <a:r>
                        <a:rPr lang="en-US" dirty="0"/>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FE2F3"/>
                    </a:solidFill>
                  </a:tcPr>
                </a:tc>
                <a:tc>
                  <a:txBody>
                    <a:bodyPr/>
                    <a:lstStyle/>
                    <a:p>
                      <a:pPr marL="63500" lvl="0" indent="0" rtl="0">
                        <a:lnSpc>
                          <a:spcPct val="115000"/>
                        </a:lnSpc>
                        <a:spcBef>
                          <a:spcPts val="0"/>
                        </a:spcBef>
                        <a:spcAft>
                          <a:spcPts val="600"/>
                        </a:spcAft>
                        <a:buNone/>
                      </a:pPr>
                      <a:r>
                        <a:rPr lang="en-US" dirty="0"/>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FE2F3"/>
                    </a:solidFill>
                  </a:tcPr>
                </a:tc>
                <a:tc>
                  <a:txBody>
                    <a:bodyPr/>
                    <a:lstStyle/>
                    <a:p>
                      <a:pPr marL="63500" lvl="0" indent="0" rtl="0">
                        <a:lnSpc>
                          <a:spcPct val="115000"/>
                        </a:lnSpc>
                        <a:spcBef>
                          <a:spcPts val="0"/>
                        </a:spcBef>
                        <a:spcAft>
                          <a:spcPts val="600"/>
                        </a:spcAft>
                        <a:buNone/>
                      </a:pPr>
                      <a:r>
                        <a:rPr lang="en-US"/>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FE2F3"/>
                    </a:solidFill>
                  </a:tcPr>
                </a:tc>
                <a:tc>
                  <a:txBody>
                    <a:bodyPr/>
                    <a:lstStyle/>
                    <a:p>
                      <a:pPr marL="76200" marR="76200" lvl="0" indent="0" algn="ctr" rtl="0">
                        <a:lnSpc>
                          <a:spcPct val="115000"/>
                        </a:lnSpc>
                        <a:spcBef>
                          <a:spcPts val="0"/>
                        </a:spcBef>
                        <a:buNone/>
                      </a:pPr>
                      <a:r>
                        <a:rPr lang="en-US" sz="1800" dirty="0">
                          <a:latin typeface="Impact"/>
                          <a:ea typeface="Impact"/>
                          <a:cs typeface="Impact"/>
                          <a:sym typeface="Impact"/>
                        </a:rPr>
                        <a:t>1920s to 1940s</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bl>
          </a:graphicData>
        </a:graphic>
      </p:graphicFrame>
      <p:sp>
        <p:nvSpPr>
          <p:cNvPr id="135" name="Shape 135"/>
          <p:cNvSpPr txBox="1"/>
          <p:nvPr/>
        </p:nvSpPr>
        <p:spPr>
          <a:xfrm>
            <a:off x="195599" y="5329867"/>
            <a:ext cx="6629400" cy="1168209"/>
          </a:xfrm>
          <a:prstGeom prst="rect">
            <a:avLst/>
          </a:prstGeom>
          <a:noFill/>
          <a:ln>
            <a:noFill/>
          </a:ln>
        </p:spPr>
        <p:txBody>
          <a:bodyPr lIns="91425" tIns="91425" rIns="91425" bIns="91425" anchor="ctr" anchorCtr="0">
            <a:noAutofit/>
          </a:bodyPr>
          <a:lstStyle/>
          <a:p>
            <a:pPr lvl="0" algn="ctr" rtl="0">
              <a:spcBef>
                <a:spcPts val="0"/>
              </a:spcBef>
              <a:buNone/>
            </a:pP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The failure of the League of Nations and the worldwide economic depression of the 1930’s created turbulent times. Some countries experienced revolutions and others </a:t>
            </a:r>
            <a:r>
              <a:rPr lang="en-US" sz="1200" b="1" u="sng" dirty="0">
                <a:solidFill>
                  <a:schemeClr val="hlink"/>
                </a:solidFill>
                <a:latin typeface="Times New Roman" panose="02020603050405020304" pitchFamily="18" charset="0"/>
                <a:cs typeface="Times New Roman" panose="02020603050405020304" pitchFamily="18" charset="0"/>
                <a:hlinkClick r:id="rId3"/>
              </a:rPr>
              <a:t>turned to dictators</a:t>
            </a:r>
            <a:r>
              <a:rPr lang="en-US" sz="1200" dirty="0">
                <a:latin typeface="Times New Roman" panose="02020603050405020304" pitchFamily="18" charset="0"/>
                <a:cs typeface="Times New Roman" panose="02020603050405020304" pitchFamily="18" charset="0"/>
              </a:rPr>
              <a:t>. </a:t>
            </a:r>
            <a:r>
              <a:rPr lang="en-US" sz="1200" b="1" u="sng" dirty="0">
                <a:solidFill>
                  <a:schemeClr val="hlink"/>
                </a:solidFill>
                <a:latin typeface="Times New Roman" panose="02020603050405020304" pitchFamily="18" charset="0"/>
                <a:cs typeface="Times New Roman" panose="02020603050405020304" pitchFamily="18" charset="0"/>
                <a:hlinkClick r:id="rId4"/>
              </a:rPr>
              <a:t>Germany</a:t>
            </a:r>
            <a:r>
              <a:rPr lang="en-US" sz="1200" dirty="0">
                <a:latin typeface="Times New Roman" panose="02020603050405020304" pitchFamily="18" charset="0"/>
                <a:cs typeface="Times New Roman" panose="02020603050405020304" pitchFamily="18" charset="0"/>
              </a:rPr>
              <a:t>, </a:t>
            </a:r>
            <a:r>
              <a:rPr lang="en-US" sz="1200" b="1" u="sng" dirty="0">
                <a:solidFill>
                  <a:schemeClr val="hlink"/>
                </a:solidFill>
                <a:latin typeface="Times New Roman" panose="02020603050405020304" pitchFamily="18" charset="0"/>
                <a:cs typeface="Times New Roman" panose="02020603050405020304" pitchFamily="18" charset="0"/>
                <a:hlinkClick r:id="rId5"/>
              </a:rPr>
              <a:t>Italy</a:t>
            </a:r>
            <a:r>
              <a:rPr lang="en-US" sz="1200" dirty="0">
                <a:latin typeface="Times New Roman" panose="02020603050405020304" pitchFamily="18" charset="0"/>
                <a:cs typeface="Times New Roman" panose="02020603050405020304" pitchFamily="18" charset="0"/>
              </a:rPr>
              <a:t>, </a:t>
            </a:r>
            <a:r>
              <a:rPr lang="en-US" sz="1200" b="1" u="sng" dirty="0">
                <a:solidFill>
                  <a:schemeClr val="hlink"/>
                </a:solidFill>
                <a:latin typeface="Times New Roman" panose="02020603050405020304" pitchFamily="18" charset="0"/>
                <a:cs typeface="Times New Roman" panose="02020603050405020304" pitchFamily="18" charset="0"/>
                <a:hlinkClick r:id="rId6"/>
              </a:rPr>
              <a:t>Japan</a:t>
            </a:r>
            <a:r>
              <a:rPr lang="en-US" sz="1200" dirty="0">
                <a:latin typeface="Times New Roman" panose="02020603050405020304" pitchFamily="18" charset="0"/>
                <a:cs typeface="Times New Roman" panose="02020603050405020304" pitchFamily="18" charset="0"/>
              </a:rPr>
              <a:t>, and the </a:t>
            </a:r>
            <a:r>
              <a:rPr lang="en-US" sz="1200" b="1" u="sng" dirty="0">
                <a:solidFill>
                  <a:schemeClr val="hlink"/>
                </a:solidFill>
                <a:latin typeface="Times New Roman" panose="02020603050405020304" pitchFamily="18" charset="0"/>
                <a:cs typeface="Times New Roman" panose="02020603050405020304" pitchFamily="18" charset="0"/>
                <a:hlinkClick r:id="rId7"/>
              </a:rPr>
              <a:t>Soviet Union</a:t>
            </a:r>
            <a:r>
              <a:rPr lang="en-US" sz="1200" dirty="0">
                <a:latin typeface="Times New Roman" panose="02020603050405020304" pitchFamily="18" charset="0"/>
                <a:cs typeface="Times New Roman" panose="02020603050405020304" pitchFamily="18" charset="0"/>
              </a:rPr>
              <a:t> are 4 countries who saw </a:t>
            </a:r>
            <a:r>
              <a:rPr lang="en-US" sz="1200" b="1" u="sng" dirty="0">
                <a:solidFill>
                  <a:schemeClr val="hlink"/>
                </a:solidFill>
                <a:latin typeface="Times New Roman" panose="02020603050405020304" pitchFamily="18" charset="0"/>
                <a:cs typeface="Times New Roman" panose="02020603050405020304" pitchFamily="18" charset="0"/>
                <a:hlinkClick r:id="rId8"/>
              </a:rPr>
              <a:t>militaristic leaders rise to power</a:t>
            </a:r>
            <a:r>
              <a:rPr lang="en-US" sz="1200" dirty="0">
                <a:latin typeface="Times New Roman" panose="02020603050405020304" pitchFamily="18" charset="0"/>
                <a:cs typeface="Times New Roman" panose="02020603050405020304" pitchFamily="18" charset="0"/>
              </a:rPr>
              <a:t>. Complete the chart below with info about what happened in each country in the decades between World War I and World War II. Include military actions, political changes, and alliances created/joined.</a:t>
            </a:r>
          </a:p>
        </p:txBody>
      </p:sp>
      <p:sp>
        <p:nvSpPr>
          <p:cNvPr id="5" name="Shape 133"/>
          <p:cNvSpPr txBox="1"/>
          <p:nvPr/>
        </p:nvSpPr>
        <p:spPr>
          <a:xfrm>
            <a:off x="195599" y="256709"/>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The Failure of the League of Nations</a:t>
            </a:r>
          </a:p>
        </p:txBody>
      </p:sp>
      <p:sp>
        <p:nvSpPr>
          <p:cNvPr id="51" name="Shape 227"/>
          <p:cNvSpPr/>
          <p:nvPr/>
        </p:nvSpPr>
        <p:spPr>
          <a:xfrm>
            <a:off x="195599" y="795201"/>
            <a:ext cx="6430199" cy="3933466"/>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US" b="1" dirty="0">
                <a:solidFill>
                  <a:srgbClr val="002060"/>
                </a:solidFill>
                <a:latin typeface="Times New Roman" panose="02020603050405020304" pitchFamily="18" charset="0"/>
                <a:cs typeface="Times New Roman" panose="02020603050405020304" pitchFamily="18" charset="0"/>
              </a:rPr>
              <a:t>W</a:t>
            </a:r>
            <a:r>
              <a:rPr lang="en-US" sz="1200" dirty="0">
                <a:solidFill>
                  <a:srgbClr val="0070C0"/>
                </a:solidFill>
                <a:latin typeface="Times New Roman" panose="02020603050405020304" pitchFamily="18" charset="0"/>
                <a:cs typeface="Times New Roman" panose="02020603050405020304" pitchFamily="18" charset="0"/>
              </a:rPr>
              <a:t>eak</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.It had no army.</a:t>
            </a:r>
          </a:p>
          <a:p>
            <a:r>
              <a:rPr lang="en-US" sz="1100" dirty="0">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A</a:t>
            </a:r>
            <a:r>
              <a:rPr lang="en-US" sz="1200" dirty="0">
                <a:solidFill>
                  <a:srgbClr val="0070C0"/>
                </a:solidFill>
                <a:latin typeface="Times New Roman" panose="02020603050405020304" pitchFamily="18" charset="0"/>
                <a:cs typeface="Times New Roman" panose="02020603050405020304" pitchFamily="18" charset="0"/>
              </a:rPr>
              <a:t>merica</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 strongest nation in the world never joined; </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Britain and France were not strong enough to impose pace on their own</a:t>
            </a:r>
          </a:p>
          <a:p>
            <a:r>
              <a:rPr lang="en-US" b="1" dirty="0">
                <a:solidFill>
                  <a:srgbClr val="002060"/>
                </a:solidFill>
                <a:latin typeface="Times New Roman" panose="02020603050405020304" pitchFamily="18" charset="0"/>
                <a:cs typeface="Times New Roman" panose="02020603050405020304" pitchFamily="18" charset="0"/>
              </a:rPr>
              <a:t>S</a:t>
            </a:r>
            <a:r>
              <a:rPr lang="en-US" sz="1200" dirty="0">
                <a:solidFill>
                  <a:srgbClr val="0070C0"/>
                </a:solidFill>
                <a:latin typeface="Times New Roman" panose="02020603050405020304" pitchFamily="18" charset="0"/>
                <a:cs typeface="Times New Roman" panose="02020603050405020304" pitchFamily="18" charset="0"/>
              </a:rPr>
              <a:t>tructure</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 League's organization was muddled, so it took ages to do anything; </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members couldn’t agree, and decisions had to be unanimous - this paralyzed the League</a:t>
            </a:r>
          </a:p>
          <a:p>
            <a:r>
              <a:rPr lang="en-US" b="1" dirty="0">
                <a:solidFill>
                  <a:srgbClr val="002060"/>
                </a:solidFill>
                <a:latin typeface="Times New Roman" panose="02020603050405020304" pitchFamily="18" charset="0"/>
                <a:cs typeface="Times New Roman" panose="02020603050405020304" pitchFamily="18" charset="0"/>
              </a:rPr>
              <a:t>D</a:t>
            </a:r>
            <a:r>
              <a:rPr lang="en-US" sz="1200" dirty="0">
                <a:solidFill>
                  <a:srgbClr val="0070C0"/>
                </a:solidFill>
                <a:latin typeface="Times New Roman" panose="02020603050405020304" pitchFamily="18" charset="0"/>
                <a:cs typeface="Times New Roman" panose="02020603050405020304" pitchFamily="18" charset="0"/>
              </a:rPr>
              <a:t>epression</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 world-wide Depression made countries try to get more land and power; </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they were worried about themselves, not about world peace</a:t>
            </a:r>
          </a:p>
          <a:p>
            <a:r>
              <a:rPr lang="en-US" b="1" dirty="0">
                <a:solidFill>
                  <a:srgbClr val="002060"/>
                </a:solidFill>
                <a:latin typeface="Times New Roman" panose="02020603050405020304" pitchFamily="18" charset="0"/>
                <a:cs typeface="Times New Roman" panose="02020603050405020304" pitchFamily="18" charset="0"/>
              </a:rPr>
              <a:t>U</a:t>
            </a:r>
            <a:r>
              <a:rPr lang="en-US" sz="1200" dirty="0">
                <a:solidFill>
                  <a:srgbClr val="0070C0"/>
                </a:solidFill>
                <a:latin typeface="Times New Roman" panose="02020603050405020304" pitchFamily="18" charset="0"/>
                <a:cs typeface="Times New Roman" panose="02020603050405020304" pitchFamily="18" charset="0"/>
              </a:rPr>
              <a:t>nsuccessful</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 more the League failed, the less people trusted it; in the end, everybody just ignored it</a:t>
            </a:r>
          </a:p>
          <a:p>
            <a:r>
              <a:rPr lang="en-US" b="1" dirty="0">
                <a:solidFill>
                  <a:srgbClr val="002060"/>
                </a:solidFill>
                <a:latin typeface="Times New Roman" panose="02020603050405020304" pitchFamily="18" charset="0"/>
                <a:cs typeface="Times New Roman" panose="02020603050405020304" pitchFamily="18" charset="0"/>
              </a:rPr>
              <a:t>M</a:t>
            </a:r>
            <a:r>
              <a:rPr lang="en-US" sz="1200" dirty="0">
                <a:solidFill>
                  <a:srgbClr val="0070C0"/>
                </a:solidFill>
                <a:latin typeface="Times New Roman" panose="02020603050405020304" pitchFamily="18" charset="0"/>
                <a:cs typeface="Times New Roman" panose="02020603050405020304" pitchFamily="18" charset="0"/>
              </a:rPr>
              <a:t>embers</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Germany wasn’t allowed to join, Russia also didn’t join, </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Italy and Japan defied and left the League, France and Britain betrayed it</a:t>
            </a:r>
          </a:p>
          <a:p>
            <a:r>
              <a:rPr lang="en-US" b="1" dirty="0">
                <a:solidFill>
                  <a:srgbClr val="002060"/>
                </a:solidFill>
                <a:latin typeface="Times New Roman" panose="02020603050405020304" pitchFamily="18" charset="0"/>
                <a:cs typeface="Times New Roman" panose="02020603050405020304" pitchFamily="18" charset="0"/>
              </a:rPr>
              <a:t>B</a:t>
            </a:r>
            <a:r>
              <a:rPr lang="en-US" sz="1200" dirty="0">
                <a:solidFill>
                  <a:srgbClr val="0070C0"/>
                </a:solidFill>
                <a:latin typeface="Times New Roman" panose="02020603050405020304" pitchFamily="18" charset="0"/>
                <a:cs typeface="Times New Roman" panose="02020603050405020304" pitchFamily="18" charset="0"/>
              </a:rPr>
              <a:t>ullies</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in the 1920s, the League had been successful with small, weak countries</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in the 1930s, powerful countries like Germany, Italy and Japan defied the League </a:t>
            </a:r>
          </a:p>
          <a:p>
            <a:pPr marL="171450" lvl="2"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they were too strong for the League to stop them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5" name="Shape 140"/>
          <p:cNvSpPr txBox="1"/>
          <p:nvPr/>
        </p:nvSpPr>
        <p:spPr>
          <a:xfrm>
            <a:off x="328200" y="141998"/>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Failure of the Treaty of Versailles</a:t>
            </a:r>
          </a:p>
        </p:txBody>
      </p:sp>
      <p:sp>
        <p:nvSpPr>
          <p:cNvPr id="4" name="TextBox 3"/>
          <p:cNvSpPr txBox="1"/>
          <p:nvPr/>
        </p:nvSpPr>
        <p:spPr>
          <a:xfrm>
            <a:off x="155642" y="610549"/>
            <a:ext cx="6602756" cy="774495"/>
          </a:xfrm>
          <a:prstGeom prst="rect">
            <a:avLst/>
          </a:prstGeom>
          <a:noFill/>
        </p:spPr>
        <p:txBody>
          <a:bodyPr wrap="square" rtlCol="0">
            <a:spAutoFit/>
          </a:bodyPr>
          <a:lstStyle/>
          <a:p>
            <a:endParaRPr lang="en-US"/>
          </a:p>
        </p:txBody>
      </p:sp>
      <p:sp>
        <p:nvSpPr>
          <p:cNvPr id="5" name="TextBox 4"/>
          <p:cNvSpPr txBox="1"/>
          <p:nvPr/>
        </p:nvSpPr>
        <p:spPr>
          <a:xfrm>
            <a:off x="155641" y="820841"/>
            <a:ext cx="6602755" cy="8120172"/>
          </a:xfrm>
          <a:prstGeom prst="rect">
            <a:avLst/>
          </a:prstGeom>
          <a:noFill/>
        </p:spPr>
        <p:txBody>
          <a:bodyPr wrap="square" rtlCol="0">
            <a:spAutoFit/>
          </a:bodyPr>
          <a:lstStyle/>
          <a:p>
            <a:pPr>
              <a:lnSpc>
                <a:spcPts val="1920"/>
              </a:lnSpc>
              <a:spcAft>
                <a:spcPts val="1800"/>
              </a:spcAft>
            </a:pPr>
            <a:r>
              <a:rPr lang="en-US" dirty="0">
                <a:latin typeface="Times New Roman" panose="02020603050405020304" pitchFamily="18" charset="0"/>
                <a:ea typeface="Times New Roman" panose="02020603050405020304" pitchFamily="18" charset="0"/>
              </a:rPr>
              <a:t>The Treaty of Versailles, made in 1919 at the end of the First World War, was intended to make a lasting peace. Many people felt that the Treaty had caused terrible resentment in Germany. When the Germans heard about the Treaty of Versailles, they felt ‘pain and anger’.  They felt it was </a:t>
            </a:r>
            <a:r>
              <a:rPr lang="en-US" b="1" dirty="0">
                <a:latin typeface="Times New Roman" panose="02020603050405020304" pitchFamily="18" charset="0"/>
                <a:ea typeface="Times New Roman" panose="02020603050405020304" pitchFamily="18" charset="0"/>
              </a:rPr>
              <a:t>unfair</a:t>
            </a:r>
            <a:r>
              <a:rPr lang="en-US" dirty="0">
                <a:latin typeface="Times New Roman" panose="02020603050405020304" pitchFamily="18" charset="0"/>
                <a:ea typeface="Times New Roman" panose="02020603050405020304" pitchFamily="18" charset="0"/>
              </a:rPr>
              <a:t>. They had not been allowed to take part in the talks – they had just been told to sign.</a:t>
            </a:r>
            <a:br>
              <a:rPr lang="en-US" dirty="0">
                <a:latin typeface="Times New Roman" panose="02020603050405020304" pitchFamily="18" charset="0"/>
                <a:ea typeface="Times New Roman" panose="02020603050405020304" pitchFamily="18" charset="0"/>
              </a:rPr>
            </a:br>
            <a:br>
              <a:rPr lang="en-US" b="1"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On 7 May, the victors presented their Treaty to the small German delegation.  Count </a:t>
            </a:r>
            <a:r>
              <a:rPr lang="en-US" dirty="0" err="1">
                <a:latin typeface="Times New Roman" panose="02020603050405020304" pitchFamily="18" charset="0"/>
                <a:ea typeface="Times New Roman" panose="02020603050405020304" pitchFamily="18" charset="0"/>
              </a:rPr>
              <a:t>Brockdorff-Rantzau</a:t>
            </a:r>
            <a:r>
              <a:rPr lang="en-US" dirty="0">
                <a:latin typeface="Times New Roman" panose="02020603050405020304" pitchFamily="18" charset="0"/>
                <a:ea typeface="Times New Roman" panose="02020603050405020304" pitchFamily="18" charset="0"/>
              </a:rPr>
              <a:t> angered the Big Three by giving a long speech </a:t>
            </a:r>
            <a:r>
              <a:rPr lang="en-US" dirty="0" err="1">
                <a:latin typeface="Times New Roman" panose="02020603050405020304" pitchFamily="18" charset="0"/>
                <a:ea typeface="Times New Roman" panose="02020603050405020304" pitchFamily="18" charset="0"/>
              </a:rPr>
              <a:t>criticising</a:t>
            </a:r>
            <a:r>
              <a:rPr lang="en-US" dirty="0">
                <a:latin typeface="Times New Roman" panose="02020603050405020304" pitchFamily="18" charset="0"/>
                <a:ea typeface="Times New Roman" panose="02020603050405020304" pitchFamily="18" charset="0"/>
              </a:rPr>
              <a:t> the Treaty; then the delegation left and set about countering it.  A little later, they sent their counter-proposal based on the Fourteen Points) to the Big Three -- their reply was so good that one of the British delegation said it was much better than the Allies' suggestions, and even Lloyd George wondered for a time if they ought to rethink the treaty .  Then the delegation went home.  Many Germans wanted to refuse to sign the treaty; some even suggested that they start the war again.   So it was with great difficulty that the President got the Reichstag to agree to sign the treaty, and the imperious way the two German representatives were treated when they were forced to sign made things worse.</a:t>
            </a:r>
            <a:endParaRPr lang="en-US" sz="1600" dirty="0">
              <a:latin typeface="Times New Roman" panose="02020603050405020304" pitchFamily="18" charset="0"/>
              <a:ea typeface="Times New Roman" panose="02020603050405020304" pitchFamily="18" charset="0"/>
            </a:endParaRPr>
          </a:p>
          <a:p>
            <a:pPr>
              <a:lnSpc>
                <a:spcPts val="1920"/>
              </a:lnSpc>
            </a:pPr>
            <a:r>
              <a:rPr lang="en-US" dirty="0">
                <a:latin typeface="Times New Roman" panose="02020603050405020304" pitchFamily="18" charset="0"/>
                <a:ea typeface="Times New Roman" panose="02020603050405020304" pitchFamily="18" charset="0"/>
              </a:rPr>
              <a:t> The Germans hated Clause 231; they said they were not to </a:t>
            </a:r>
            <a:r>
              <a:rPr lang="en-US" b="1" dirty="0">
                <a:latin typeface="Times New Roman" panose="02020603050405020304" pitchFamily="18" charset="0"/>
                <a:ea typeface="Times New Roman" panose="02020603050405020304" pitchFamily="18" charset="0"/>
              </a:rPr>
              <a:t>blame </a:t>
            </a:r>
            <a:r>
              <a:rPr lang="en-US" dirty="0">
                <a:latin typeface="Times New Roman" panose="02020603050405020304" pitchFamily="18" charset="0"/>
                <a:ea typeface="Times New Roman" panose="02020603050405020304" pitchFamily="18" charset="0"/>
              </a:rPr>
              <a:t>for the war.  The soldier sent to sign the Treaty refused to sign it – ‘To say such a thing would be a lie,’ he said.  Clause 231 did not physically harm Germany, but it hurt Germany's pride - and it was this, as much as anything else, that made them want to overturn the treaty.</a:t>
            </a:r>
            <a:endParaRPr lang="en-US" sz="1600" dirty="0">
              <a:latin typeface="Times New Roman" panose="02020603050405020304" pitchFamily="18" charset="0"/>
              <a:ea typeface="Times New Roman" panose="02020603050405020304" pitchFamily="18" charset="0"/>
            </a:endParaRPr>
          </a:p>
          <a:p>
            <a:pPr>
              <a:lnSpc>
                <a:spcPts val="1920"/>
              </a:lnSpc>
            </a:pPr>
            <a:r>
              <a:rPr lang="en-US" dirty="0">
                <a:latin typeface="Times New Roman" panose="02020603050405020304" pitchFamily="18" charset="0"/>
                <a:ea typeface="Times New Roman" panose="02020603050405020304" pitchFamily="18" charset="0"/>
              </a:rPr>
              <a:t>The Germans hated </a:t>
            </a:r>
            <a:r>
              <a:rPr lang="en-US" b="1" dirty="0">
                <a:latin typeface="Times New Roman" panose="02020603050405020304" pitchFamily="18" charset="0"/>
                <a:ea typeface="Times New Roman" panose="02020603050405020304" pitchFamily="18" charset="0"/>
              </a:rPr>
              <a:t>reparations</a:t>
            </a:r>
            <a:r>
              <a:rPr lang="en-US" dirty="0">
                <a:latin typeface="Times New Roman" panose="02020603050405020304" pitchFamily="18" charset="0"/>
                <a:ea typeface="Times New Roman" panose="02020603050405020304" pitchFamily="18" charset="0"/>
              </a:rPr>
              <a:t>; they said France and Britain were trying to starve their children to death.  At first they refused to pay, and only started paying after France and Britain invaded Germany (January 1921). </a:t>
            </a:r>
            <a:br>
              <a:rPr lang="en-US" dirty="0">
                <a:latin typeface="Times New Roman" panose="02020603050405020304" pitchFamily="18" charset="0"/>
                <a:ea typeface="Times New Roman" panose="02020603050405020304" pitchFamily="18" charset="0"/>
              </a:rPr>
            </a:br>
            <a:endParaRPr lang="en-US" sz="1600" dirty="0">
              <a:latin typeface="Times New Roman" panose="02020603050405020304" pitchFamily="18" charset="0"/>
              <a:ea typeface="Times New Roman" panose="02020603050405020304" pitchFamily="18" charset="0"/>
            </a:endParaRPr>
          </a:p>
          <a:p>
            <a:pPr>
              <a:lnSpc>
                <a:spcPts val="1920"/>
              </a:lnSpc>
            </a:pPr>
            <a:r>
              <a:rPr lang="en-US" dirty="0">
                <a:latin typeface="Times New Roman" panose="02020603050405020304" pitchFamily="18" charset="0"/>
                <a:ea typeface="Times New Roman" panose="02020603050405020304" pitchFamily="18" charset="0"/>
              </a:rPr>
              <a:t>The Germans hated their tiny </a:t>
            </a:r>
            <a:r>
              <a:rPr lang="en-US" b="1" dirty="0">
                <a:latin typeface="Times New Roman" panose="02020603050405020304" pitchFamily="18" charset="0"/>
                <a:ea typeface="Times New Roman" panose="02020603050405020304" pitchFamily="18" charset="0"/>
              </a:rPr>
              <a:t>army</a:t>
            </a:r>
            <a:r>
              <a:rPr lang="en-US" dirty="0">
                <a:latin typeface="Times New Roman" panose="02020603050405020304" pitchFamily="18" charset="0"/>
                <a:ea typeface="Times New Roman" panose="02020603050405020304" pitchFamily="18" charset="0"/>
              </a:rPr>
              <a:t>.  They said they were helpless against other countries.  At first they refused to reduce the army, and the sailors sank the fleet, rather than hand it over.</a:t>
            </a:r>
            <a:br>
              <a:rPr lang="en-US" dirty="0">
                <a:latin typeface="Times New Roman" panose="02020603050405020304" pitchFamily="18" charset="0"/>
                <a:ea typeface="Times New Roman" panose="02020603050405020304" pitchFamily="18" charset="0"/>
              </a:rPr>
            </a:br>
            <a:endParaRPr lang="en-US" sz="1600" dirty="0">
              <a:latin typeface="Times New Roman" panose="02020603050405020304" pitchFamily="18" charset="0"/>
              <a:ea typeface="Times New Roman" panose="02020603050405020304" pitchFamily="18" charset="0"/>
            </a:endParaRPr>
          </a:p>
          <a:p>
            <a:pPr>
              <a:lnSpc>
                <a:spcPts val="1920"/>
              </a:lnSpc>
            </a:pPr>
            <a:r>
              <a:rPr lang="en-US" dirty="0">
                <a:latin typeface="Times New Roman" panose="02020603050405020304" pitchFamily="18" charset="0"/>
                <a:ea typeface="Times New Roman" panose="02020603050405020304" pitchFamily="18" charset="0"/>
              </a:rPr>
              <a:t> The Germans also hated the loss of </a:t>
            </a:r>
            <a:r>
              <a:rPr lang="en-US" b="1" dirty="0">
                <a:latin typeface="Times New Roman" panose="02020603050405020304" pitchFamily="18" charset="0"/>
                <a:ea typeface="Times New Roman" panose="02020603050405020304" pitchFamily="18" charset="0"/>
              </a:rPr>
              <a:t>territory</a:t>
            </a:r>
            <a:r>
              <a:rPr lang="en-US" dirty="0">
                <a:latin typeface="Times New Roman" panose="02020603050405020304" pitchFamily="18" charset="0"/>
                <a:ea typeface="Times New Roman" panose="02020603050405020304" pitchFamily="18" charset="0"/>
              </a:rPr>
              <a:t>.  Germany lost a tenth of its land - they claimed that the treaty was simply an attempt to destroy their economy.  Other nations were given self-determination – but the Treaty forced Germans to live in other countries.  Germans were also angry that they could not unite with the Austrian Germans.</a:t>
            </a:r>
            <a:endParaRPr lang="en-US" sz="16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218998" y="172622"/>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Appeasement</a:t>
            </a:r>
          </a:p>
        </p:txBody>
      </p:sp>
      <p:sp>
        <p:nvSpPr>
          <p:cNvPr id="141" name="Shape 141"/>
          <p:cNvSpPr txBox="1"/>
          <p:nvPr/>
        </p:nvSpPr>
        <p:spPr>
          <a:xfrm>
            <a:off x="137550" y="4377803"/>
            <a:ext cx="6511646" cy="976199"/>
          </a:xfrm>
          <a:prstGeom prst="rect">
            <a:avLst/>
          </a:prstGeom>
          <a:noFill/>
          <a:ln>
            <a:noFill/>
          </a:ln>
        </p:spPr>
        <p:txBody>
          <a:bodyPr lIns="91425" tIns="91425" rIns="91425" bIns="91425" anchor="ctr" anchorCtr="0">
            <a:noAutofit/>
          </a:bodyPr>
          <a:lstStyle/>
          <a:p>
            <a:pPr lvl="0" algn="ctr" rtl="0">
              <a:spcBef>
                <a:spcPts val="0"/>
              </a:spcBef>
              <a:buNone/>
            </a:pPr>
            <a:r>
              <a:rPr lang="en-US" b="1" dirty="0">
                <a:latin typeface="Times New Roman" panose="02020603050405020304" pitchFamily="18" charset="0"/>
                <a:cs typeface="Times New Roman" panose="02020603050405020304" pitchFamily="18" charset="0"/>
              </a:rPr>
              <a:t>Directions</a:t>
            </a:r>
            <a:r>
              <a:rPr lang="en-US" dirty="0">
                <a:latin typeface="Times New Roman" panose="02020603050405020304" pitchFamily="18" charset="0"/>
                <a:cs typeface="Times New Roman" panose="02020603050405020304" pitchFamily="18" charset="0"/>
              </a:rPr>
              <a:t>: During Germany’s rise to power in the 1930’s, both England and France practiced </a:t>
            </a:r>
            <a:r>
              <a:rPr lang="en-US" b="1" u="sng" dirty="0">
                <a:solidFill>
                  <a:schemeClr val="hlink"/>
                </a:solidFill>
                <a:latin typeface="Times New Roman" panose="02020603050405020304" pitchFamily="18" charset="0"/>
                <a:cs typeface="Times New Roman" panose="02020603050405020304" pitchFamily="18" charset="0"/>
                <a:hlinkClick r:id="rId3"/>
              </a:rPr>
              <a:t>appeasement rather than challenging Adolf Hitler’s actions</a:t>
            </a:r>
            <a:r>
              <a:rPr lang="en-US" dirty="0">
                <a:latin typeface="Times New Roman" panose="02020603050405020304" pitchFamily="18" charset="0"/>
                <a:cs typeface="Times New Roman" panose="02020603050405020304" pitchFamily="18" charset="0"/>
              </a:rPr>
              <a:t>. Read the text to learn about appeasement then follow the prompts below.</a:t>
            </a:r>
          </a:p>
        </p:txBody>
      </p:sp>
      <p:sp>
        <p:nvSpPr>
          <p:cNvPr id="146" name="Shape 146"/>
          <p:cNvSpPr txBox="1"/>
          <p:nvPr/>
        </p:nvSpPr>
        <p:spPr>
          <a:xfrm>
            <a:off x="203206" y="8360884"/>
            <a:ext cx="3230890" cy="653582"/>
          </a:xfrm>
          <a:prstGeom prst="rect">
            <a:avLst/>
          </a:prstGeom>
          <a:solidFill>
            <a:srgbClr val="CFE2F3"/>
          </a:solidFill>
          <a:ln>
            <a:noFill/>
          </a:ln>
        </p:spPr>
        <p:txBody>
          <a:bodyPr lIns="91425" tIns="91425" rIns="91425" bIns="91425" anchor="ctr" anchorCtr="0">
            <a:noAutofit/>
          </a:bodyPr>
          <a:lstStyle/>
          <a:p>
            <a:pPr lvl="0" algn="ctr" rtl="0">
              <a:spcBef>
                <a:spcPts val="0"/>
              </a:spcBef>
              <a:buNone/>
            </a:pPr>
            <a:endParaRPr lang="en-US" sz="1200" dirty="0"/>
          </a:p>
        </p:txBody>
      </p:sp>
      <p:sp>
        <p:nvSpPr>
          <p:cNvPr id="147" name="Shape 147"/>
          <p:cNvSpPr txBox="1"/>
          <p:nvPr/>
        </p:nvSpPr>
        <p:spPr>
          <a:xfrm>
            <a:off x="3686376" y="8360884"/>
            <a:ext cx="2939424" cy="653583"/>
          </a:xfrm>
          <a:prstGeom prst="rect">
            <a:avLst/>
          </a:prstGeom>
          <a:solidFill>
            <a:srgbClr val="CFE2F3"/>
          </a:solidFill>
          <a:ln>
            <a:noFill/>
          </a:ln>
        </p:spPr>
        <p:txBody>
          <a:bodyPr lIns="91425" tIns="91425" rIns="91425" bIns="91425" anchor="ctr" anchorCtr="0">
            <a:noAutofit/>
          </a:bodyPr>
          <a:lstStyle/>
          <a:p>
            <a:pPr lvl="0" algn="ctr" rtl="0">
              <a:spcBef>
                <a:spcPts val="0"/>
              </a:spcBef>
              <a:buNone/>
            </a:pPr>
            <a:endParaRPr lang="en-US" sz="1200" dirty="0"/>
          </a:p>
        </p:txBody>
      </p:sp>
      <p:sp>
        <p:nvSpPr>
          <p:cNvPr id="148" name="Shape 148"/>
          <p:cNvSpPr txBox="1"/>
          <p:nvPr/>
        </p:nvSpPr>
        <p:spPr>
          <a:xfrm>
            <a:off x="4154551" y="8306936"/>
            <a:ext cx="2090399" cy="496373"/>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FF0000"/>
                </a:solidFill>
                <a:latin typeface="Impact"/>
                <a:ea typeface="Impact"/>
                <a:cs typeface="Impact"/>
                <a:sym typeface="Impact"/>
              </a:rPr>
              <a:t>Adolf Hitler</a:t>
            </a:r>
          </a:p>
        </p:txBody>
      </p:sp>
      <p:sp>
        <p:nvSpPr>
          <p:cNvPr id="149" name="Shape 149"/>
          <p:cNvSpPr txBox="1"/>
          <p:nvPr/>
        </p:nvSpPr>
        <p:spPr>
          <a:xfrm>
            <a:off x="456123" y="8280109"/>
            <a:ext cx="2891999" cy="523200"/>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FF0000"/>
                </a:solidFill>
                <a:latin typeface="Impact"/>
                <a:ea typeface="Impact"/>
                <a:cs typeface="Impact"/>
                <a:sym typeface="Impact"/>
              </a:rPr>
              <a:t>Neville Chamberlain</a:t>
            </a:r>
          </a:p>
        </p:txBody>
      </p:sp>
      <p:sp>
        <p:nvSpPr>
          <p:cNvPr id="151" name="Shape 151"/>
          <p:cNvSpPr txBox="1"/>
          <p:nvPr/>
        </p:nvSpPr>
        <p:spPr>
          <a:xfrm>
            <a:off x="3728972" y="8627898"/>
            <a:ext cx="3036900" cy="369459"/>
          </a:xfrm>
          <a:prstGeom prst="rect">
            <a:avLst/>
          </a:prstGeom>
          <a:noFill/>
          <a:ln>
            <a:noFill/>
          </a:ln>
        </p:spPr>
        <p:txBody>
          <a:bodyPr lIns="91425" tIns="91425" rIns="91425" bIns="91425" anchor="t" anchorCtr="0">
            <a:noAutofit/>
          </a:bodyPr>
          <a:lstStyle/>
          <a:p>
            <a:pPr lvl="0" algn="ctr" rtl="0">
              <a:spcBef>
                <a:spcPts val="0"/>
              </a:spcBef>
              <a:buNone/>
            </a:pPr>
            <a:r>
              <a:rPr lang="en-US" dirty="0">
                <a:latin typeface="Impact"/>
                <a:ea typeface="Impact"/>
                <a:cs typeface="Impact"/>
                <a:sym typeface="Impact"/>
              </a:rPr>
              <a:t>the outcome.</a:t>
            </a:r>
          </a:p>
        </p:txBody>
      </p:sp>
      <p:sp>
        <p:nvSpPr>
          <p:cNvPr id="152" name="Shape 152"/>
          <p:cNvSpPr txBox="1"/>
          <p:nvPr/>
        </p:nvSpPr>
        <p:spPr>
          <a:xfrm>
            <a:off x="329962" y="8603181"/>
            <a:ext cx="2953199" cy="381349"/>
          </a:xfrm>
          <a:prstGeom prst="rect">
            <a:avLst/>
          </a:prstGeom>
          <a:noFill/>
          <a:ln>
            <a:noFill/>
          </a:ln>
        </p:spPr>
        <p:txBody>
          <a:bodyPr lIns="91425" tIns="91425" rIns="91425" bIns="91425" anchor="t" anchorCtr="0">
            <a:noAutofit/>
          </a:bodyPr>
          <a:lstStyle/>
          <a:p>
            <a:pPr lvl="0" algn="ctr" rtl="0">
              <a:spcBef>
                <a:spcPts val="0"/>
              </a:spcBef>
              <a:buNone/>
            </a:pPr>
            <a:r>
              <a:rPr lang="en-US" dirty="0">
                <a:latin typeface="Impact"/>
                <a:ea typeface="Impact"/>
                <a:cs typeface="Impact"/>
                <a:sym typeface="Impact"/>
              </a:rPr>
              <a:t>others think…</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6376" y="6454367"/>
            <a:ext cx="2962820" cy="1852569"/>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205" y="6469787"/>
            <a:ext cx="3230891" cy="1816152"/>
          </a:xfrm>
          <a:prstGeom prst="rect">
            <a:avLst/>
          </a:prstGeom>
        </p:spPr>
      </p:pic>
      <p:sp>
        <p:nvSpPr>
          <p:cNvPr id="144" name="Shape 144"/>
          <p:cNvSpPr/>
          <p:nvPr/>
        </p:nvSpPr>
        <p:spPr>
          <a:xfrm>
            <a:off x="279331" y="5342674"/>
            <a:ext cx="2753336" cy="786073"/>
          </a:xfrm>
          <a:prstGeom prst="cloudCallout">
            <a:avLst>
              <a:gd name="adj1" fmla="val 15214"/>
              <a:gd name="adj2" fmla="val 84109"/>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solidFill>
                  <a:schemeClr val="dk1"/>
                </a:solidFill>
              </a:rPr>
              <a:t>Chamberlain thinks…</a:t>
            </a:r>
          </a:p>
        </p:txBody>
      </p:sp>
      <p:sp>
        <p:nvSpPr>
          <p:cNvPr id="145" name="Shape 145"/>
          <p:cNvSpPr/>
          <p:nvPr/>
        </p:nvSpPr>
        <p:spPr>
          <a:xfrm>
            <a:off x="3728972" y="5300046"/>
            <a:ext cx="2920224" cy="882090"/>
          </a:xfrm>
          <a:prstGeom prst="cloudCallout">
            <a:avLst>
              <a:gd name="adj1" fmla="val -10131"/>
              <a:gd name="adj2" fmla="val 77939"/>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solidFill>
                  <a:schemeClr val="dk1"/>
                </a:solidFill>
              </a:rPr>
              <a:t>Hitler thinks…</a:t>
            </a:r>
          </a:p>
        </p:txBody>
      </p:sp>
      <p:sp>
        <p:nvSpPr>
          <p:cNvPr id="16" name="Shape 227"/>
          <p:cNvSpPr/>
          <p:nvPr/>
        </p:nvSpPr>
        <p:spPr>
          <a:xfrm>
            <a:off x="218997" y="655883"/>
            <a:ext cx="6430199" cy="3581767"/>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US" sz="1200" dirty="0"/>
              <a:t>Hitler had been able to play on these resentments in order to achieve power. Other governments believed that Hitler and Germany had genuine grievances, so if these could be met (‘appeased’) Hitler would be satisfied and become less demanding.</a:t>
            </a:r>
          </a:p>
          <a:p>
            <a:endParaRPr lang="en-US" sz="1200" dirty="0"/>
          </a:p>
          <a:p>
            <a:r>
              <a:rPr lang="en-US" sz="1200" dirty="0"/>
              <a:t>After the First World War, the map of Europe was re-drawn and several new countries were formed. As a result of this, three million Germans found themselves now living in part of Czechoslovakia. When Adolf Hitler came to power, he wanted to unite all Germans into one nation.</a:t>
            </a:r>
          </a:p>
          <a:p>
            <a:endParaRPr lang="en-US" sz="1200" dirty="0"/>
          </a:p>
          <a:p>
            <a:r>
              <a:rPr lang="en-US" sz="1200" dirty="0"/>
              <a:t>In September 1938 he turned his attention to the three million Germans living in part of Czechoslovakia called the Sudetenland. Sudeten Germans began protests and provoked violence from the Czech police. Hitler claimed that 300 Sudeten Germans had been killed. This was not actually the case, but Hitler used it as an excuse to place German troops along the Czech border.</a:t>
            </a:r>
          </a:p>
          <a:p>
            <a:endParaRPr lang="en-US" sz="1200" dirty="0"/>
          </a:p>
          <a:p>
            <a:r>
              <a:rPr lang="en-US" sz="1200" dirty="0"/>
              <a:t>During this situation, the British Prime Minister, Neville Chamberlain, flew to meet Hitler at his private mountain retreat in Berchtesgaden in an attempt to resolve the crisis.</a:t>
            </a:r>
          </a:p>
        </p:txBody>
      </p:sp>
    </p:spTree>
    <p:extLst>
      <p:ext uri="{BB962C8B-B14F-4D97-AF65-F5344CB8AC3E}">
        <p14:creationId xmlns:p14="http://schemas.microsoft.com/office/powerpoint/2010/main" val="187171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019" y="768283"/>
            <a:ext cx="6067425" cy="3638550"/>
          </a:xfrm>
          <a:prstGeom prst="rect">
            <a:avLst/>
          </a:prstGeom>
        </p:spPr>
      </p:pic>
      <p:pic>
        <p:nvPicPr>
          <p:cNvPr id="3" name="Picture 2"/>
          <p:cNvPicPr>
            <a:picLocks noChangeAspect="1"/>
          </p:cNvPicPr>
          <p:nvPr/>
        </p:nvPicPr>
        <p:blipFill>
          <a:blip r:embed="rId3"/>
          <a:stretch>
            <a:fillRect/>
          </a:stretch>
        </p:blipFill>
        <p:spPr>
          <a:xfrm>
            <a:off x="512019" y="4533496"/>
            <a:ext cx="6038850" cy="4114800"/>
          </a:xfrm>
          <a:prstGeom prst="rect">
            <a:avLst/>
          </a:prstGeom>
        </p:spPr>
      </p:pic>
    </p:spTree>
    <p:extLst>
      <p:ext uri="{BB962C8B-B14F-4D97-AF65-F5344CB8AC3E}">
        <p14:creationId xmlns:p14="http://schemas.microsoft.com/office/powerpoint/2010/main" val="226759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117" y="519431"/>
            <a:ext cx="5944872" cy="47865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012" y="998085"/>
            <a:ext cx="6333978" cy="46202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565" y="1938759"/>
            <a:ext cx="5944872" cy="7905409"/>
          </a:xfrm>
          <a:prstGeom prst="rect">
            <a:avLst/>
          </a:prstGeom>
        </p:spPr>
      </p:pic>
    </p:spTree>
    <p:extLst>
      <p:ext uri="{BB962C8B-B14F-4D97-AF65-F5344CB8AC3E}">
        <p14:creationId xmlns:p14="http://schemas.microsoft.com/office/powerpoint/2010/main" val="338250681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702C46-A4E1-4F11-88E4-AF3DDC150FBD}">
  <ds:schemaRefs>
    <ds:schemaRef ds:uri="http://www.w3.org/XML/1998/namespace"/>
    <ds:schemaRef ds:uri="http://schemas.microsoft.com/office/2006/documentManagement/types"/>
    <ds:schemaRef ds:uri="http://purl.org/dc/dcmitype/"/>
    <ds:schemaRef ds:uri="5e5f1a22-57e7-4712-a9d6-cd8f277af904"/>
    <ds:schemaRef ds:uri="http://schemas.microsoft.com/office/infopath/2007/PartnerControls"/>
    <ds:schemaRef ds:uri="http://schemas.openxmlformats.org/package/2006/metadata/core-properties"/>
    <ds:schemaRef ds:uri="http://schemas.microsoft.com/office/2006/metadata/properties"/>
    <ds:schemaRef ds:uri="60d19c23-6866-456c-9119-fd297c8160f1"/>
    <ds:schemaRef ds:uri="http://purl.org/dc/terms/"/>
    <ds:schemaRef ds:uri="http://purl.org/dc/elements/1.1/"/>
  </ds:schemaRefs>
</ds:datastoreItem>
</file>

<file path=customXml/itemProps2.xml><?xml version="1.0" encoding="utf-8"?>
<ds:datastoreItem xmlns:ds="http://schemas.openxmlformats.org/officeDocument/2006/customXml" ds:itemID="{E989D6F5-8184-4963-9BFF-21F516FF5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918FDD-D2CD-4D1B-A625-157A3873F8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378</TotalTime>
  <Words>1822</Words>
  <Application>Microsoft Office PowerPoint</Application>
  <PresentationFormat>On-screen Show (4:3)</PresentationFormat>
  <Paragraphs>272</Paragraphs>
  <Slides>17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Times New Roman</vt:lpstr>
      <vt:lpstr>Calibri</vt:lpstr>
      <vt:lpstr>Anton</vt:lpstr>
      <vt:lpstr>Baskerville Old Face</vt:lpstr>
      <vt:lpstr>Bangers</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33</cp:revision>
  <cp:lastPrinted>2017-10-24T00:30:07Z</cp:lastPrinted>
  <dcterms:modified xsi:type="dcterms:W3CDTF">2019-09-04T16:14:31Z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y fmtid="{D5CDD505-2E9C-101B-9397-08002B2CF9AE}" pid="3" name="MSIP_Label_92009867-feb4-47c8-ae14-c70bcedd7c6e_Enabled">
    <vt:lpwstr>True</vt:lpwstr>
  </property>
  <property fmtid="{D5CDD505-2E9C-101B-9397-08002B2CF9AE}" pid="4" name="MSIP_Label_92009867-feb4-47c8-ae14-c70bcedd7c6e_SiteId">
    <vt:lpwstr>eba5623b-50fe-4e37-bd38-84cca5305de7</vt:lpwstr>
  </property>
  <property fmtid="{D5CDD505-2E9C-101B-9397-08002B2CF9AE}" pid="5" name="MSIP_Label_92009867-feb4-47c8-ae14-c70bcedd7c6e_Ref">
    <vt:lpwstr>https://api.informationprotection.azure.com/api/eba5623b-50fe-4e37-bd38-84cca5305de7</vt:lpwstr>
  </property>
  <property fmtid="{D5CDD505-2E9C-101B-9397-08002B2CF9AE}" pid="6" name="MSIP_Label_92009867-feb4-47c8-ae14-c70bcedd7c6e_SetBy">
    <vt:lpwstr>amy.shafer@dmschools.org</vt:lpwstr>
  </property>
  <property fmtid="{D5CDD505-2E9C-101B-9397-08002B2CF9AE}" pid="7" name="MSIP_Label_92009867-feb4-47c8-ae14-c70bcedd7c6e_SetDate">
    <vt:lpwstr>2017-10-15T09:39:27.6071831-05:00</vt:lpwstr>
  </property>
  <property fmtid="{D5CDD505-2E9C-101B-9397-08002B2CF9AE}" pid="8" name="MSIP_Label_92009867-feb4-47c8-ae14-c70bcedd7c6e_Name">
    <vt:lpwstr>Personal</vt:lpwstr>
  </property>
  <property fmtid="{D5CDD505-2E9C-101B-9397-08002B2CF9AE}" pid="9" name="MSIP_Label_92009867-feb4-47c8-ae14-c70bcedd7c6e_Application">
    <vt:lpwstr>Microsoft Azure Information Protection</vt:lpwstr>
  </property>
  <property fmtid="{D5CDD505-2E9C-101B-9397-08002B2CF9AE}" pid="10" name="MSIP_Label_92009867-feb4-47c8-ae14-c70bcedd7c6e_Extended_MSFT_Method">
    <vt:lpwstr>Manual</vt:lpwstr>
  </property>
  <property fmtid="{D5CDD505-2E9C-101B-9397-08002B2CF9AE}" pid="11" name="Sensitivity">
    <vt:lpwstr>Personal</vt:lpwstr>
  </property>
</Properties>
</file>