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32"/>
  </p:notesMasterIdLst>
  <p:sldIdLst>
    <p:sldId id="271" r:id="rId3"/>
    <p:sldId id="258" r:id="rId4"/>
    <p:sldId id="272" r:id="rId5"/>
    <p:sldId id="259" r:id="rId6"/>
    <p:sldId id="273" r:id="rId7"/>
    <p:sldId id="274" r:id="rId8"/>
    <p:sldId id="260" r:id="rId9"/>
    <p:sldId id="275" r:id="rId10"/>
    <p:sldId id="261" r:id="rId11"/>
    <p:sldId id="276" r:id="rId12"/>
    <p:sldId id="277" r:id="rId13"/>
    <p:sldId id="263" r:id="rId14"/>
    <p:sldId id="278" r:id="rId15"/>
    <p:sldId id="279" r:id="rId16"/>
    <p:sldId id="262" r:id="rId17"/>
    <p:sldId id="280" r:id="rId18"/>
    <p:sldId id="270" r:id="rId19"/>
    <p:sldId id="268" r:id="rId20"/>
    <p:sldId id="264" r:id="rId21"/>
    <p:sldId id="281" r:id="rId22"/>
    <p:sldId id="265" r:id="rId23"/>
    <p:sldId id="282" r:id="rId24"/>
    <p:sldId id="283" r:id="rId25"/>
    <p:sldId id="284" r:id="rId26"/>
    <p:sldId id="285" r:id="rId27"/>
    <p:sldId id="286" r:id="rId28"/>
    <p:sldId id="287" r:id="rId29"/>
    <p:sldId id="288" r:id="rId30"/>
    <p:sldId id="289" r:id="rId31"/>
  </p:sldIdLst>
  <p:sldSz cx="6858000" cy="9144000" type="screen4x3"/>
  <p:notesSz cx="7102475" cy="9388475"/>
  <p:embeddedFontLst>
    <p:embeddedFont>
      <p:font typeface="Anton"/>
      <p:regular r:id="rId33"/>
    </p:embeddedFont>
    <p:embeddedFont>
      <p:font typeface="Baskerville Old Face" panose="02020602080505020303" pitchFamily="18" charset="0"/>
      <p:regular r:id="rId34"/>
    </p:embeddedFont>
    <p:embeddedFont>
      <p:font typeface="Calibri" panose="020F0502020204030204" pitchFamily="34" charset="0"/>
      <p:regular r:id="rId35"/>
      <p:bold r:id="rId36"/>
      <p:italic r:id="rId37"/>
      <p:boldItalic r:id="rId38"/>
    </p:embeddedFont>
    <p:embeddedFont>
      <p:font typeface="Impact" panose="020B0806030902050204" pitchFamily="3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280B79-71BB-4BAB-9FEE-06F31394AFCE}">
  <a:tblStyle styleId="{1C280B79-71BB-4BAB-9FEE-06F31394AFC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7" d="100"/>
          <a:sy n="27" d="100"/>
        </p:scale>
        <p:origin x="19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10248" y="4459526"/>
            <a:ext cx="5681979" cy="4224814"/>
          </a:xfrm>
          <a:prstGeom prst="rect">
            <a:avLst/>
          </a:prstGeom>
          <a:noFill/>
          <a:ln>
            <a:noFill/>
          </a:ln>
        </p:spPr>
        <p:txBody>
          <a:bodyPr wrap="square" lIns="94213" tIns="94213" rIns="94213" bIns="94213"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710248" y="4459526"/>
            <a:ext cx="5681980" cy="4224814"/>
          </a:xfrm>
          <a:prstGeom prst="rect">
            <a:avLst/>
          </a:prstGeom>
        </p:spPr>
        <p:txBody>
          <a:bodyPr wrap="square" lIns="94213" tIns="94213" rIns="94213" bIns="94213" anchor="t" anchorCtr="0">
            <a:noAutofit/>
          </a:bodyPr>
          <a:lstStyle/>
          <a:p>
            <a:pPr>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710248" y="4459526"/>
            <a:ext cx="5681979" cy="4224814"/>
          </a:xfrm>
          <a:prstGeom prst="rect">
            <a:avLst/>
          </a:prstGeom>
        </p:spPr>
        <p:txBody>
          <a:bodyPr wrap="square" lIns="94213" tIns="94213" rIns="94213" bIns="94213" anchor="t" anchorCtr="0">
            <a:noAutofit/>
          </a:bodyPr>
          <a:lstStyle/>
          <a:p>
            <a:pPr>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710248" y="4459526"/>
            <a:ext cx="5681979" cy="4224814"/>
          </a:xfrm>
          <a:prstGeom prst="rect">
            <a:avLst/>
          </a:prstGeom>
          <a:noFill/>
          <a:ln>
            <a:noFill/>
          </a:ln>
        </p:spPr>
        <p:txBody>
          <a:bodyPr wrap="square" lIns="94213" tIns="94213" rIns="94213" bIns="94213" anchor="ctr" anchorCtr="0">
            <a:noAutofit/>
          </a:bodyPr>
          <a:lstStyle/>
          <a:p>
            <a:pPr>
              <a:buNone/>
            </a:pPr>
            <a:endParaRPr/>
          </a:p>
        </p:txBody>
      </p:sp>
      <p:sp>
        <p:nvSpPr>
          <p:cNvPr id="136" name="Shape 136"/>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710248" y="4459526"/>
            <a:ext cx="5681979" cy="4224814"/>
          </a:xfrm>
          <a:prstGeom prst="rect">
            <a:avLst/>
          </a:prstGeom>
          <a:noFill/>
          <a:ln>
            <a:noFill/>
          </a:ln>
        </p:spPr>
        <p:txBody>
          <a:bodyPr wrap="square" lIns="94213" tIns="94213" rIns="94213" bIns="94213" anchor="ctr" anchorCtr="0">
            <a:noAutofit/>
          </a:bodyPr>
          <a:lstStyle/>
          <a:p>
            <a:pPr>
              <a:buNone/>
            </a:pPr>
            <a:endParaRPr/>
          </a:p>
        </p:txBody>
      </p:sp>
      <p:sp>
        <p:nvSpPr>
          <p:cNvPr id="167" name="Shape 167"/>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710248" y="4459526"/>
            <a:ext cx="5681980" cy="4224814"/>
          </a:xfrm>
          <a:prstGeom prst="rect">
            <a:avLst/>
          </a:prstGeom>
        </p:spPr>
        <p:txBody>
          <a:bodyPr wrap="square" lIns="94213" tIns="94213" rIns="94213" bIns="94213" anchor="t" anchorCtr="0">
            <a:noAutofit/>
          </a:bodyPr>
          <a:lstStyle/>
          <a:p>
            <a:pPr>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710248" y="4459526"/>
            <a:ext cx="5681979" cy="4224814"/>
          </a:xfrm>
          <a:prstGeom prst="rect">
            <a:avLst/>
          </a:prstGeom>
          <a:noFill/>
          <a:ln>
            <a:noFill/>
          </a:ln>
        </p:spPr>
        <p:txBody>
          <a:bodyPr wrap="square" lIns="94213" tIns="94213" rIns="94213" bIns="94213" anchor="ctr" anchorCtr="0">
            <a:noAutofit/>
          </a:bodyPr>
          <a:lstStyle/>
          <a:p>
            <a:pPr>
              <a:buNone/>
            </a:pPr>
            <a:endParaRPr/>
          </a:p>
        </p:txBody>
      </p:sp>
      <p:sp>
        <p:nvSpPr>
          <p:cNvPr id="221" name="Shape 221"/>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710248" y="4459526"/>
            <a:ext cx="5681979" cy="4224814"/>
          </a:xfrm>
          <a:prstGeom prst="rect">
            <a:avLst/>
          </a:prstGeom>
          <a:noFill/>
          <a:ln>
            <a:noFill/>
          </a:ln>
        </p:spPr>
        <p:txBody>
          <a:bodyPr wrap="square" lIns="94213" tIns="94213" rIns="94213" bIns="94213" anchor="ctr" anchorCtr="0">
            <a:noAutofit/>
          </a:bodyPr>
          <a:lstStyle/>
          <a:p>
            <a:pPr>
              <a:buNone/>
            </a:pPr>
            <a:endParaRPr/>
          </a:p>
        </p:txBody>
      </p:sp>
      <p:sp>
        <p:nvSpPr>
          <p:cNvPr id="196" name="Shape 196"/>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710248" y="4459526"/>
            <a:ext cx="5681979" cy="4224814"/>
          </a:xfrm>
          <a:prstGeom prst="rect">
            <a:avLst/>
          </a:prstGeom>
          <a:noFill/>
          <a:ln>
            <a:noFill/>
          </a:ln>
        </p:spPr>
        <p:txBody>
          <a:bodyPr wrap="square" lIns="94213" tIns="94213" rIns="94213" bIns="94213" anchor="ctr" anchorCtr="0">
            <a:noAutofit/>
          </a:bodyPr>
          <a:lstStyle/>
          <a:p>
            <a:pPr>
              <a:buNone/>
            </a:pPr>
            <a:endParaRPr/>
          </a:p>
        </p:txBody>
      </p:sp>
      <p:sp>
        <p:nvSpPr>
          <p:cNvPr id="221" name="Shape 221"/>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2843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710248" y="4459526"/>
            <a:ext cx="5681980" cy="4224814"/>
          </a:xfrm>
          <a:prstGeom prst="rect">
            <a:avLst/>
          </a:prstGeom>
        </p:spPr>
        <p:txBody>
          <a:bodyPr wrap="square" lIns="94213" tIns="94213" rIns="94213" bIns="94213" anchor="t" anchorCtr="0">
            <a:noAutofit/>
          </a:bodyPr>
          <a:lstStyle/>
          <a:p>
            <a:pPr>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710248" y="4459526"/>
            <a:ext cx="5681979" cy="4224814"/>
          </a:xfrm>
          <a:prstGeom prst="rect">
            <a:avLst/>
          </a:prstGeom>
        </p:spPr>
        <p:txBody>
          <a:bodyPr wrap="square" lIns="94213" tIns="94213" rIns="94213" bIns="94213" anchor="t" anchorCtr="0">
            <a:noAutofit/>
          </a:bodyPr>
          <a:lstStyle/>
          <a:p>
            <a:pPr>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514350" y="1496483"/>
            <a:ext cx="5829299" cy="3183467"/>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857250" y="4802717"/>
            <a:ext cx="5143499" cy="2207682"/>
          </a:xfrm>
          <a:prstGeom prst="rect">
            <a:avLst/>
          </a:prstGeom>
          <a:noFill/>
          <a:ln>
            <a:noFill/>
          </a:ln>
        </p:spPr>
        <p:txBody>
          <a:bodyPr wrap="square"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514350" y="1496483"/>
            <a:ext cx="5829299" cy="318346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857250" y="4802717"/>
            <a:ext cx="5143499" cy="2207682"/>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9562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86400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61745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6" y="2279652"/>
            <a:ext cx="5915025" cy="380364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67916" y="6119285"/>
            <a:ext cx="5915025" cy="200024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60311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71487"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20844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53690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41370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6243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42546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47655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2195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71487" y="2434166"/>
            <a:ext cx="5915025"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6" y="2279652"/>
            <a:ext cx="5915025" cy="3803648"/>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67916" y="6119285"/>
            <a:ext cx="5915025" cy="2000248"/>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71487" y="2434166"/>
            <a:ext cx="2914649"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6"/>
            <a:ext cx="2914649"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wrap="square"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9322085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n.wikipedia.org/wiki/Containment" TargetMode="External"/><Relationship Id="rId5" Type="http://schemas.openxmlformats.org/officeDocument/2006/relationships/hyperlink" Target="http://www.ushistory.org/us/52c.asp" TargetMode="External"/><Relationship Id="rId4" Type="http://schemas.openxmlformats.org/officeDocument/2006/relationships/hyperlink" Target="http://www.trumanlibrary.org/teacher/doctrine.ht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marshallfoundation.org/library/posters/whatever-weather-reach-welfare-togeth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ow.ly/3pxw30f2OZd" TargetMode="External"/><Relationship Id="rId4" Type="http://schemas.openxmlformats.org/officeDocument/2006/relationships/hyperlink" Target="http://marshallfoundation.org/marshall/the-marshall-pla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jfklibrary.org/JFK/JFK-in-History/Cuban-Missile-Crisis.aspx" TargetMode="External"/><Relationship Id="rId5" Type="http://schemas.openxmlformats.org/officeDocument/2006/relationships/hyperlink" Target="http://microsites.jfklibrary.org/cmc/" TargetMode="Externa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hyperlink" Target="http://classroom.synonym.com/democracy-compared-communism-22095.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history.com/topics/korean-wa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www.history.com/topics/vietnam-war/vietnam-war-history"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www.history.com/topics/cold-war/formation-of-nato-and-warsaw-pac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history.state.gov/milestones/1945-1952/berlin-airlift" TargetMode="External"/><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117" y="441609"/>
            <a:ext cx="5944872" cy="478654"/>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576" y="920263"/>
            <a:ext cx="5944115" cy="615749"/>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8576" y="1688997"/>
            <a:ext cx="5944872" cy="3431368"/>
          </a:xfrm>
          <a:prstGeom prst="rect">
            <a:avLst/>
          </a:prstGeom>
        </p:spPr>
      </p:pic>
      <p:graphicFrame>
        <p:nvGraphicFramePr>
          <p:cNvPr id="6" name="Table 5"/>
          <p:cNvGraphicFramePr>
            <a:graphicFrameLocks noGrp="1"/>
          </p:cNvGraphicFramePr>
          <p:nvPr/>
        </p:nvGraphicFramePr>
        <p:xfrm>
          <a:off x="471488" y="5197634"/>
          <a:ext cx="5915024" cy="273293"/>
        </p:xfrm>
        <a:graphic>
          <a:graphicData uri="http://schemas.openxmlformats.org/drawingml/2006/table">
            <a:tbl>
              <a:tblPr firstRow="1" firstCol="1" bandRow="1"/>
              <a:tblGrid>
                <a:gridCol w="2957512">
                  <a:extLst>
                    <a:ext uri="{9D8B030D-6E8A-4147-A177-3AD203B41FA5}">
                      <a16:colId xmlns:a16="http://schemas.microsoft.com/office/drawing/2014/main" val="1897183024"/>
                    </a:ext>
                  </a:extLst>
                </a:gridCol>
                <a:gridCol w="2957512">
                  <a:extLst>
                    <a:ext uri="{9D8B030D-6E8A-4147-A177-3AD203B41FA5}">
                      <a16:colId xmlns:a16="http://schemas.microsoft.com/office/drawing/2014/main" val="2607619268"/>
                    </a:ext>
                  </a:extLst>
                </a:gridCol>
              </a:tblGrid>
              <a:tr h="273293">
                <a:tc>
                  <a:txBody>
                    <a:bodyPr/>
                    <a:lstStyle/>
                    <a:p>
                      <a:pPr marL="0" marR="0" algn="ctr">
                        <a:lnSpc>
                          <a:spcPct val="150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communism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effectLst/>
                          <a:latin typeface="Baskerville Old Face" panose="02020602080505020303" pitchFamily="18" charset="0"/>
                          <a:ea typeface="Calibri" panose="020F0502020204030204" pitchFamily="34" charset="0"/>
                          <a:cs typeface="Times New Roman" panose="02020603050405020304" pitchFamily="18" charset="0"/>
                        </a:rPr>
                        <a:t>democracy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698409"/>
                  </a:ext>
                </a:extLst>
              </a:tr>
            </a:tbl>
          </a:graphicData>
        </a:graphic>
      </p:graphicFrame>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1117" y="5766504"/>
            <a:ext cx="5944872" cy="2914605"/>
          </a:xfrm>
          <a:prstGeom prst="rect">
            <a:avLst/>
          </a:prstGeom>
        </p:spPr>
      </p:pic>
    </p:spTree>
    <p:extLst>
      <p:ext uri="{BB962C8B-B14F-4D97-AF65-F5344CB8AC3E}">
        <p14:creationId xmlns:p14="http://schemas.microsoft.com/office/powerpoint/2010/main" val="2409740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564" y="417315"/>
            <a:ext cx="5944872" cy="8309369"/>
          </a:xfrm>
          <a:prstGeom prst="rect">
            <a:avLst/>
          </a:prstGeom>
        </p:spPr>
      </p:pic>
    </p:spTree>
    <p:extLst>
      <p:ext uri="{BB962C8B-B14F-4D97-AF65-F5344CB8AC3E}">
        <p14:creationId xmlns:p14="http://schemas.microsoft.com/office/powerpoint/2010/main" val="1533225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564" y="574326"/>
            <a:ext cx="5944872" cy="7995347"/>
          </a:xfrm>
          <a:prstGeom prst="rect">
            <a:avLst/>
          </a:prstGeom>
        </p:spPr>
      </p:pic>
    </p:spTree>
    <p:extLst>
      <p:ext uri="{BB962C8B-B14F-4D97-AF65-F5344CB8AC3E}">
        <p14:creationId xmlns:p14="http://schemas.microsoft.com/office/powerpoint/2010/main" val="2407484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Shape 2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1339" y="6026723"/>
            <a:ext cx="3713324" cy="3117275"/>
          </a:xfrm>
          <a:prstGeom prst="rect">
            <a:avLst/>
          </a:prstGeom>
          <a:noFill/>
          <a:ln>
            <a:noFill/>
          </a:ln>
        </p:spPr>
      </p:pic>
      <p:sp>
        <p:nvSpPr>
          <p:cNvPr id="224" name="Shape 224"/>
          <p:cNvSpPr/>
          <p:nvPr/>
        </p:nvSpPr>
        <p:spPr>
          <a:xfrm>
            <a:off x="53650" y="487725"/>
            <a:ext cx="6731100" cy="956699"/>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FFFFFF"/>
              </a:buClr>
              <a:buFont typeface="Arial"/>
              <a:buNone/>
            </a:pPr>
            <a:endParaRPr sz="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a:ea typeface="Arial"/>
                <a:cs typeface="Arial"/>
                <a:sym typeface="Arial"/>
              </a:rPr>
              <a:t>Directions</a:t>
            </a:r>
            <a:r>
              <a:rPr lang="en-US" sz="1200" b="0" i="0" u="none" strike="noStrike" cap="none" dirty="0">
                <a:solidFill>
                  <a:schemeClr val="dk1"/>
                </a:solidFill>
                <a:latin typeface="Arial"/>
                <a:ea typeface="Arial"/>
                <a:cs typeface="Arial"/>
                <a:sym typeface="Arial"/>
              </a:rPr>
              <a:t>: President Harry Truman began a new policy toward communism known as </a:t>
            </a:r>
            <a:r>
              <a:rPr lang="en-US" sz="1200" b="0" i="1" u="none" strike="noStrike" cap="none" dirty="0">
                <a:solidFill>
                  <a:schemeClr val="dk1"/>
                </a:solidFill>
                <a:latin typeface="Arial"/>
                <a:ea typeface="Arial"/>
                <a:cs typeface="Arial"/>
                <a:sym typeface="Arial"/>
              </a:rPr>
              <a:t>Containment</a:t>
            </a:r>
            <a:r>
              <a:rPr lang="en-US" sz="1200" b="0" i="0" u="none" strike="noStrike" cap="none" dirty="0">
                <a:solidFill>
                  <a:schemeClr val="dk1"/>
                </a:solidFill>
                <a:latin typeface="Arial"/>
                <a:ea typeface="Arial"/>
                <a:cs typeface="Arial"/>
                <a:sym typeface="Arial"/>
              </a:rPr>
              <a:t>. </a:t>
            </a:r>
            <a:r>
              <a:rPr lang="en-US" sz="1200" dirty="0">
                <a:solidFill>
                  <a:schemeClr val="dk1"/>
                </a:solidFill>
              </a:rPr>
              <a:t>Learn </a:t>
            </a:r>
            <a:r>
              <a:rPr lang="en-US" sz="1200" b="1" u="sng" dirty="0">
                <a:solidFill>
                  <a:schemeClr val="hlink"/>
                </a:solidFill>
                <a:hlinkClick r:id="rId4"/>
              </a:rPr>
              <a:t>about t</a:t>
            </a:r>
            <a:r>
              <a:rPr lang="en-US" sz="1200" b="1" i="0" u="sng" strike="noStrike" cap="none" dirty="0">
                <a:solidFill>
                  <a:schemeClr val="hlink"/>
                </a:solidFill>
                <a:latin typeface="Arial"/>
                <a:ea typeface="Arial"/>
                <a:cs typeface="Arial"/>
                <a:sym typeface="Arial"/>
                <a:hlinkClick r:id="rId4"/>
              </a:rPr>
              <a:t>his policy</a:t>
            </a:r>
            <a:r>
              <a:rPr lang="en-US" sz="1200" b="0" i="0" u="none" strike="noStrike" cap="none" dirty="0">
                <a:solidFill>
                  <a:schemeClr val="dk1"/>
                </a:solidFill>
                <a:latin typeface="Arial"/>
                <a:ea typeface="Arial"/>
                <a:cs typeface="Arial"/>
                <a:sym typeface="Arial"/>
              </a:rPr>
              <a:t> and how it </a:t>
            </a:r>
            <a:r>
              <a:rPr lang="en-US" sz="1200" b="1" i="0" u="sng" strike="noStrike" cap="none" dirty="0">
                <a:solidFill>
                  <a:schemeClr val="hlink"/>
                </a:solidFill>
                <a:latin typeface="Arial"/>
                <a:ea typeface="Arial"/>
                <a:cs typeface="Arial"/>
                <a:sym typeface="Arial"/>
                <a:hlinkClick r:id="rId5"/>
              </a:rPr>
              <a:t>involved various strategies</a:t>
            </a:r>
            <a:r>
              <a:rPr lang="en-US" sz="1200" b="0" i="0" u="none" strike="noStrike" cap="none" dirty="0">
                <a:solidFill>
                  <a:schemeClr val="dk1"/>
                </a:solidFill>
                <a:latin typeface="Arial"/>
                <a:ea typeface="Arial"/>
                <a:cs typeface="Arial"/>
                <a:sym typeface="Arial"/>
              </a:rPr>
              <a:t> to prevent the spread of </a:t>
            </a:r>
            <a:r>
              <a:rPr lang="en-US" sz="1200" b="1" i="0" u="sng" strike="noStrike" cap="none" dirty="0">
                <a:solidFill>
                  <a:schemeClr val="hlink"/>
                </a:solidFill>
                <a:latin typeface="Arial"/>
                <a:ea typeface="Arial"/>
                <a:cs typeface="Arial"/>
                <a:sym typeface="Arial"/>
                <a:hlinkClick r:id="rId6"/>
              </a:rPr>
              <a:t>communism </a:t>
            </a:r>
            <a:r>
              <a:rPr lang="en-US" sz="1200" b="1" u="sng" dirty="0">
                <a:solidFill>
                  <a:schemeClr val="hlink"/>
                </a:solidFill>
                <a:hlinkClick r:id="rId6"/>
              </a:rPr>
              <a:t>around the world</a:t>
            </a:r>
            <a:r>
              <a:rPr lang="en-US" sz="1200" dirty="0">
                <a:solidFill>
                  <a:schemeClr val="dk1"/>
                </a:solidFill>
              </a:rPr>
              <a:t>. </a:t>
            </a:r>
            <a:r>
              <a:rPr lang="en-US" sz="1200" b="0" i="0" u="none" strike="noStrike" cap="none" dirty="0">
                <a:solidFill>
                  <a:schemeClr val="dk1"/>
                </a:solidFill>
                <a:latin typeface="Arial"/>
                <a:ea typeface="Arial"/>
                <a:cs typeface="Arial"/>
                <a:sym typeface="Arial"/>
              </a:rPr>
              <a:t>Then, f</a:t>
            </a:r>
            <a:r>
              <a:rPr lang="en-US" sz="1200" dirty="0">
                <a:solidFill>
                  <a:schemeClr val="dk1"/>
                </a:solidFill>
              </a:rPr>
              <a:t>or each square,</a:t>
            </a:r>
            <a:r>
              <a:rPr lang="en-US" sz="1200" b="0" i="0" u="none" strike="noStrike" cap="none" dirty="0">
                <a:solidFill>
                  <a:schemeClr val="dk1"/>
                </a:solidFill>
                <a:latin typeface="Arial"/>
                <a:ea typeface="Arial"/>
                <a:cs typeface="Arial"/>
                <a:sym typeface="Arial"/>
              </a:rPr>
              <a:t> describe </a:t>
            </a:r>
            <a:r>
              <a:rPr lang="en-US" sz="1200" i="0" u="none" strike="noStrike" cap="none" dirty="0">
                <a:solidFill>
                  <a:schemeClr val="dk1"/>
                </a:solidFill>
                <a:latin typeface="Arial"/>
                <a:ea typeface="Arial"/>
                <a:cs typeface="Arial"/>
                <a:sym typeface="Arial"/>
              </a:rPr>
              <a:t>how the US tried to contain communism</a:t>
            </a:r>
            <a:r>
              <a:rPr lang="en-US" sz="1200" dirty="0">
                <a:solidFill>
                  <a:schemeClr val="dk1"/>
                </a:solidFill>
              </a:rPr>
              <a:t> in that region.</a:t>
            </a:r>
          </a:p>
          <a:p>
            <a:pPr marL="0" marR="0" lvl="0" indent="0" algn="l" rtl="0">
              <a:lnSpc>
                <a:spcPct val="100000"/>
              </a:lnSpc>
              <a:spcBef>
                <a:spcPts val="0"/>
              </a:spcBef>
              <a:spcAft>
                <a:spcPts val="0"/>
              </a:spcAft>
              <a:buClr>
                <a:schemeClr val="dk1"/>
              </a:buClr>
              <a:buFont typeface="Calibri"/>
              <a:buNone/>
            </a:pPr>
            <a:endParaRPr sz="1800" b="0" i="0" u="none" strike="noStrike" cap="none" dirty="0">
              <a:solidFill>
                <a:schemeClr val="dk1"/>
              </a:solidFill>
              <a:latin typeface="Arial"/>
              <a:ea typeface="Arial"/>
              <a:cs typeface="Arial"/>
              <a:sym typeface="Arial"/>
            </a:endParaRPr>
          </a:p>
        </p:txBody>
      </p:sp>
      <p:sp>
        <p:nvSpPr>
          <p:cNvPr id="225" name="Shape 225"/>
          <p:cNvSpPr txBox="1"/>
          <p:nvPr/>
        </p:nvSpPr>
        <p:spPr>
          <a:xfrm>
            <a:off x="309535" y="-22768"/>
            <a:ext cx="6129899"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Containment &amp; the Truman Policy</a:t>
            </a:r>
          </a:p>
        </p:txBody>
      </p:sp>
      <p:pic>
        <p:nvPicPr>
          <p:cNvPr id="226" name="Shape 226"/>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rot="-798172">
            <a:off x="3997392" y="6852067"/>
            <a:ext cx="2497701" cy="1975959"/>
          </a:xfrm>
          <a:prstGeom prst="rect">
            <a:avLst/>
          </a:prstGeom>
          <a:noFill/>
          <a:ln>
            <a:noFill/>
          </a:ln>
        </p:spPr>
      </p:pic>
      <p:sp>
        <p:nvSpPr>
          <p:cNvPr id="227" name="Shape 227"/>
          <p:cNvSpPr txBox="1"/>
          <p:nvPr/>
        </p:nvSpPr>
        <p:spPr>
          <a:xfrm>
            <a:off x="3047450" y="1444425"/>
            <a:ext cx="3553799" cy="2589600"/>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800" b="1" dirty="0"/>
              <a:t>Stopping Communism in Asia</a:t>
            </a:r>
          </a:p>
          <a:p>
            <a:pPr lvl="0" algn="ctr" rtl="0">
              <a:spcBef>
                <a:spcPts val="0"/>
              </a:spcBef>
              <a:buNone/>
            </a:pPr>
            <a:endParaRPr dirty="0"/>
          </a:p>
          <a:p>
            <a:pPr lvl="0" algn="ctr" rtl="0">
              <a:spcBef>
                <a:spcPts val="0"/>
              </a:spcBef>
              <a:buNone/>
            </a:pPr>
            <a:endParaRPr dirty="0"/>
          </a:p>
          <a:p>
            <a:pPr lvl="0" algn="ctr" rtl="0">
              <a:spcBef>
                <a:spcPts val="0"/>
              </a:spcBef>
              <a:buNone/>
            </a:pPr>
            <a:endParaRPr dirty="0"/>
          </a:p>
          <a:p>
            <a:pPr lvl="0" algn="ctr" rtl="0">
              <a:spcBef>
                <a:spcPts val="0"/>
              </a:spcBef>
              <a:buNone/>
            </a:pPr>
            <a:endParaRPr sz="1300" dirty="0"/>
          </a:p>
        </p:txBody>
      </p:sp>
      <p:sp>
        <p:nvSpPr>
          <p:cNvPr id="228" name="Shape 228"/>
          <p:cNvSpPr txBox="1"/>
          <p:nvPr/>
        </p:nvSpPr>
        <p:spPr>
          <a:xfrm>
            <a:off x="3047450" y="4125600"/>
            <a:ext cx="3553799" cy="2497499"/>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800" b="1" dirty="0"/>
              <a:t>Stopping Communism in Latin America</a:t>
            </a:r>
          </a:p>
          <a:p>
            <a:pPr lvl="0" algn="ctr" rtl="0">
              <a:spcBef>
                <a:spcPts val="0"/>
              </a:spcBef>
              <a:buNone/>
            </a:pPr>
            <a:endParaRPr dirty="0"/>
          </a:p>
          <a:p>
            <a:pPr lvl="0" algn="ctr" rtl="0">
              <a:spcBef>
                <a:spcPts val="0"/>
              </a:spcBef>
              <a:buNone/>
            </a:pPr>
            <a:endParaRPr dirty="0"/>
          </a:p>
          <a:p>
            <a:pPr lvl="0" algn="ctr" rtl="0">
              <a:spcBef>
                <a:spcPts val="0"/>
              </a:spcBef>
              <a:buNone/>
            </a:pPr>
            <a:endParaRPr dirty="0"/>
          </a:p>
          <a:p>
            <a:pPr lvl="0" algn="ctr" rtl="0">
              <a:spcBef>
                <a:spcPts val="0"/>
              </a:spcBef>
              <a:buNone/>
            </a:pPr>
            <a:endParaRPr sz="1300" dirty="0"/>
          </a:p>
        </p:txBody>
      </p:sp>
      <p:sp>
        <p:nvSpPr>
          <p:cNvPr id="229" name="Shape 229"/>
          <p:cNvSpPr txBox="1"/>
          <p:nvPr/>
        </p:nvSpPr>
        <p:spPr>
          <a:xfrm>
            <a:off x="150475" y="1361700"/>
            <a:ext cx="2697899" cy="4469399"/>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800" b="1" dirty="0"/>
              <a:t>Stopping Communism in Western Europe</a:t>
            </a:r>
          </a:p>
          <a:p>
            <a:pPr lvl="0" algn="ctr" rtl="0">
              <a:spcBef>
                <a:spcPts val="0"/>
              </a:spcBef>
              <a:buNone/>
            </a:pPr>
            <a:endParaRPr dirty="0"/>
          </a:p>
          <a:p>
            <a:pPr lvl="0" algn="ctr" rtl="0">
              <a:spcBef>
                <a:spcPts val="0"/>
              </a:spcBef>
              <a:buNone/>
            </a:pPr>
            <a:endParaRPr dirty="0"/>
          </a:p>
          <a:p>
            <a:pPr lvl="0" algn="ctr" rtl="0">
              <a:spcBef>
                <a:spcPts val="0"/>
              </a:spcBef>
              <a:buNone/>
            </a:pPr>
            <a:endParaRPr dirty="0"/>
          </a:p>
          <a:p>
            <a:pPr lvl="0" algn="ctr" rtl="0">
              <a:spcBef>
                <a:spcPts val="0"/>
              </a:spcBef>
              <a:buNone/>
            </a:pPr>
            <a:endParaRPr sz="1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5804" y="405883"/>
            <a:ext cx="5946392" cy="8332234"/>
          </a:xfrm>
          <a:prstGeom prst="rect">
            <a:avLst/>
          </a:prstGeom>
        </p:spPr>
      </p:pic>
    </p:spTree>
    <p:extLst>
      <p:ext uri="{BB962C8B-B14F-4D97-AF65-F5344CB8AC3E}">
        <p14:creationId xmlns:p14="http://schemas.microsoft.com/office/powerpoint/2010/main" val="2348485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564" y="301463"/>
            <a:ext cx="5944872" cy="8541074"/>
          </a:xfrm>
          <a:prstGeom prst="rect">
            <a:avLst/>
          </a:prstGeom>
        </p:spPr>
      </p:pic>
    </p:spTree>
    <p:extLst>
      <p:ext uri="{BB962C8B-B14F-4D97-AF65-F5344CB8AC3E}">
        <p14:creationId xmlns:p14="http://schemas.microsoft.com/office/powerpoint/2010/main" val="3403955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p:nvPr/>
        </p:nvSpPr>
        <p:spPr>
          <a:xfrm>
            <a:off x="2021008" y="3605092"/>
            <a:ext cx="2786061" cy="4295775"/>
          </a:xfrm>
          <a:prstGeom prst="flowChartExtract">
            <a:avLst/>
          </a:prstGeom>
          <a:solidFill>
            <a:srgbClr val="FFFFFF"/>
          </a:solidFill>
          <a:ln w="25400" cap="flat" cmpd="sng">
            <a:solidFill>
              <a:srgbClr val="0D0D0D"/>
            </a:solidFill>
            <a:prstDash val="solid"/>
            <a:miter lim="8000"/>
            <a:headEnd type="none" w="med" len="med"/>
            <a:tailEnd type="none" w="med" len="med"/>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99" name="Shape 199"/>
          <p:cNvSpPr/>
          <p:nvPr/>
        </p:nvSpPr>
        <p:spPr>
          <a:xfrm>
            <a:off x="2201983" y="3898778"/>
            <a:ext cx="2403475" cy="3997325"/>
          </a:xfrm>
          <a:prstGeom prst="flowChartExtract">
            <a:avLst/>
          </a:prstGeom>
          <a:solidFill>
            <a:srgbClr val="FFFFFF"/>
          </a:solidFill>
          <a:ln w="25400" cap="flat" cmpd="sng">
            <a:solidFill>
              <a:srgbClr val="0D0D0D"/>
            </a:solidFill>
            <a:prstDash val="solid"/>
            <a:miter lim="8000"/>
            <a:headEnd type="none" w="med" len="med"/>
            <a:tailEnd type="none" w="med" len="med"/>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00" name="Shape 200"/>
          <p:cNvSpPr/>
          <p:nvPr/>
        </p:nvSpPr>
        <p:spPr>
          <a:xfrm>
            <a:off x="2638544" y="5824417"/>
            <a:ext cx="1552499" cy="158700"/>
          </a:xfrm>
          <a:custGeom>
            <a:avLst/>
            <a:gdLst/>
            <a:ahLst/>
            <a:cxnLst/>
            <a:rect l="0" t="0" r="0" b="0"/>
            <a:pathLst>
              <a:path w="120000" h="120000" extrusionOk="0">
                <a:moveTo>
                  <a:pt x="0" y="120000"/>
                </a:moveTo>
                <a:lnTo>
                  <a:pt x="4073" y="0"/>
                </a:lnTo>
                <a:lnTo>
                  <a:pt x="115926" y="0"/>
                </a:lnTo>
                <a:lnTo>
                  <a:pt x="119999" y="120000"/>
                </a:lnTo>
                <a:lnTo>
                  <a:pt x="0" y="120000"/>
                </a:lnTo>
                <a:close/>
              </a:path>
            </a:pathLst>
          </a:custGeom>
          <a:solidFill>
            <a:srgbClr val="FFFFFF"/>
          </a:solidFill>
          <a:ln w="25400" cap="flat" cmpd="sng">
            <a:solidFill>
              <a:srgbClr val="000000"/>
            </a:solidFill>
            <a:prstDash val="solid"/>
            <a:round/>
            <a:headEnd type="none" w="med" len="med"/>
            <a:tailEnd type="none" w="med" len="med"/>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01" name="Shape 201"/>
          <p:cNvSpPr/>
          <p:nvPr/>
        </p:nvSpPr>
        <p:spPr>
          <a:xfrm>
            <a:off x="2287708" y="6897567"/>
            <a:ext cx="2243099" cy="138000"/>
          </a:xfrm>
          <a:custGeom>
            <a:avLst/>
            <a:gdLst/>
            <a:ahLst/>
            <a:cxnLst/>
            <a:rect l="0" t="0" r="0" b="0"/>
            <a:pathLst>
              <a:path w="120000" h="120000" extrusionOk="0">
                <a:moveTo>
                  <a:pt x="0" y="120000"/>
                </a:moveTo>
                <a:lnTo>
                  <a:pt x="2448" y="0"/>
                </a:lnTo>
                <a:lnTo>
                  <a:pt x="117551" y="0"/>
                </a:lnTo>
                <a:lnTo>
                  <a:pt x="120000" y="120000"/>
                </a:lnTo>
                <a:lnTo>
                  <a:pt x="0" y="120000"/>
                </a:lnTo>
                <a:close/>
              </a:path>
            </a:pathLst>
          </a:custGeom>
          <a:solidFill>
            <a:srgbClr val="FFFFFF"/>
          </a:solidFill>
          <a:ln w="25400" cap="flat" cmpd="sng">
            <a:solidFill>
              <a:srgbClr val="000000"/>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a:t>
            </a:r>
          </a:p>
        </p:txBody>
      </p:sp>
      <p:sp>
        <p:nvSpPr>
          <p:cNvPr id="202" name="Shape 202"/>
          <p:cNvSpPr/>
          <p:nvPr/>
        </p:nvSpPr>
        <p:spPr>
          <a:xfrm>
            <a:off x="2021008" y="7767517"/>
            <a:ext cx="2806799" cy="138000"/>
          </a:xfrm>
          <a:custGeom>
            <a:avLst/>
            <a:gdLst/>
            <a:ahLst/>
            <a:cxnLst/>
            <a:rect l="0" t="0" r="0" b="0"/>
            <a:pathLst>
              <a:path w="120000" h="120000" extrusionOk="0">
                <a:moveTo>
                  <a:pt x="0" y="120000"/>
                </a:moveTo>
                <a:lnTo>
                  <a:pt x="1947" y="0"/>
                </a:lnTo>
                <a:lnTo>
                  <a:pt x="118052" y="0"/>
                </a:lnTo>
                <a:lnTo>
                  <a:pt x="120000" y="120000"/>
                </a:lnTo>
                <a:lnTo>
                  <a:pt x="0" y="120000"/>
                </a:lnTo>
                <a:close/>
              </a:path>
            </a:pathLst>
          </a:custGeom>
          <a:solidFill>
            <a:srgbClr val="FFFFFF"/>
          </a:solidFill>
          <a:ln w="25400" cap="flat" cmpd="sng">
            <a:solidFill>
              <a:srgbClr val="000000"/>
            </a:solidFill>
            <a:prstDash val="solid"/>
            <a:round/>
            <a:headEnd type="none" w="med" len="med"/>
            <a:tailEnd type="none" w="med" len="med"/>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03" name="Shape 203"/>
          <p:cNvSpPr/>
          <p:nvPr/>
        </p:nvSpPr>
        <p:spPr>
          <a:xfrm rot="-2691003">
            <a:off x="1125996" y="1838477"/>
            <a:ext cx="1945257" cy="2373340"/>
          </a:xfrm>
          <a:prstGeom prst="roundRect">
            <a:avLst>
              <a:gd name="adj" fmla="val 16667"/>
            </a:avLst>
          </a:prstGeom>
          <a:solidFill>
            <a:srgbClr val="CFE2F3"/>
          </a:solidFill>
          <a:ln w="25400" cap="flat" cmpd="sng">
            <a:solidFill>
              <a:srgbClr val="000000"/>
            </a:solidFill>
            <a:prstDash val="solid"/>
            <a:round/>
            <a:headEnd type="none" w="med" len="med"/>
            <a:tailEnd type="none" w="med" len="med"/>
          </a:ln>
        </p:spPr>
        <p:txBody>
          <a:bodyPr wrap="square" lIns="91425" tIns="45700" rIns="91425" bIns="45700" anchor="ctr" anchorCtr="0">
            <a:noAutofit/>
          </a:bodyPr>
          <a:lstStyle/>
          <a:p>
            <a:pPr marL="0" marR="0" lvl="0" indent="0" algn="l" rtl="0">
              <a:spcBef>
                <a:spcPts val="0"/>
              </a:spcBef>
              <a:buNone/>
            </a:pPr>
            <a:endParaRPr sz="1800" dirty="0">
              <a:solidFill>
                <a:schemeClr val="dk1"/>
              </a:solidFill>
              <a:latin typeface="Calibri"/>
              <a:ea typeface="Calibri"/>
              <a:cs typeface="Calibri"/>
              <a:sym typeface="Calibri"/>
            </a:endParaRPr>
          </a:p>
        </p:txBody>
      </p:sp>
      <p:sp>
        <p:nvSpPr>
          <p:cNvPr id="204" name="Shape 204"/>
          <p:cNvSpPr/>
          <p:nvPr/>
        </p:nvSpPr>
        <p:spPr>
          <a:xfrm rot="2703230">
            <a:off x="3772613" y="1897557"/>
            <a:ext cx="1806517" cy="2373334"/>
          </a:xfrm>
          <a:prstGeom prst="roundRect">
            <a:avLst>
              <a:gd name="adj" fmla="val 16667"/>
            </a:avLst>
          </a:prstGeom>
          <a:solidFill>
            <a:srgbClr val="CFE2F3"/>
          </a:solidFill>
          <a:ln w="25400" cap="flat" cmpd="sng">
            <a:solidFill>
              <a:srgbClr val="000000"/>
            </a:solidFill>
            <a:prstDash val="solid"/>
            <a:round/>
            <a:headEnd type="none" w="med" len="med"/>
            <a:tailEnd type="none" w="med" len="med"/>
          </a:ln>
        </p:spPr>
        <p:txBody>
          <a:bodyPr wrap="square" lIns="91425" tIns="45700" rIns="91425" bIns="45700" anchor="ctr" anchorCtr="0">
            <a:noAutofit/>
          </a:bodyPr>
          <a:lstStyle/>
          <a:p>
            <a:pPr marL="0" marR="0" lvl="0" indent="0" algn="l" rtl="0">
              <a:spcBef>
                <a:spcPts val="0"/>
              </a:spcBef>
              <a:buNone/>
            </a:pPr>
            <a:endParaRPr lang="en-US" dirty="0">
              <a:solidFill>
                <a:schemeClr val="dk1"/>
              </a:solidFill>
              <a:latin typeface="Calibri"/>
              <a:ea typeface="Calibri"/>
              <a:cs typeface="Calibri"/>
              <a:sym typeface="Calibri"/>
            </a:endParaRPr>
          </a:p>
        </p:txBody>
      </p:sp>
      <p:sp>
        <p:nvSpPr>
          <p:cNvPr id="205" name="Shape 205"/>
          <p:cNvSpPr/>
          <p:nvPr/>
        </p:nvSpPr>
        <p:spPr>
          <a:xfrm rot="2810051">
            <a:off x="1217978" y="4436944"/>
            <a:ext cx="1868992" cy="2160611"/>
          </a:xfrm>
          <a:prstGeom prst="roundRect">
            <a:avLst>
              <a:gd name="adj" fmla="val 16667"/>
            </a:avLst>
          </a:prstGeom>
          <a:solidFill>
            <a:srgbClr val="CFE2F3"/>
          </a:solidFill>
          <a:ln w="25400" cap="flat" cmpd="sng">
            <a:solidFill>
              <a:srgbClr val="000000"/>
            </a:solidFill>
            <a:prstDash val="solid"/>
            <a:round/>
            <a:headEnd type="none" w="med" len="med"/>
            <a:tailEnd type="none" w="med" len="med"/>
          </a:ln>
        </p:spPr>
        <p:txBody>
          <a:bodyPr wrap="square" lIns="91425" tIns="45700" rIns="91425" bIns="45700" anchor="ctr" anchorCtr="0">
            <a:noAutofit/>
          </a:bodyPr>
          <a:lstStyle/>
          <a:p>
            <a:pPr marL="0" marR="0" lvl="0" indent="0" algn="l" rtl="0">
              <a:spcBef>
                <a:spcPts val="0"/>
              </a:spcBef>
              <a:buNone/>
            </a:pPr>
            <a:endParaRPr sz="1800" dirty="0">
              <a:solidFill>
                <a:schemeClr val="dk1"/>
              </a:solidFill>
              <a:latin typeface="Calibri"/>
              <a:ea typeface="Calibri"/>
              <a:cs typeface="Calibri"/>
              <a:sym typeface="Calibri"/>
            </a:endParaRPr>
          </a:p>
        </p:txBody>
      </p:sp>
      <p:sp>
        <p:nvSpPr>
          <p:cNvPr id="206" name="Shape 206"/>
          <p:cNvSpPr/>
          <p:nvPr/>
        </p:nvSpPr>
        <p:spPr>
          <a:xfrm rot="-2636160">
            <a:off x="3602988" y="4485561"/>
            <a:ext cx="1816375" cy="2160512"/>
          </a:xfrm>
          <a:prstGeom prst="roundRect">
            <a:avLst>
              <a:gd name="adj" fmla="val 16667"/>
            </a:avLst>
          </a:prstGeom>
          <a:solidFill>
            <a:srgbClr val="CFE2F3"/>
          </a:solidFill>
          <a:ln w="25400" cap="flat" cmpd="sng">
            <a:solidFill>
              <a:srgbClr val="000000"/>
            </a:solidFill>
            <a:prstDash val="solid"/>
            <a:round/>
            <a:headEnd type="none" w="med" len="med"/>
            <a:tailEnd type="none" w="med" len="med"/>
          </a:ln>
        </p:spPr>
        <p:txBody>
          <a:bodyPr wrap="square" lIns="91425" tIns="45700" rIns="91425" bIns="45700" anchor="ctr" anchorCtr="0">
            <a:noAutofit/>
          </a:bodyPr>
          <a:lstStyle/>
          <a:p>
            <a:pPr marL="0" marR="0" lvl="0" indent="0" algn="l" rtl="0">
              <a:spcBef>
                <a:spcPts val="0"/>
              </a:spcBef>
              <a:buNone/>
            </a:pPr>
            <a:endParaRPr sz="1800" dirty="0">
              <a:solidFill>
                <a:schemeClr val="dk1"/>
              </a:solidFill>
              <a:latin typeface="Calibri"/>
              <a:ea typeface="Calibri"/>
              <a:cs typeface="Calibri"/>
              <a:sym typeface="Calibri"/>
            </a:endParaRPr>
          </a:p>
        </p:txBody>
      </p:sp>
      <p:sp>
        <p:nvSpPr>
          <p:cNvPr id="207" name="Shape 207"/>
          <p:cNvSpPr/>
          <p:nvPr/>
        </p:nvSpPr>
        <p:spPr>
          <a:xfrm rot="-2653590">
            <a:off x="2679835" y="3668559"/>
            <a:ext cx="1382802" cy="1362009"/>
          </a:xfrm>
          <a:prstGeom prst="roundRect">
            <a:avLst>
              <a:gd name="adj" fmla="val 10569"/>
            </a:avLst>
          </a:prstGeom>
          <a:solidFill>
            <a:srgbClr val="FFFFFF"/>
          </a:solidFill>
          <a:ln w="25400" cap="flat" cmpd="sng">
            <a:solidFill>
              <a:srgbClr val="FFFFFF"/>
            </a:solidFill>
            <a:prstDash val="solid"/>
            <a:round/>
            <a:headEnd type="none" w="med" len="med"/>
            <a:tailEnd type="none" w="med" len="med"/>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08" name="Shape 208"/>
          <p:cNvSpPr txBox="1"/>
          <p:nvPr/>
        </p:nvSpPr>
        <p:spPr>
          <a:xfrm>
            <a:off x="2489319" y="3643192"/>
            <a:ext cx="1796999" cy="14463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000" b="0" i="0" u="none" strike="noStrike" cap="none">
                <a:solidFill>
                  <a:schemeClr val="dk1"/>
                </a:solidFill>
                <a:latin typeface="Arial"/>
                <a:ea typeface="Arial"/>
                <a:cs typeface="Arial"/>
                <a:sym typeface="Arial"/>
              </a:rPr>
              <a:t>The Marshall Plan</a:t>
            </a:r>
          </a:p>
        </p:txBody>
      </p:sp>
      <p:sp>
        <p:nvSpPr>
          <p:cNvPr id="209" name="Shape 209"/>
          <p:cNvSpPr txBox="1"/>
          <p:nvPr/>
        </p:nvSpPr>
        <p:spPr>
          <a:xfrm rot="-2589436">
            <a:off x="542696" y="2197884"/>
            <a:ext cx="1926306" cy="511081"/>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600" b="0" i="0" u="none" strike="noStrike" cap="none" dirty="0">
                <a:solidFill>
                  <a:schemeClr val="dk1"/>
                </a:solidFill>
                <a:latin typeface="Anton"/>
                <a:ea typeface="Anton"/>
                <a:cs typeface="Anton"/>
                <a:sym typeface="Anton"/>
              </a:rPr>
              <a:t>What did it do?</a:t>
            </a:r>
          </a:p>
        </p:txBody>
      </p:sp>
      <p:sp>
        <p:nvSpPr>
          <p:cNvPr id="210" name="Shape 210"/>
          <p:cNvSpPr txBox="1"/>
          <p:nvPr/>
        </p:nvSpPr>
        <p:spPr>
          <a:xfrm rot="2963611">
            <a:off x="1611922" y="4985187"/>
            <a:ext cx="1797160" cy="511033"/>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FFFFFF"/>
              </a:buClr>
              <a:buFont typeface="Arial"/>
              <a:buNone/>
            </a:pPr>
            <a:r>
              <a:rPr lang="en-US" sz="3400" b="0" i="0" u="none" strike="noStrike" cap="none" dirty="0">
                <a:latin typeface="Anton"/>
                <a:ea typeface="Anton"/>
                <a:cs typeface="Anton"/>
                <a:sym typeface="Anton"/>
              </a:rPr>
              <a:t>Why did the US </a:t>
            </a:r>
            <a:br>
              <a:rPr lang="en-US" sz="3400" b="0" i="0" u="none" strike="noStrike" cap="none" dirty="0">
                <a:latin typeface="Anton"/>
                <a:ea typeface="Anton"/>
                <a:cs typeface="Anton"/>
                <a:sym typeface="Anton"/>
              </a:rPr>
            </a:br>
            <a:r>
              <a:rPr lang="en-US" sz="3400" b="0" i="0" u="none" strike="noStrike" cap="none" dirty="0">
                <a:latin typeface="Anton"/>
                <a:ea typeface="Anton"/>
                <a:cs typeface="Anton"/>
                <a:sym typeface="Anton"/>
              </a:rPr>
              <a:t>do this?</a:t>
            </a:r>
          </a:p>
        </p:txBody>
      </p:sp>
      <p:sp>
        <p:nvSpPr>
          <p:cNvPr id="211" name="Shape 211"/>
          <p:cNvSpPr txBox="1"/>
          <p:nvPr/>
        </p:nvSpPr>
        <p:spPr>
          <a:xfrm rot="-2785236">
            <a:off x="3196268" y="5015476"/>
            <a:ext cx="1796886" cy="336537"/>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FFFFFF"/>
              </a:buClr>
              <a:buFont typeface="Arial"/>
              <a:buNone/>
            </a:pPr>
            <a:r>
              <a:rPr lang="en-US" sz="3600" b="0" i="0" u="none" strike="noStrike" cap="none" dirty="0">
                <a:latin typeface="Anton"/>
                <a:ea typeface="Anton"/>
                <a:cs typeface="Anton"/>
                <a:sym typeface="Anton"/>
              </a:rPr>
              <a:t>How did it work?</a:t>
            </a:r>
          </a:p>
        </p:txBody>
      </p:sp>
      <p:sp>
        <p:nvSpPr>
          <p:cNvPr id="212" name="Shape 212"/>
          <p:cNvSpPr txBox="1"/>
          <p:nvPr/>
        </p:nvSpPr>
        <p:spPr>
          <a:xfrm rot="2697959">
            <a:off x="4395880" y="2217136"/>
            <a:ext cx="1786788" cy="51102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600" b="0" i="0" u="none" strike="noStrike" cap="none" dirty="0">
                <a:solidFill>
                  <a:schemeClr val="dk1"/>
                </a:solidFill>
                <a:latin typeface="Anton"/>
                <a:ea typeface="Anton"/>
                <a:cs typeface="Anton"/>
                <a:sym typeface="Anton"/>
              </a:rPr>
              <a:t>Who did it help?</a:t>
            </a:r>
          </a:p>
        </p:txBody>
      </p:sp>
      <p:sp>
        <p:nvSpPr>
          <p:cNvPr id="213" name="Shape 213"/>
          <p:cNvSpPr/>
          <p:nvPr/>
        </p:nvSpPr>
        <p:spPr>
          <a:xfrm rot="-5400000">
            <a:off x="2754370" y="6797616"/>
            <a:ext cx="1257299" cy="911100"/>
          </a:xfrm>
          <a:prstGeom prst="flowChartDelay">
            <a:avLst/>
          </a:prstGeom>
          <a:solidFill>
            <a:srgbClr val="FFFFFF"/>
          </a:solidFill>
          <a:ln w="25400" cap="flat" cmpd="sng">
            <a:solidFill>
              <a:srgbClr val="000000"/>
            </a:solidFill>
            <a:prstDash val="solid"/>
            <a:miter lim="8000"/>
            <a:headEnd type="none" w="med" len="med"/>
            <a:tailEnd type="none" w="med" len="med"/>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14" name="Shape 214"/>
          <p:cNvSpPr/>
          <p:nvPr/>
        </p:nvSpPr>
        <p:spPr>
          <a:xfrm>
            <a:off x="2446458" y="3322517"/>
            <a:ext cx="1839900" cy="1935299"/>
          </a:xfrm>
          <a:prstGeom prst="ellipse">
            <a:avLst/>
          </a:prstGeom>
          <a:solidFill>
            <a:srgbClr val="E6B8AF"/>
          </a:solidFill>
          <a:ln w="25400" cap="flat" cmpd="sng">
            <a:solidFill>
              <a:srgbClr val="000000"/>
            </a:solidFill>
            <a:prstDash val="solid"/>
            <a:round/>
            <a:headEnd type="none" w="med" len="med"/>
            <a:tailEnd type="none" w="med" len="med"/>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15" name="Shape 215"/>
          <p:cNvSpPr txBox="1"/>
          <p:nvPr/>
        </p:nvSpPr>
        <p:spPr>
          <a:xfrm>
            <a:off x="2555625" y="3574050"/>
            <a:ext cx="1625400" cy="14463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000" b="0" i="0" u="none" strike="noStrike" cap="none">
                <a:solidFill>
                  <a:schemeClr val="dk1"/>
                </a:solidFill>
                <a:latin typeface="Anton"/>
                <a:ea typeface="Anton"/>
                <a:cs typeface="Anton"/>
                <a:sym typeface="Anton"/>
              </a:rPr>
              <a:t>The Marshall Plan</a:t>
            </a:r>
          </a:p>
        </p:txBody>
      </p:sp>
      <p:sp>
        <p:nvSpPr>
          <p:cNvPr id="216" name="Shape 216"/>
          <p:cNvSpPr/>
          <p:nvPr/>
        </p:nvSpPr>
        <p:spPr>
          <a:xfrm>
            <a:off x="162050" y="490750"/>
            <a:ext cx="6488099" cy="1370400"/>
          </a:xfrm>
          <a:prstGeom prst="rect">
            <a:avLst/>
          </a:prstGeom>
          <a:noFill/>
          <a:ln>
            <a:noFill/>
          </a:ln>
        </p:spPr>
        <p:txBody>
          <a:bodyPr wrap="square" lIns="91425" tIns="45700" rIns="91425" bIns="45700" anchor="ctr" anchorCtr="0">
            <a:noAutofit/>
          </a:bodyPr>
          <a:lstStyle/>
          <a:p>
            <a:pPr lvl="0">
              <a:buClr>
                <a:schemeClr val="dk1"/>
              </a:buClr>
              <a:buSzPct val="25000"/>
            </a:pPr>
            <a:r>
              <a:rPr lang="en-US" sz="1200" b="1" i="0" u="none" strike="noStrike" cap="none" dirty="0">
                <a:solidFill>
                  <a:schemeClr val="dk1"/>
                </a:solidFill>
                <a:latin typeface="Arial"/>
                <a:ea typeface="Arial"/>
                <a:cs typeface="Arial"/>
                <a:sym typeface="Arial"/>
              </a:rPr>
              <a:t>Directions</a:t>
            </a:r>
            <a:r>
              <a:rPr lang="en-US" sz="1200" b="0" i="0" u="none" strike="noStrike" cap="none" dirty="0">
                <a:solidFill>
                  <a:schemeClr val="dk1"/>
                </a:solidFill>
                <a:latin typeface="Arial"/>
                <a:ea typeface="Arial"/>
                <a:cs typeface="Arial"/>
                <a:sym typeface="Arial"/>
              </a:rPr>
              <a:t>: The Marshall Plan was America’s initiative to help Europe rebuild after World War II. The US gave $17 billion in economic support to the democratic countries of Western Europe. A </a:t>
            </a:r>
            <a:r>
              <a:rPr lang="en-US" sz="1200" b="1" i="0" u="sng" strike="noStrike" cap="none" dirty="0">
                <a:solidFill>
                  <a:schemeClr val="hlink"/>
                </a:solidFill>
                <a:latin typeface="Arial"/>
                <a:ea typeface="Arial"/>
                <a:cs typeface="Arial"/>
                <a:sym typeface="Arial"/>
                <a:hlinkClick r:id="rId3"/>
              </a:rPr>
              <a:t>popular poster </a:t>
            </a:r>
            <a:r>
              <a:rPr lang="en-US" sz="1200" b="0" i="0" u="none" strike="noStrike" cap="none" dirty="0">
                <a:solidFill>
                  <a:schemeClr val="dk1"/>
                </a:solidFill>
                <a:latin typeface="Arial"/>
                <a:ea typeface="Arial"/>
                <a:cs typeface="Arial"/>
                <a:sym typeface="Arial"/>
              </a:rPr>
              <a:t>supporting it </a:t>
            </a:r>
            <a:r>
              <a:rPr lang="en-US" sz="1200" dirty="0">
                <a:solidFill>
                  <a:schemeClr val="dk1"/>
                </a:solidFill>
              </a:rPr>
              <a:t>u</a:t>
            </a:r>
            <a:r>
              <a:rPr lang="en-US" sz="1200" b="0" i="0" u="none" strike="noStrike" cap="none" dirty="0">
                <a:solidFill>
                  <a:schemeClr val="dk1"/>
                </a:solidFill>
                <a:latin typeface="Arial"/>
                <a:ea typeface="Arial"/>
                <a:cs typeface="Arial"/>
                <a:sym typeface="Arial"/>
              </a:rPr>
              <a:t>sed a windmill to demonstrate how all democracies should work together. You can l</a:t>
            </a:r>
            <a:r>
              <a:rPr lang="en-US" sz="1200" b="1" i="0" u="sng" strike="noStrike" cap="none" dirty="0">
                <a:solidFill>
                  <a:schemeClr val="hlink"/>
                </a:solidFill>
                <a:latin typeface="Arial"/>
                <a:ea typeface="Arial"/>
                <a:cs typeface="Arial"/>
                <a:sym typeface="Arial"/>
                <a:hlinkClick r:id="rId4"/>
              </a:rPr>
              <a:t>earn more about the plan here</a:t>
            </a:r>
            <a:r>
              <a:rPr lang="en-US" sz="1200" dirty="0">
                <a:solidFill>
                  <a:schemeClr val="dk1"/>
                </a:solidFill>
              </a:rPr>
              <a:t>, </a:t>
            </a:r>
            <a:r>
              <a:rPr lang="en-US" sz="1200" dirty="0">
                <a:solidFill>
                  <a:schemeClr val="dk1"/>
                </a:solidFill>
                <a:hlinkClick r:id="rId5"/>
              </a:rPr>
              <a:t>http://ow.ly/3pxw30f2OZd</a:t>
            </a:r>
            <a:r>
              <a:rPr lang="en-US" sz="1200" dirty="0">
                <a:solidFill>
                  <a:schemeClr val="dk1"/>
                </a:solidFill>
              </a:rPr>
              <a:t> then </a:t>
            </a:r>
            <a:r>
              <a:rPr lang="en-US" sz="1200" i="0" u="none" strike="noStrike" cap="none" dirty="0">
                <a:solidFill>
                  <a:schemeClr val="dk1"/>
                </a:solidFill>
                <a:latin typeface="Arial"/>
                <a:ea typeface="Arial"/>
                <a:cs typeface="Arial"/>
                <a:sym typeface="Arial"/>
              </a:rPr>
              <a:t>describe </a:t>
            </a:r>
            <a:r>
              <a:rPr lang="en-US" sz="1200" dirty="0">
                <a:solidFill>
                  <a:schemeClr val="dk1"/>
                </a:solidFill>
              </a:rPr>
              <a:t>each </a:t>
            </a:r>
            <a:r>
              <a:rPr lang="en-US" sz="1200" i="0" u="none" strike="noStrike" cap="none" dirty="0">
                <a:solidFill>
                  <a:schemeClr val="dk1"/>
                </a:solidFill>
                <a:latin typeface="Arial"/>
                <a:ea typeface="Arial"/>
                <a:cs typeface="Arial"/>
                <a:sym typeface="Arial"/>
              </a:rPr>
              <a:t>aspect of the Marshall Plan</a:t>
            </a:r>
            <a:r>
              <a:rPr lang="en-US" sz="1200" dirty="0">
                <a:solidFill>
                  <a:schemeClr val="dk1"/>
                </a:solidFill>
              </a:rPr>
              <a:t> on the graphic organizer.</a:t>
            </a:r>
          </a:p>
          <a:p>
            <a:pPr marL="0" marR="0" lvl="0" indent="0" algn="l" rtl="0">
              <a:lnSpc>
                <a:spcPct val="100000"/>
              </a:lnSpc>
              <a:spcBef>
                <a:spcPts val="0"/>
              </a:spcBef>
              <a:spcAft>
                <a:spcPts val="0"/>
              </a:spcAft>
              <a:buClr>
                <a:schemeClr val="dk1"/>
              </a:buClr>
              <a:buFont typeface="Calibri"/>
              <a:buNone/>
            </a:pPr>
            <a:endParaRPr sz="1800" b="0" i="0" u="none" strike="noStrike" cap="none" dirty="0">
              <a:solidFill>
                <a:schemeClr val="dk1"/>
              </a:solidFill>
              <a:latin typeface="Arial"/>
              <a:ea typeface="Arial"/>
              <a:cs typeface="Arial"/>
              <a:sym typeface="Arial"/>
            </a:endParaRPr>
          </a:p>
        </p:txBody>
      </p:sp>
      <p:sp>
        <p:nvSpPr>
          <p:cNvPr id="217" name="Shape 217"/>
          <p:cNvSpPr txBox="1"/>
          <p:nvPr/>
        </p:nvSpPr>
        <p:spPr>
          <a:xfrm>
            <a:off x="395110" y="19756"/>
            <a:ext cx="6129899"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The Marshall Plan</a:t>
            </a:r>
          </a:p>
        </p:txBody>
      </p:sp>
      <p:sp>
        <p:nvSpPr>
          <p:cNvPr id="218" name="Shape 218"/>
          <p:cNvSpPr txBox="1"/>
          <p:nvPr/>
        </p:nvSpPr>
        <p:spPr>
          <a:xfrm>
            <a:off x="317850" y="7884875"/>
            <a:ext cx="6207000" cy="1063499"/>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2800" dirty="0">
                <a:latin typeface="Anton"/>
                <a:ea typeface="Anton"/>
                <a:cs typeface="Anton"/>
                <a:sym typeface="Anton"/>
              </a:rPr>
              <a:t>What impact did the Marshall Plan have on Europe and the world?</a:t>
            </a:r>
          </a:p>
          <a:p>
            <a:pPr lvl="0" rtl="0">
              <a:spcBef>
                <a:spcPts val="0"/>
              </a:spcBef>
              <a:buNone/>
            </a:pPr>
            <a:endParaRPr dirty="0"/>
          </a:p>
          <a:p>
            <a:pPr lvl="0" rtl="0">
              <a:spcBef>
                <a:spcPts val="0"/>
              </a:spcBef>
              <a:buNone/>
            </a:pPr>
            <a:endParaRPr dirty="0"/>
          </a:p>
          <a:p>
            <a:pPr lvl="0" rtl="0">
              <a:spcBef>
                <a:spcPts val="0"/>
              </a:spcBef>
              <a:buNone/>
            </a:pPr>
            <a:endParaRPr dirty="0"/>
          </a:p>
          <a:p>
            <a:pPr lvl="0">
              <a:spcBef>
                <a:spcPts val="0"/>
              </a:spcBef>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564" y="260305"/>
            <a:ext cx="5944872" cy="8623390"/>
          </a:xfrm>
          <a:prstGeom prst="rect">
            <a:avLst/>
          </a:prstGeom>
        </p:spPr>
      </p:pic>
    </p:spTree>
    <p:extLst>
      <p:ext uri="{BB962C8B-B14F-4D97-AF65-F5344CB8AC3E}">
        <p14:creationId xmlns:p14="http://schemas.microsoft.com/office/powerpoint/2010/main" val="538520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Shape 224"/>
          <p:cNvSpPr/>
          <p:nvPr/>
        </p:nvSpPr>
        <p:spPr>
          <a:xfrm>
            <a:off x="53648" y="760100"/>
            <a:ext cx="6731100" cy="588391"/>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FFFFFF"/>
              </a:buClr>
              <a:buFont typeface="Arial"/>
              <a:buNone/>
            </a:pPr>
            <a:endParaRPr b="0" i="0" u="none" strike="noStrike" cap="none" dirty="0">
              <a:solidFill>
                <a:schemeClr val="dk1"/>
              </a:solidFill>
              <a:latin typeface="Baskerville Old Face" panose="02020602080505020303" pitchFamily="18" charset="0"/>
              <a:ea typeface="Calibri"/>
              <a:cs typeface="Calibri"/>
              <a:sym typeface="Calibri"/>
            </a:endParaRPr>
          </a:p>
          <a:p>
            <a:pPr marL="0" marR="0" lvl="0" indent="0" algn="ctr"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mn-lt"/>
                <a:sym typeface="Arial"/>
              </a:rPr>
              <a:t>Directions</a:t>
            </a:r>
            <a:r>
              <a:rPr lang="en-US" sz="1200" b="0" i="0" u="none" strike="noStrike" cap="none" dirty="0">
                <a:solidFill>
                  <a:schemeClr val="dk1"/>
                </a:solidFill>
                <a:latin typeface="+mn-lt"/>
                <a:sym typeface="Arial"/>
              </a:rPr>
              <a:t>: </a:t>
            </a:r>
            <a:r>
              <a:rPr lang="en-US" sz="1200" dirty="0">
                <a:solidFill>
                  <a:schemeClr val="dk1"/>
                </a:solidFill>
                <a:latin typeface="+mn-lt"/>
              </a:rPr>
              <a:t>Match the terms from the word bank below to the corresponding country.</a:t>
            </a:r>
          </a:p>
          <a:p>
            <a:pPr marL="0" marR="0" lvl="0" indent="0" algn="l" rtl="0">
              <a:lnSpc>
                <a:spcPct val="100000"/>
              </a:lnSpc>
              <a:spcBef>
                <a:spcPts val="0"/>
              </a:spcBef>
              <a:spcAft>
                <a:spcPts val="0"/>
              </a:spcAft>
              <a:buClr>
                <a:schemeClr val="dk1"/>
              </a:buClr>
              <a:buFont typeface="Calibri"/>
              <a:buNone/>
            </a:pPr>
            <a:endParaRPr sz="1800" b="0" i="0" u="none" strike="noStrike" cap="none" dirty="0">
              <a:solidFill>
                <a:schemeClr val="dk1"/>
              </a:solidFill>
              <a:latin typeface="Arial"/>
              <a:ea typeface="Arial"/>
              <a:cs typeface="Arial"/>
              <a:sym typeface="Arial"/>
            </a:endParaRPr>
          </a:p>
        </p:txBody>
      </p:sp>
      <p:sp>
        <p:nvSpPr>
          <p:cNvPr id="225" name="Shape 225"/>
          <p:cNvSpPr txBox="1"/>
          <p:nvPr/>
        </p:nvSpPr>
        <p:spPr>
          <a:xfrm>
            <a:off x="354249" y="236900"/>
            <a:ext cx="6129899"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dirty="0">
                <a:solidFill>
                  <a:srgbClr val="FF0000"/>
                </a:solidFill>
                <a:latin typeface="Impact"/>
                <a:ea typeface="Impact"/>
                <a:cs typeface="Impact"/>
                <a:sym typeface="Impact"/>
              </a:rPr>
              <a:t>Summarize the Goals of USSR &amp; US</a:t>
            </a:r>
          </a:p>
        </p:txBody>
      </p:sp>
      <p:sp>
        <p:nvSpPr>
          <p:cNvPr id="227" name="Shape 227"/>
          <p:cNvSpPr txBox="1"/>
          <p:nvPr/>
        </p:nvSpPr>
        <p:spPr>
          <a:xfrm>
            <a:off x="3415196" y="1411589"/>
            <a:ext cx="3211656" cy="2589600"/>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sz="2800" b="1" dirty="0">
              <a:latin typeface="Baskerville Old Face" panose="02020602080505020303" pitchFamily="18" charset="0"/>
            </a:endParaRPr>
          </a:p>
          <a:p>
            <a:pPr lvl="0" algn="ctr" rtl="0">
              <a:spcBef>
                <a:spcPts val="0"/>
              </a:spcBef>
              <a:buNone/>
            </a:pPr>
            <a:endParaRPr lang="en-US" sz="2800" b="1" dirty="0">
              <a:latin typeface="Baskerville Old Face" panose="02020602080505020303" pitchFamily="18" charset="0"/>
            </a:endParaRPr>
          </a:p>
          <a:p>
            <a:pPr lvl="0" algn="ctr" rtl="0">
              <a:spcBef>
                <a:spcPts val="0"/>
              </a:spcBef>
              <a:buNone/>
            </a:pPr>
            <a:r>
              <a:rPr lang="en-US" sz="3600" b="1" dirty="0">
                <a:latin typeface="+mn-lt"/>
              </a:rPr>
              <a:t>US</a:t>
            </a:r>
          </a:p>
          <a:p>
            <a:pPr lvl="0" algn="ctr" rtl="0">
              <a:spcBef>
                <a:spcPts val="0"/>
              </a:spcBef>
              <a:buNone/>
            </a:pPr>
            <a:endParaRPr dirty="0"/>
          </a:p>
          <a:p>
            <a:pPr lvl="0" algn="ctr" rtl="0">
              <a:spcBef>
                <a:spcPts val="0"/>
              </a:spcBef>
              <a:buNone/>
            </a:pPr>
            <a:endParaRPr dirty="0"/>
          </a:p>
          <a:p>
            <a:pPr lvl="0" algn="ctr" rtl="0">
              <a:spcBef>
                <a:spcPts val="0"/>
              </a:spcBef>
              <a:buNone/>
            </a:pPr>
            <a:endParaRPr dirty="0"/>
          </a:p>
          <a:p>
            <a:pPr lvl="0" algn="ctr" rtl="0">
              <a:spcBef>
                <a:spcPts val="0"/>
              </a:spcBef>
              <a:buNone/>
            </a:pPr>
            <a:endParaRPr sz="1300" dirty="0"/>
          </a:p>
        </p:txBody>
      </p:sp>
      <p:sp>
        <p:nvSpPr>
          <p:cNvPr id="9" name="Shape 329"/>
          <p:cNvSpPr/>
          <p:nvPr/>
        </p:nvSpPr>
        <p:spPr>
          <a:xfrm>
            <a:off x="198607" y="1411589"/>
            <a:ext cx="3060947" cy="2589600"/>
          </a:xfrm>
          <a:prstGeom prst="wedgeRectCallout">
            <a:avLst>
              <a:gd name="adj1" fmla="val 21367"/>
              <a:gd name="adj2" fmla="val 46988"/>
            </a:avLst>
          </a:prstGeom>
          <a:solidFill>
            <a:srgbClr val="F4CCCC"/>
          </a:solidFill>
          <a:ln w="9525" cap="flat" cmpd="sng">
            <a:solidFill>
              <a:schemeClr val="dk2"/>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sz="2800" dirty="0">
              <a:latin typeface="Baskerville Old Face" panose="02020602080505020303" pitchFamily="18" charset="0"/>
            </a:endParaRPr>
          </a:p>
          <a:p>
            <a:pPr lvl="0" algn="ctr" rtl="0">
              <a:spcBef>
                <a:spcPts val="0"/>
              </a:spcBef>
              <a:buNone/>
            </a:pPr>
            <a:endParaRPr lang="en-US" sz="3600" dirty="0">
              <a:latin typeface="+mn-lt"/>
            </a:endParaRPr>
          </a:p>
          <a:p>
            <a:pPr lvl="0" algn="ctr" rtl="0">
              <a:spcBef>
                <a:spcPts val="0"/>
              </a:spcBef>
              <a:buNone/>
            </a:pPr>
            <a:r>
              <a:rPr lang="en-US" sz="3600" b="1" dirty="0">
                <a:latin typeface="+mn-lt"/>
              </a:rPr>
              <a:t>USSR</a:t>
            </a:r>
            <a:endParaRPr lang="en-US" sz="2400" b="1" dirty="0">
              <a:latin typeface="+mn-lt"/>
            </a:endParaRPr>
          </a:p>
        </p:txBody>
      </p:sp>
      <p:sp>
        <p:nvSpPr>
          <p:cNvPr id="10" name="Shape 302"/>
          <p:cNvSpPr/>
          <p:nvPr/>
        </p:nvSpPr>
        <p:spPr>
          <a:xfrm>
            <a:off x="198606" y="4235367"/>
            <a:ext cx="6428245" cy="4655714"/>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lang="en-US" dirty="0"/>
          </a:p>
          <a:p>
            <a:pPr lvl="0" algn="ctr" rtl="0">
              <a:spcBef>
                <a:spcPts val="0"/>
              </a:spcBef>
              <a:buNone/>
            </a:pPr>
            <a:r>
              <a:rPr lang="en-US" dirty="0"/>
              <a:t>Spread of communism across the globe</a:t>
            </a:r>
          </a:p>
          <a:p>
            <a:pPr lvl="0" algn="ctr" rtl="0">
              <a:spcBef>
                <a:spcPts val="0"/>
              </a:spcBef>
              <a:buNone/>
            </a:pPr>
            <a:endParaRPr lang="en-US" dirty="0"/>
          </a:p>
          <a:p>
            <a:pPr lvl="0" algn="ctr" rtl="0">
              <a:spcBef>
                <a:spcPts val="0"/>
              </a:spcBef>
              <a:buNone/>
            </a:pPr>
            <a:r>
              <a:rPr lang="en-US" dirty="0"/>
              <a:t>Containment of communism</a:t>
            </a:r>
          </a:p>
          <a:p>
            <a:pPr lvl="0" algn="ctr" rtl="0">
              <a:spcBef>
                <a:spcPts val="0"/>
              </a:spcBef>
              <a:buNone/>
            </a:pPr>
            <a:endParaRPr lang="en-US" dirty="0"/>
          </a:p>
          <a:p>
            <a:pPr lvl="0" algn="ctr" rtl="0">
              <a:spcBef>
                <a:spcPts val="0"/>
              </a:spcBef>
              <a:buNone/>
            </a:pPr>
            <a:r>
              <a:rPr lang="en-US" dirty="0"/>
              <a:t>Rebuild Germany into a democratic country</a:t>
            </a:r>
          </a:p>
          <a:p>
            <a:pPr lvl="0" algn="ctr" rtl="0">
              <a:spcBef>
                <a:spcPts val="0"/>
              </a:spcBef>
              <a:buNone/>
            </a:pPr>
            <a:endParaRPr lang="en-US" dirty="0"/>
          </a:p>
          <a:p>
            <a:pPr algn="ctr"/>
            <a:r>
              <a:rPr lang="en-US" dirty="0"/>
              <a:t>Rebuild Europe with the Marshall Plan (equipment, housing, industry)</a:t>
            </a:r>
          </a:p>
          <a:p>
            <a:pPr lvl="0" algn="ctr" rtl="0">
              <a:spcBef>
                <a:spcPts val="0"/>
              </a:spcBef>
              <a:buNone/>
            </a:pPr>
            <a:endParaRPr lang="en-US" dirty="0"/>
          </a:p>
          <a:p>
            <a:pPr lvl="0" algn="ctr" rtl="0">
              <a:spcBef>
                <a:spcPts val="0"/>
              </a:spcBef>
              <a:buNone/>
            </a:pPr>
            <a:r>
              <a:rPr lang="en-US" dirty="0"/>
              <a:t>Keep Germany weak</a:t>
            </a:r>
          </a:p>
          <a:p>
            <a:pPr lvl="0" algn="ctr" rtl="0">
              <a:spcBef>
                <a:spcPts val="0"/>
              </a:spcBef>
              <a:buNone/>
            </a:pPr>
            <a:endParaRPr lang="en-US" dirty="0"/>
          </a:p>
          <a:p>
            <a:pPr lvl="0" algn="ctr" rtl="0">
              <a:spcBef>
                <a:spcPts val="0"/>
              </a:spcBef>
              <a:buNone/>
            </a:pPr>
            <a:r>
              <a:rPr lang="en-US" dirty="0"/>
              <a:t>Enlarge the sphere of influence </a:t>
            </a:r>
          </a:p>
          <a:p>
            <a:pPr lvl="0" algn="ctr" rtl="0">
              <a:spcBef>
                <a:spcPts val="0"/>
              </a:spcBef>
              <a:buNone/>
            </a:pPr>
            <a:endParaRPr lang="en-US" dirty="0"/>
          </a:p>
          <a:p>
            <a:pPr lvl="0" algn="ctr" rtl="0">
              <a:spcBef>
                <a:spcPts val="0"/>
              </a:spcBef>
              <a:buNone/>
            </a:pPr>
            <a:r>
              <a:rPr lang="en-US" dirty="0"/>
              <a:t>Satellite states – control over Eastern European countries near borders</a:t>
            </a:r>
          </a:p>
          <a:p>
            <a:pPr lvl="0" algn="ctr" rtl="0">
              <a:spcBef>
                <a:spcPts val="0"/>
              </a:spcBef>
              <a:buNone/>
            </a:pPr>
            <a:endParaRPr lang="en-US" dirty="0"/>
          </a:p>
          <a:p>
            <a:pPr lvl="0" algn="ctr" rtl="0">
              <a:spcBef>
                <a:spcPts val="0"/>
              </a:spcBef>
              <a:buNone/>
            </a:pPr>
            <a:r>
              <a:rPr lang="en-US" dirty="0"/>
              <a:t>Truman Doctrine to provide military and </a:t>
            </a:r>
          </a:p>
          <a:p>
            <a:pPr lvl="0" algn="ctr" rtl="0">
              <a:spcBef>
                <a:spcPts val="0"/>
              </a:spcBef>
              <a:buNone/>
            </a:pPr>
            <a:r>
              <a:rPr lang="en-US" dirty="0"/>
              <a:t>economic aid for countries fighting communism</a:t>
            </a:r>
          </a:p>
          <a:p>
            <a:pPr lvl="0" algn="ctr" rtl="0">
              <a:spcBef>
                <a:spcPts val="0"/>
              </a:spcBef>
              <a:buNone/>
            </a:pPr>
            <a:endParaRPr lang="en-US" dirty="0"/>
          </a:p>
          <a:p>
            <a:pPr lvl="0" algn="ctr" rtl="0">
              <a:spcBef>
                <a:spcPts val="0"/>
              </a:spcBef>
              <a:buNone/>
            </a:pPr>
            <a:endParaRPr dirty="0"/>
          </a:p>
        </p:txBody>
      </p:sp>
    </p:spTree>
    <p:extLst>
      <p:ext uri="{BB962C8B-B14F-4D97-AF65-F5344CB8AC3E}">
        <p14:creationId xmlns:p14="http://schemas.microsoft.com/office/powerpoint/2010/main" val="3910009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p:nvPr/>
        </p:nvSpPr>
        <p:spPr>
          <a:xfrm rot="18886329">
            <a:off x="1100276" y="5246635"/>
            <a:ext cx="4417563" cy="852995"/>
          </a:xfrm>
          <a:prstGeom prst="rightArrow">
            <a:avLst>
              <a:gd name="adj1" fmla="val 50000"/>
              <a:gd name="adj2" fmla="val 50000"/>
            </a:avLst>
          </a:prstGeom>
          <a:solidFill>
            <a:srgbClr val="9999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4" name="Shape 314"/>
          <p:cNvSpPr txBox="1"/>
          <p:nvPr/>
        </p:nvSpPr>
        <p:spPr>
          <a:xfrm>
            <a:off x="204354" y="1412067"/>
            <a:ext cx="6430200"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dirty="0">
                <a:solidFill>
                  <a:srgbClr val="0070C0"/>
                </a:solidFill>
                <a:latin typeface="Impact"/>
                <a:ea typeface="Impact"/>
                <a:cs typeface="Impact"/>
                <a:sym typeface="Impact"/>
              </a:rPr>
              <a:t>Space Race</a:t>
            </a:r>
          </a:p>
        </p:txBody>
      </p:sp>
      <p:sp>
        <p:nvSpPr>
          <p:cNvPr id="315" name="Shape 315"/>
          <p:cNvSpPr txBox="1"/>
          <p:nvPr/>
        </p:nvSpPr>
        <p:spPr>
          <a:xfrm>
            <a:off x="241704" y="1851681"/>
            <a:ext cx="6355500" cy="596700"/>
          </a:xfrm>
          <a:prstGeom prst="rect">
            <a:avLst/>
          </a:prstGeom>
          <a:noFill/>
          <a:ln>
            <a:noFill/>
          </a:ln>
        </p:spPr>
        <p:txBody>
          <a:bodyPr wrap="square" lIns="91425" tIns="91425" rIns="91425" bIns="91425" anchor="ctr" anchorCtr="0">
            <a:noAutofit/>
          </a:bodyPr>
          <a:lstStyle/>
          <a:p>
            <a:pPr lvl="0" algn="ctr" rtl="0">
              <a:spcBef>
                <a:spcPts val="0"/>
              </a:spcBef>
              <a:buNone/>
            </a:pPr>
            <a:r>
              <a:rPr lang="en-US" sz="1200" b="1" dirty="0"/>
              <a:t>Directions</a:t>
            </a:r>
            <a:r>
              <a:rPr lang="en-US" sz="1200" dirty="0"/>
              <a:t>: The Space Race was a competition to see which type of government could successfully launch a space program. Research the Space Race during the Cold War in order to complete the graphic organizer. </a:t>
            </a:r>
          </a:p>
        </p:txBody>
      </p:sp>
      <p:pic>
        <p:nvPicPr>
          <p:cNvPr id="316" name="Shape 3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82225" y="7126949"/>
            <a:ext cx="1768225" cy="1768225"/>
          </a:xfrm>
          <a:prstGeom prst="rect">
            <a:avLst/>
          </a:prstGeom>
          <a:noFill/>
          <a:ln>
            <a:noFill/>
          </a:ln>
        </p:spPr>
      </p:pic>
      <p:pic>
        <p:nvPicPr>
          <p:cNvPr id="317" name="Shape 31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rot="-2073681">
            <a:off x="801285" y="5922286"/>
            <a:ext cx="1741361" cy="1306026"/>
          </a:xfrm>
          <a:prstGeom prst="rect">
            <a:avLst/>
          </a:prstGeom>
          <a:noFill/>
          <a:ln>
            <a:noFill/>
          </a:ln>
        </p:spPr>
      </p:pic>
      <p:pic>
        <p:nvPicPr>
          <p:cNvPr id="318" name="Shape 318"/>
          <p:cNvPicPr preferRelativeResize="0"/>
          <p:nvPr/>
        </p:nvPicPr>
        <p:blipFill>
          <a:blip r:embed="rId5">
            <a:alphaModFix/>
          </a:blip>
          <a:stretch>
            <a:fillRect/>
          </a:stretch>
        </p:blipFill>
        <p:spPr>
          <a:xfrm rot="20517953" flipH="1">
            <a:off x="2842840" y="6142202"/>
            <a:ext cx="1670737" cy="1077807"/>
          </a:xfrm>
          <a:prstGeom prst="rect">
            <a:avLst/>
          </a:prstGeom>
          <a:noFill/>
          <a:ln>
            <a:noFill/>
          </a:ln>
        </p:spPr>
      </p:pic>
      <p:pic>
        <p:nvPicPr>
          <p:cNvPr id="319" name="Shape 319"/>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rot="-8209331">
            <a:off x="2198907" y="4146601"/>
            <a:ext cx="1162380" cy="1278620"/>
          </a:xfrm>
          <a:prstGeom prst="rect">
            <a:avLst/>
          </a:prstGeom>
          <a:noFill/>
          <a:ln>
            <a:noFill/>
          </a:ln>
        </p:spPr>
      </p:pic>
      <p:pic>
        <p:nvPicPr>
          <p:cNvPr id="320" name="Shape 320"/>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2553590" y="2803179"/>
            <a:ext cx="1626750" cy="1171649"/>
          </a:xfrm>
          <a:prstGeom prst="rect">
            <a:avLst/>
          </a:prstGeom>
          <a:noFill/>
          <a:ln>
            <a:noFill/>
          </a:ln>
        </p:spPr>
      </p:pic>
      <p:pic>
        <p:nvPicPr>
          <p:cNvPr id="321" name="Shape 32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774506" y="5830019"/>
            <a:ext cx="1259113" cy="1566600"/>
          </a:xfrm>
          <a:prstGeom prst="rect">
            <a:avLst/>
          </a:prstGeom>
          <a:noFill/>
          <a:ln>
            <a:noFill/>
          </a:ln>
        </p:spPr>
      </p:pic>
      <p:pic>
        <p:nvPicPr>
          <p:cNvPr id="322" name="Shape 322"/>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4659428" y="2362218"/>
            <a:ext cx="2021225" cy="2061652"/>
          </a:xfrm>
          <a:prstGeom prst="rect">
            <a:avLst/>
          </a:prstGeom>
          <a:noFill/>
          <a:ln>
            <a:noFill/>
          </a:ln>
        </p:spPr>
      </p:pic>
      <p:pic>
        <p:nvPicPr>
          <p:cNvPr id="323" name="Shape 323"/>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rot="1066853">
            <a:off x="5041981" y="2921751"/>
            <a:ext cx="1371665" cy="1028749"/>
          </a:xfrm>
          <a:prstGeom prst="rect">
            <a:avLst/>
          </a:prstGeom>
          <a:noFill/>
          <a:ln>
            <a:noFill/>
          </a:ln>
        </p:spPr>
      </p:pic>
      <p:sp>
        <p:nvSpPr>
          <p:cNvPr id="324" name="Shape 324"/>
          <p:cNvSpPr/>
          <p:nvPr/>
        </p:nvSpPr>
        <p:spPr>
          <a:xfrm>
            <a:off x="247512" y="4884476"/>
            <a:ext cx="1615748" cy="765232"/>
          </a:xfrm>
          <a:prstGeom prst="wedgeRectCallout">
            <a:avLst>
              <a:gd name="adj1" fmla="val 27242"/>
              <a:gd name="adj2" fmla="val 86762"/>
            </a:avLst>
          </a:prstGeom>
          <a:solidFill>
            <a:srgbClr val="F4CCCC"/>
          </a:solidFill>
          <a:ln w="9525" cap="flat" cmpd="sng">
            <a:solidFill>
              <a:schemeClr val="dk2"/>
            </a:solidFill>
            <a:prstDash val="solid"/>
            <a:round/>
            <a:headEnd type="none" w="med" len="med"/>
            <a:tailEnd type="none" w="med" len="med"/>
          </a:ln>
        </p:spPr>
        <p:txBody>
          <a:bodyPr wrap="square" lIns="91425" tIns="91425" rIns="91425" bIns="91425" anchor="t" anchorCtr="0">
            <a:noAutofit/>
          </a:bodyPr>
          <a:lstStyle/>
          <a:p>
            <a:pPr lvl="0" algn="ctr">
              <a:spcBef>
                <a:spcPts val="0"/>
              </a:spcBef>
              <a:buNone/>
            </a:pPr>
            <a:r>
              <a:rPr lang="en-US" sz="1200" u="sng" dirty="0"/>
              <a:t>Sputnik 1</a:t>
            </a:r>
          </a:p>
          <a:p>
            <a:pPr marL="171450" lvl="0" indent="-171450">
              <a:buFont typeface="Arial" panose="020B0604020202020204" pitchFamily="34" charset="0"/>
              <a:buChar char="•"/>
            </a:pPr>
            <a:r>
              <a:rPr lang="en-US" sz="1000" dirty="0"/>
              <a:t>Who (include country)</a:t>
            </a:r>
          </a:p>
          <a:p>
            <a:pPr marL="171450" lvl="0" indent="-171450">
              <a:buFont typeface="Arial" panose="020B0604020202020204" pitchFamily="34" charset="0"/>
              <a:buChar char="•"/>
            </a:pPr>
            <a:r>
              <a:rPr lang="en-US" sz="1000" dirty="0"/>
              <a:t>What accomplishment</a:t>
            </a:r>
          </a:p>
          <a:p>
            <a:pPr marL="171450" lvl="0" indent="-171450">
              <a:buFont typeface="Arial" panose="020B0604020202020204" pitchFamily="34" charset="0"/>
              <a:buChar char="•"/>
            </a:pPr>
            <a:r>
              <a:rPr lang="en-US" sz="1000" dirty="0"/>
              <a:t>When (date)</a:t>
            </a:r>
          </a:p>
          <a:p>
            <a:pPr lvl="0">
              <a:spcBef>
                <a:spcPts val="0"/>
              </a:spcBef>
              <a:buNone/>
            </a:pPr>
            <a:r>
              <a:rPr lang="en-US" sz="1000" dirty="0"/>
              <a:t>:</a:t>
            </a:r>
          </a:p>
        </p:txBody>
      </p:sp>
      <p:sp>
        <p:nvSpPr>
          <p:cNvPr id="325" name="Shape 325"/>
          <p:cNvSpPr/>
          <p:nvPr/>
        </p:nvSpPr>
        <p:spPr>
          <a:xfrm>
            <a:off x="2551468" y="7867250"/>
            <a:ext cx="1804775" cy="767628"/>
          </a:xfrm>
          <a:prstGeom prst="wedgeRectCallout">
            <a:avLst>
              <a:gd name="adj1" fmla="val 4475"/>
              <a:gd name="adj2" fmla="val -124600"/>
            </a:avLst>
          </a:prstGeom>
          <a:solidFill>
            <a:srgbClr val="CFE2F3"/>
          </a:solidFill>
          <a:ln w="9525" cap="flat" cmpd="sng">
            <a:solidFill>
              <a:schemeClr val="dk2"/>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200" u="sng" dirty="0"/>
              <a:t>Explorer 1</a:t>
            </a:r>
          </a:p>
          <a:p>
            <a:pPr marL="171450" lvl="0" indent="-171450">
              <a:buFont typeface="Arial" panose="020B0604020202020204" pitchFamily="34" charset="0"/>
              <a:buChar char="•"/>
            </a:pPr>
            <a:r>
              <a:rPr lang="en-US" sz="1000" dirty="0"/>
              <a:t>Who (include country)</a:t>
            </a:r>
          </a:p>
          <a:p>
            <a:pPr marL="171450" lvl="0" indent="-171450">
              <a:buFont typeface="Arial" panose="020B0604020202020204" pitchFamily="34" charset="0"/>
              <a:buChar char="•"/>
            </a:pPr>
            <a:r>
              <a:rPr lang="en-US" sz="1000" dirty="0"/>
              <a:t>What accomplishment</a:t>
            </a:r>
          </a:p>
          <a:p>
            <a:pPr marL="171450" lvl="0" indent="-171450">
              <a:buFont typeface="Arial" panose="020B0604020202020204" pitchFamily="34" charset="0"/>
              <a:buChar char="•"/>
            </a:pPr>
            <a:r>
              <a:rPr lang="en-US" sz="1000" dirty="0"/>
              <a:t>When (date)</a:t>
            </a:r>
          </a:p>
          <a:p>
            <a:pPr lvl="0" rtl="0">
              <a:spcBef>
                <a:spcPts val="0"/>
              </a:spcBef>
              <a:buNone/>
            </a:pPr>
            <a:r>
              <a:rPr lang="en-US" sz="1000" dirty="0"/>
              <a:t>:</a:t>
            </a:r>
          </a:p>
        </p:txBody>
      </p:sp>
      <p:sp>
        <p:nvSpPr>
          <p:cNvPr id="326" name="Shape 326"/>
          <p:cNvSpPr/>
          <p:nvPr/>
        </p:nvSpPr>
        <p:spPr>
          <a:xfrm>
            <a:off x="4846681" y="7745886"/>
            <a:ext cx="1646721" cy="808420"/>
          </a:xfrm>
          <a:prstGeom prst="wedgeRectCallout">
            <a:avLst>
              <a:gd name="adj1" fmla="val -20095"/>
              <a:gd name="adj2" fmla="val -120241"/>
            </a:avLst>
          </a:prstGeom>
          <a:solidFill>
            <a:srgbClr val="CFE2F3"/>
          </a:solidFill>
          <a:ln w="9525" cap="flat" cmpd="sng">
            <a:solidFill>
              <a:schemeClr val="dk2"/>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200" u="sng" dirty="0"/>
              <a:t>Alan B Shepard</a:t>
            </a:r>
          </a:p>
          <a:p>
            <a:pPr marL="171450" lvl="0" indent="-171450">
              <a:buFont typeface="Arial" panose="020B0604020202020204" pitchFamily="34" charset="0"/>
              <a:buChar char="•"/>
            </a:pPr>
            <a:r>
              <a:rPr lang="en-US" sz="1000" dirty="0"/>
              <a:t>Who (include country)</a:t>
            </a:r>
          </a:p>
          <a:p>
            <a:pPr marL="171450" lvl="0" indent="-171450">
              <a:buFont typeface="Arial" panose="020B0604020202020204" pitchFamily="34" charset="0"/>
              <a:buChar char="•"/>
            </a:pPr>
            <a:r>
              <a:rPr lang="en-US" sz="1000" dirty="0"/>
              <a:t>What accomplishment</a:t>
            </a:r>
          </a:p>
          <a:p>
            <a:pPr marL="171450" lvl="0" indent="-171450">
              <a:buFont typeface="Arial" panose="020B0604020202020204" pitchFamily="34" charset="0"/>
              <a:buChar char="•"/>
            </a:pPr>
            <a:r>
              <a:rPr lang="en-US" sz="1000" dirty="0"/>
              <a:t>When (date)</a:t>
            </a:r>
          </a:p>
        </p:txBody>
      </p:sp>
      <p:sp>
        <p:nvSpPr>
          <p:cNvPr id="327" name="Shape 327"/>
          <p:cNvSpPr/>
          <p:nvPr/>
        </p:nvSpPr>
        <p:spPr>
          <a:xfrm>
            <a:off x="5040296" y="4648620"/>
            <a:ext cx="1624827" cy="832132"/>
          </a:xfrm>
          <a:prstGeom prst="wedgeRectCallout">
            <a:avLst>
              <a:gd name="adj1" fmla="val -16231"/>
              <a:gd name="adj2" fmla="val -117610"/>
            </a:avLst>
          </a:prstGeom>
          <a:solidFill>
            <a:srgbClr val="CFE2F3"/>
          </a:solidFill>
          <a:ln w="9525" cap="flat" cmpd="sng">
            <a:solidFill>
              <a:schemeClr val="dk2"/>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200" u="sng" dirty="0"/>
              <a:t>Apollo 11</a:t>
            </a:r>
          </a:p>
          <a:p>
            <a:pPr marL="171450" lvl="0" indent="-171450">
              <a:buFont typeface="Arial" panose="020B0604020202020204" pitchFamily="34" charset="0"/>
              <a:buChar char="•"/>
            </a:pPr>
            <a:r>
              <a:rPr lang="en-US" sz="1000" dirty="0"/>
              <a:t>Who (include country)</a:t>
            </a:r>
          </a:p>
          <a:p>
            <a:pPr marL="171450" lvl="0" indent="-171450">
              <a:buFont typeface="Arial" panose="020B0604020202020204" pitchFamily="34" charset="0"/>
              <a:buChar char="•"/>
            </a:pPr>
            <a:r>
              <a:rPr lang="en-US" sz="1000" dirty="0"/>
              <a:t>What accomplishment</a:t>
            </a:r>
          </a:p>
          <a:p>
            <a:pPr marL="171450" lvl="0" indent="-171450">
              <a:buFont typeface="Arial" panose="020B0604020202020204" pitchFamily="34" charset="0"/>
              <a:buChar char="•"/>
            </a:pPr>
            <a:r>
              <a:rPr lang="en-US" sz="1000" dirty="0"/>
              <a:t>When (date)</a:t>
            </a:r>
          </a:p>
        </p:txBody>
      </p:sp>
      <p:sp>
        <p:nvSpPr>
          <p:cNvPr id="328" name="Shape 328"/>
          <p:cNvSpPr/>
          <p:nvPr/>
        </p:nvSpPr>
        <p:spPr>
          <a:xfrm>
            <a:off x="328409" y="2594691"/>
            <a:ext cx="1689984" cy="853863"/>
          </a:xfrm>
          <a:prstGeom prst="wedgeRectCallout">
            <a:avLst>
              <a:gd name="adj1" fmla="val 74076"/>
              <a:gd name="adj2" fmla="val 33852"/>
            </a:avLst>
          </a:prstGeom>
          <a:solidFill>
            <a:srgbClr val="F4CCCC"/>
          </a:solidFill>
          <a:ln w="9525" cap="flat" cmpd="sng">
            <a:solidFill>
              <a:schemeClr val="dk2"/>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200" u="sng" dirty="0"/>
              <a:t>Yuri Gagarin</a:t>
            </a:r>
          </a:p>
          <a:p>
            <a:pPr marL="171450" lvl="0" indent="-171450" rtl="0">
              <a:spcBef>
                <a:spcPts val="0"/>
              </a:spcBef>
              <a:buFont typeface="Arial" panose="020B0604020202020204" pitchFamily="34" charset="0"/>
              <a:buChar char="•"/>
            </a:pPr>
            <a:r>
              <a:rPr lang="en-US" sz="1000" dirty="0"/>
              <a:t>Who (include country)</a:t>
            </a:r>
          </a:p>
          <a:p>
            <a:pPr marL="171450" lvl="0" indent="-171450" rtl="0">
              <a:spcBef>
                <a:spcPts val="0"/>
              </a:spcBef>
              <a:buFont typeface="Arial" panose="020B0604020202020204" pitchFamily="34" charset="0"/>
              <a:buChar char="•"/>
            </a:pPr>
            <a:r>
              <a:rPr lang="en-US" sz="1000" dirty="0"/>
              <a:t>What accomplishment</a:t>
            </a:r>
          </a:p>
          <a:p>
            <a:pPr marL="171450" lvl="0" indent="-171450" rtl="0">
              <a:spcBef>
                <a:spcPts val="0"/>
              </a:spcBef>
              <a:buFont typeface="Arial" panose="020B0604020202020204" pitchFamily="34" charset="0"/>
              <a:buChar char="•"/>
            </a:pPr>
            <a:r>
              <a:rPr lang="en-US" sz="1000" dirty="0"/>
              <a:t>When (date)</a:t>
            </a:r>
          </a:p>
          <a:p>
            <a:pPr lvl="0" rtl="0">
              <a:spcBef>
                <a:spcPts val="0"/>
              </a:spcBef>
              <a:buNone/>
            </a:pPr>
            <a:endParaRPr lang="en-US" sz="1000" dirty="0"/>
          </a:p>
        </p:txBody>
      </p:sp>
      <p:sp>
        <p:nvSpPr>
          <p:cNvPr id="329" name="Shape 329"/>
          <p:cNvSpPr/>
          <p:nvPr/>
        </p:nvSpPr>
        <p:spPr>
          <a:xfrm>
            <a:off x="337308" y="3671324"/>
            <a:ext cx="1672185" cy="842638"/>
          </a:xfrm>
          <a:prstGeom prst="wedgeRectCallout">
            <a:avLst>
              <a:gd name="adj1" fmla="val 74963"/>
              <a:gd name="adj2" fmla="val 35567"/>
            </a:avLst>
          </a:prstGeom>
          <a:solidFill>
            <a:srgbClr val="F4CCCC"/>
          </a:solidFill>
          <a:ln w="9525" cap="flat" cmpd="sng">
            <a:solidFill>
              <a:schemeClr val="dk2"/>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200" u="sng" dirty="0"/>
              <a:t>Luna 2</a:t>
            </a:r>
          </a:p>
          <a:p>
            <a:pPr marL="171450" lvl="0" indent="-171450">
              <a:buFont typeface="Arial" panose="020B0604020202020204" pitchFamily="34" charset="0"/>
              <a:buChar char="•"/>
            </a:pPr>
            <a:r>
              <a:rPr lang="en-US" sz="1000" dirty="0"/>
              <a:t>Who (include country)</a:t>
            </a:r>
          </a:p>
          <a:p>
            <a:pPr marL="171450" lvl="0" indent="-171450">
              <a:buFont typeface="Arial" panose="020B0604020202020204" pitchFamily="34" charset="0"/>
              <a:buChar char="•"/>
            </a:pPr>
            <a:r>
              <a:rPr lang="en-US" sz="1000" dirty="0"/>
              <a:t>What accomplishment</a:t>
            </a:r>
          </a:p>
          <a:p>
            <a:pPr marL="171450" lvl="0" indent="-171450">
              <a:buFont typeface="Arial" panose="020B0604020202020204" pitchFamily="34" charset="0"/>
              <a:buChar char="•"/>
            </a:pPr>
            <a:r>
              <a:rPr lang="en-US" sz="1000" dirty="0"/>
              <a:t>When (date)</a:t>
            </a:r>
          </a:p>
        </p:txBody>
      </p:sp>
      <p:pic>
        <p:nvPicPr>
          <p:cNvPr id="2" name="Picture 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05394" y="233855"/>
            <a:ext cx="6096922" cy="107108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p:nvPr/>
        </p:nvSpPr>
        <p:spPr>
          <a:xfrm>
            <a:off x="309535" y="-22768"/>
            <a:ext cx="6129899"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The Cuban Missile Crisis</a:t>
            </a:r>
          </a:p>
        </p:txBody>
      </p:sp>
      <p:pic>
        <p:nvPicPr>
          <p:cNvPr id="235" name="Shape 235"/>
          <p:cNvPicPr preferRelativeResize="0"/>
          <p:nvPr/>
        </p:nvPicPr>
        <p:blipFill>
          <a:blip r:embed="rId3">
            <a:alphaModFix/>
          </a:blip>
          <a:stretch>
            <a:fillRect/>
          </a:stretch>
        </p:blipFill>
        <p:spPr>
          <a:xfrm>
            <a:off x="199575" y="4612000"/>
            <a:ext cx="6349799" cy="4385325"/>
          </a:xfrm>
          <a:prstGeom prst="rect">
            <a:avLst/>
          </a:prstGeom>
          <a:noFill/>
          <a:ln>
            <a:noFill/>
          </a:ln>
        </p:spPr>
      </p:pic>
      <p:sp>
        <p:nvSpPr>
          <p:cNvPr id="236" name="Shape 236"/>
          <p:cNvSpPr/>
          <p:nvPr/>
        </p:nvSpPr>
        <p:spPr>
          <a:xfrm rot="-5400000">
            <a:off x="1311000" y="1965200"/>
            <a:ext cx="5825099" cy="3239400"/>
          </a:xfrm>
          <a:prstGeom prst="homePlate">
            <a:avLst>
              <a:gd name="adj" fmla="val 54112"/>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pic>
        <p:nvPicPr>
          <p:cNvPr id="237" name="Shape 23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847850" y="929075"/>
            <a:ext cx="751400" cy="751400"/>
          </a:xfrm>
          <a:prstGeom prst="rect">
            <a:avLst/>
          </a:prstGeom>
          <a:noFill/>
          <a:ln>
            <a:noFill/>
          </a:ln>
        </p:spPr>
      </p:pic>
      <p:sp>
        <p:nvSpPr>
          <p:cNvPr id="238" name="Shape 238"/>
          <p:cNvSpPr/>
          <p:nvPr/>
        </p:nvSpPr>
        <p:spPr>
          <a:xfrm>
            <a:off x="162050" y="719350"/>
            <a:ext cx="2566799" cy="1856399"/>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a:solidFill>
                  <a:schemeClr val="dk1"/>
                </a:solidFill>
                <a:latin typeface="Arial"/>
                <a:ea typeface="Arial"/>
                <a:cs typeface="Arial"/>
                <a:sym typeface="Arial"/>
              </a:rPr>
              <a:t>Directions</a:t>
            </a:r>
            <a:r>
              <a:rPr lang="en-US" sz="1200" b="0" i="0" u="none" strike="noStrike" cap="none">
                <a:solidFill>
                  <a:schemeClr val="dk1"/>
                </a:solidFill>
                <a:latin typeface="Arial"/>
                <a:ea typeface="Arial"/>
                <a:cs typeface="Arial"/>
                <a:sym typeface="Arial"/>
              </a:rPr>
              <a:t>: </a:t>
            </a:r>
            <a:r>
              <a:rPr lang="en-US" sz="1200">
                <a:solidFill>
                  <a:schemeClr val="dk1"/>
                </a:solidFill>
              </a:rPr>
              <a:t>Perhaps the tensest moment of the entire Cold War was the Cuban Missile Crisis in October 1963. This 13 day confrontation between the US and Soviet Union almost led to a nuclear war.Learn </a:t>
            </a:r>
            <a:r>
              <a:rPr lang="en-US" sz="1200" b="1" u="sng">
                <a:solidFill>
                  <a:schemeClr val="hlink"/>
                </a:solidFill>
                <a:hlinkClick r:id="rId5"/>
              </a:rPr>
              <a:t>more about it here</a:t>
            </a:r>
            <a:r>
              <a:rPr lang="en-US" sz="1200">
                <a:solidFill>
                  <a:schemeClr val="dk1"/>
                </a:solidFill>
              </a:rPr>
              <a:t> and </a:t>
            </a:r>
            <a:r>
              <a:rPr lang="en-US" sz="1200" b="1" u="sng">
                <a:solidFill>
                  <a:schemeClr val="hlink"/>
                </a:solidFill>
                <a:hlinkClick r:id="rId6"/>
              </a:rPr>
              <a:t>also here</a:t>
            </a:r>
            <a:r>
              <a:rPr lang="en-US" sz="1200">
                <a:solidFill>
                  <a:schemeClr val="dk1"/>
                </a:solidFill>
              </a:rPr>
              <a:t>.  Then, complete the text boxes on this graphic organizer</a:t>
            </a:r>
          </a:p>
          <a:p>
            <a:pPr marL="0" marR="0" lvl="0" indent="0" algn="l" rtl="0">
              <a:lnSpc>
                <a:spcPct val="100000"/>
              </a:lnSpc>
              <a:spcBef>
                <a:spcPts val="0"/>
              </a:spcBef>
              <a:spcAft>
                <a:spcPts val="0"/>
              </a:spcAft>
              <a:buClr>
                <a:schemeClr val="dk1"/>
              </a:buClr>
              <a:buFont typeface="Calibri"/>
              <a:buNone/>
            </a:pPr>
            <a:endParaRPr sz="1800" b="0" i="0" u="none" strike="noStrike" cap="none">
              <a:solidFill>
                <a:schemeClr val="dk1"/>
              </a:solidFill>
              <a:latin typeface="Arial"/>
              <a:ea typeface="Arial"/>
              <a:cs typeface="Arial"/>
              <a:sym typeface="Arial"/>
            </a:endParaRPr>
          </a:p>
        </p:txBody>
      </p:sp>
      <p:sp>
        <p:nvSpPr>
          <p:cNvPr id="239" name="Shape 239"/>
          <p:cNvSpPr/>
          <p:nvPr/>
        </p:nvSpPr>
        <p:spPr>
          <a:xfrm rot="-5400000">
            <a:off x="-131475" y="3804574"/>
            <a:ext cx="3153600" cy="1778999"/>
          </a:xfrm>
          <a:prstGeom prst="homePlate">
            <a:avLst>
              <a:gd name="adj" fmla="val 54112"/>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pic>
        <p:nvPicPr>
          <p:cNvPr id="240" name="Shape 240"/>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1220612" y="3257450"/>
            <a:ext cx="449425" cy="449425"/>
          </a:xfrm>
          <a:prstGeom prst="rect">
            <a:avLst/>
          </a:prstGeom>
          <a:noFill/>
          <a:ln>
            <a:noFill/>
          </a:ln>
        </p:spPr>
      </p:pic>
      <p:sp>
        <p:nvSpPr>
          <p:cNvPr id="241" name="Shape 241"/>
          <p:cNvSpPr txBox="1"/>
          <p:nvPr/>
        </p:nvSpPr>
        <p:spPr>
          <a:xfrm rot="-651">
            <a:off x="632024" y="3707025"/>
            <a:ext cx="1583400" cy="511199"/>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a:solidFill>
                  <a:schemeClr val="dk1"/>
                </a:solidFill>
                <a:latin typeface="Anton"/>
                <a:ea typeface="Anton"/>
                <a:cs typeface="Anton"/>
                <a:sym typeface="Anton"/>
              </a:rPr>
              <a:t>Cause of</a:t>
            </a:r>
            <a:br>
              <a:rPr lang="en-US" sz="1800">
                <a:solidFill>
                  <a:schemeClr val="dk1"/>
                </a:solidFill>
                <a:latin typeface="Anton"/>
                <a:ea typeface="Anton"/>
                <a:cs typeface="Anton"/>
                <a:sym typeface="Anton"/>
              </a:rPr>
            </a:br>
            <a:r>
              <a:rPr lang="en-US" sz="1800">
                <a:solidFill>
                  <a:schemeClr val="dk1"/>
                </a:solidFill>
                <a:latin typeface="Anton"/>
                <a:ea typeface="Anton"/>
                <a:cs typeface="Anton"/>
                <a:sym typeface="Anton"/>
              </a:rPr>
              <a:t>the Crisis</a:t>
            </a:r>
          </a:p>
        </p:txBody>
      </p:sp>
      <p:sp>
        <p:nvSpPr>
          <p:cNvPr id="242" name="Shape 242"/>
          <p:cNvSpPr txBox="1"/>
          <p:nvPr/>
        </p:nvSpPr>
        <p:spPr>
          <a:xfrm>
            <a:off x="555825" y="4279700"/>
            <a:ext cx="1778999" cy="1991099"/>
          </a:xfrm>
          <a:prstGeom prst="rect">
            <a:avLst/>
          </a:prstGeom>
          <a:solidFill>
            <a:srgbClr val="CFE2F3"/>
          </a:solidFill>
          <a:ln>
            <a:noFill/>
          </a:ln>
        </p:spPr>
        <p:txBody>
          <a:bodyPr wrap="square" lIns="91425" tIns="91425" rIns="91425" bIns="91425" anchor="ctr" anchorCtr="0">
            <a:noAutofit/>
          </a:bodyPr>
          <a:lstStyle/>
          <a:p>
            <a:pPr lvl="0" algn="ctr" rtl="0">
              <a:spcBef>
                <a:spcPts val="0"/>
              </a:spcBef>
              <a:buNone/>
            </a:pPr>
            <a:r>
              <a:rPr lang="en-US"/>
              <a:t>Type your response here</a:t>
            </a:r>
          </a:p>
          <a:p>
            <a:pPr lvl="0" algn="ctr" rtl="0">
              <a:spcBef>
                <a:spcPts val="0"/>
              </a:spcBef>
              <a:buNone/>
            </a:pPr>
            <a:endParaRPr sz="1300"/>
          </a:p>
        </p:txBody>
      </p:sp>
      <p:sp>
        <p:nvSpPr>
          <p:cNvPr id="243" name="Shape 243"/>
          <p:cNvSpPr txBox="1"/>
          <p:nvPr/>
        </p:nvSpPr>
        <p:spPr>
          <a:xfrm>
            <a:off x="2652750" y="5104325"/>
            <a:ext cx="2872799" cy="1393199"/>
          </a:xfrm>
          <a:prstGeom prst="rect">
            <a:avLst/>
          </a:prstGeom>
          <a:solidFill>
            <a:srgbClr val="CFE2F3"/>
          </a:solidFill>
          <a:ln>
            <a:noFill/>
          </a:ln>
        </p:spPr>
        <p:txBody>
          <a:bodyPr wrap="square" lIns="91425" tIns="91425" rIns="91425" bIns="91425" anchor="ctr" anchorCtr="0">
            <a:noAutofit/>
          </a:bodyPr>
          <a:lstStyle/>
          <a:p>
            <a:pPr lvl="0" algn="ctr" rtl="0">
              <a:spcBef>
                <a:spcPts val="0"/>
              </a:spcBef>
              <a:buNone/>
            </a:pPr>
            <a:r>
              <a:rPr lang="en-US">
                <a:solidFill>
                  <a:schemeClr val="dk1"/>
                </a:solidFill>
              </a:rPr>
              <a:t>Type your response here</a:t>
            </a:r>
          </a:p>
        </p:txBody>
      </p:sp>
      <p:sp>
        <p:nvSpPr>
          <p:cNvPr id="244" name="Shape 244"/>
          <p:cNvSpPr txBox="1"/>
          <p:nvPr/>
        </p:nvSpPr>
        <p:spPr>
          <a:xfrm rot="-347">
            <a:off x="2603849" y="4840750"/>
            <a:ext cx="2970599" cy="4068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a:solidFill>
                  <a:schemeClr val="dk1"/>
                </a:solidFill>
                <a:latin typeface="Anton"/>
                <a:ea typeface="Anton"/>
                <a:cs typeface="Anton"/>
                <a:sym typeface="Anton"/>
              </a:rPr>
              <a:t>Result</a:t>
            </a:r>
          </a:p>
        </p:txBody>
      </p:sp>
      <p:sp>
        <p:nvSpPr>
          <p:cNvPr id="245" name="Shape 245"/>
          <p:cNvSpPr txBox="1"/>
          <p:nvPr/>
        </p:nvSpPr>
        <p:spPr>
          <a:xfrm rot="-328">
            <a:off x="2603849" y="1680625"/>
            <a:ext cx="3141599" cy="4068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a:solidFill>
                  <a:srgbClr val="FF0000"/>
                </a:solidFill>
                <a:latin typeface="Anton"/>
                <a:ea typeface="Anton"/>
                <a:cs typeface="Anton"/>
                <a:sym typeface="Anton"/>
              </a:rPr>
              <a:t>Goals</a:t>
            </a:r>
          </a:p>
        </p:txBody>
      </p:sp>
      <p:sp>
        <p:nvSpPr>
          <p:cNvPr id="246" name="Shape 246"/>
          <p:cNvSpPr txBox="1"/>
          <p:nvPr/>
        </p:nvSpPr>
        <p:spPr>
          <a:xfrm rot="-424">
            <a:off x="3205699" y="2239750"/>
            <a:ext cx="2432699" cy="4068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a:solidFill>
                  <a:schemeClr val="dk1"/>
                </a:solidFill>
                <a:latin typeface="Anton"/>
                <a:ea typeface="Anton"/>
                <a:cs typeface="Anton"/>
                <a:sym typeface="Anton"/>
              </a:rPr>
              <a:t>USA              Soviet Union</a:t>
            </a:r>
          </a:p>
        </p:txBody>
      </p:sp>
      <p:cxnSp>
        <p:nvCxnSpPr>
          <p:cNvPr id="247" name="Shape 247"/>
          <p:cNvCxnSpPr/>
          <p:nvPr/>
        </p:nvCxnSpPr>
        <p:spPr>
          <a:xfrm>
            <a:off x="4186525" y="2383800"/>
            <a:ext cx="0" cy="2017199"/>
          </a:xfrm>
          <a:prstGeom prst="straightConnector1">
            <a:avLst/>
          </a:prstGeom>
          <a:noFill/>
          <a:ln w="38100" cap="flat" cmpd="sng">
            <a:solidFill>
              <a:srgbClr val="0000FF"/>
            </a:solidFill>
            <a:prstDash val="solid"/>
            <a:round/>
            <a:headEnd type="none" w="lg" len="lg"/>
            <a:tailEnd type="none" w="lg" len="lg"/>
          </a:ln>
        </p:spPr>
      </p:cxnSp>
      <p:sp>
        <p:nvSpPr>
          <p:cNvPr id="248" name="Shape 248"/>
          <p:cNvSpPr txBox="1"/>
          <p:nvPr/>
        </p:nvSpPr>
        <p:spPr>
          <a:xfrm>
            <a:off x="2652750" y="2660500"/>
            <a:ext cx="1438800" cy="2130600"/>
          </a:xfrm>
          <a:prstGeom prst="rect">
            <a:avLst/>
          </a:prstGeom>
          <a:solidFill>
            <a:srgbClr val="CFE2F3"/>
          </a:solidFill>
          <a:ln>
            <a:noFill/>
          </a:ln>
        </p:spPr>
        <p:txBody>
          <a:bodyPr wrap="square" lIns="91425" tIns="91425" rIns="91425" bIns="91425" anchor="ctr" anchorCtr="0">
            <a:noAutofit/>
          </a:bodyPr>
          <a:lstStyle/>
          <a:p>
            <a:pPr lvl="0" algn="ctr" rtl="0">
              <a:spcBef>
                <a:spcPts val="0"/>
              </a:spcBef>
              <a:buNone/>
            </a:pPr>
            <a:r>
              <a:rPr lang="en-US">
                <a:solidFill>
                  <a:schemeClr val="dk1"/>
                </a:solidFill>
              </a:rPr>
              <a:t>Type your response here</a:t>
            </a:r>
          </a:p>
        </p:txBody>
      </p:sp>
      <p:sp>
        <p:nvSpPr>
          <p:cNvPr id="249" name="Shape 249"/>
          <p:cNvSpPr txBox="1"/>
          <p:nvPr/>
        </p:nvSpPr>
        <p:spPr>
          <a:xfrm>
            <a:off x="4281500" y="2653600"/>
            <a:ext cx="1488599" cy="2130600"/>
          </a:xfrm>
          <a:prstGeom prst="rect">
            <a:avLst/>
          </a:prstGeom>
          <a:solidFill>
            <a:srgbClr val="CFE2F3"/>
          </a:solidFill>
          <a:ln>
            <a:noFill/>
          </a:ln>
        </p:spPr>
        <p:txBody>
          <a:bodyPr wrap="square" lIns="91425" tIns="91425" rIns="91425" bIns="91425" anchor="ctr" anchorCtr="0">
            <a:noAutofit/>
          </a:bodyPr>
          <a:lstStyle/>
          <a:p>
            <a:pPr lvl="0" algn="ctr" rtl="0">
              <a:spcBef>
                <a:spcPts val="0"/>
              </a:spcBef>
              <a:buNone/>
            </a:pPr>
            <a:r>
              <a:rPr lang="en-US">
                <a:solidFill>
                  <a:schemeClr val="dk1"/>
                </a:solidFill>
              </a:rPr>
              <a:t>Type your response here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p:nvPr/>
        </p:nvSpPr>
        <p:spPr>
          <a:xfrm>
            <a:off x="359850" y="304400"/>
            <a:ext cx="6129900"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dirty="0">
                <a:solidFill>
                  <a:srgbClr val="FF0000"/>
                </a:solidFill>
                <a:latin typeface="Impact"/>
                <a:ea typeface="Impact"/>
                <a:cs typeface="Impact"/>
                <a:sym typeface="Impact"/>
              </a:rPr>
              <a:t>Cold War: Communism VS Democracy</a:t>
            </a:r>
          </a:p>
        </p:txBody>
      </p:sp>
      <p:sp>
        <p:nvSpPr>
          <p:cNvPr id="114" name="Shape 114"/>
          <p:cNvSpPr txBox="1"/>
          <p:nvPr/>
        </p:nvSpPr>
        <p:spPr>
          <a:xfrm>
            <a:off x="129825" y="566000"/>
            <a:ext cx="6592500" cy="864300"/>
          </a:xfrm>
          <a:prstGeom prst="rect">
            <a:avLst/>
          </a:prstGeom>
          <a:noFill/>
          <a:ln>
            <a:noFill/>
          </a:ln>
        </p:spPr>
        <p:txBody>
          <a:bodyPr wrap="square" lIns="91425" tIns="91425" rIns="91425" bIns="91425" anchor="ctr" anchorCtr="0">
            <a:noAutofit/>
          </a:bodyPr>
          <a:lstStyle/>
          <a:p>
            <a:pPr lvl="0" algn="ctr" rtl="0">
              <a:spcBef>
                <a:spcPts val="0"/>
              </a:spcBef>
              <a:buNone/>
            </a:pPr>
            <a:r>
              <a:rPr lang="en-US" sz="1200" b="1" dirty="0"/>
              <a:t>Directions</a:t>
            </a:r>
            <a:r>
              <a:rPr lang="en-US" sz="1200" dirty="0"/>
              <a:t>: Research the </a:t>
            </a:r>
            <a:r>
              <a:rPr lang="en-US" sz="1200" u="sng" dirty="0">
                <a:solidFill>
                  <a:schemeClr val="hlink"/>
                </a:solidFill>
                <a:hlinkClick r:id="rId3"/>
              </a:rPr>
              <a:t>differences and similarities between Communism and Democracy</a:t>
            </a:r>
            <a:r>
              <a:rPr lang="en-US" sz="1200" dirty="0"/>
              <a:t>. Use the terms from the word bank in the bottom box to complete the Venn diagram below. </a:t>
            </a:r>
          </a:p>
        </p:txBody>
      </p:sp>
      <p:sp>
        <p:nvSpPr>
          <p:cNvPr id="115" name="Shape 115"/>
          <p:cNvSpPr/>
          <p:nvPr/>
        </p:nvSpPr>
        <p:spPr>
          <a:xfrm>
            <a:off x="579464" y="1415841"/>
            <a:ext cx="3279914" cy="2741221"/>
          </a:xfrm>
          <a:prstGeom prst="ellipse">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6" name="Shape 116"/>
          <p:cNvSpPr/>
          <p:nvPr/>
        </p:nvSpPr>
        <p:spPr>
          <a:xfrm>
            <a:off x="2821952" y="1418040"/>
            <a:ext cx="3237431" cy="2741220"/>
          </a:xfrm>
          <a:prstGeom prst="ellipse">
            <a:avLst/>
          </a:prstGeom>
          <a:noFill/>
          <a:ln w="28575" cap="flat" cmpd="sng">
            <a:solidFill>
              <a:srgbClr val="0000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7" name="Shape 117"/>
          <p:cNvSpPr txBox="1"/>
          <p:nvPr/>
        </p:nvSpPr>
        <p:spPr>
          <a:xfrm>
            <a:off x="977934" y="2664628"/>
            <a:ext cx="1326900" cy="414600"/>
          </a:xfrm>
          <a:prstGeom prst="rect">
            <a:avLst/>
          </a:prstGeom>
          <a:noFill/>
          <a:ln>
            <a:noFill/>
          </a:ln>
        </p:spPr>
        <p:txBody>
          <a:bodyPr wrap="square" lIns="91425" tIns="91425" rIns="91425" bIns="91425" anchor="t" anchorCtr="0">
            <a:noAutofit/>
          </a:bodyPr>
          <a:lstStyle/>
          <a:p>
            <a:pPr lvl="0" algn="ctr">
              <a:spcBef>
                <a:spcPts val="0"/>
              </a:spcBef>
              <a:buNone/>
            </a:pPr>
            <a:r>
              <a:rPr lang="en-US" b="1" dirty="0"/>
              <a:t>COMMUNISM</a:t>
            </a:r>
          </a:p>
        </p:txBody>
      </p:sp>
      <p:sp>
        <p:nvSpPr>
          <p:cNvPr id="118" name="Shape 118"/>
          <p:cNvSpPr txBox="1"/>
          <p:nvPr/>
        </p:nvSpPr>
        <p:spPr>
          <a:xfrm>
            <a:off x="3066092" y="2657025"/>
            <a:ext cx="762300" cy="414600"/>
          </a:xfrm>
          <a:prstGeom prst="rect">
            <a:avLst/>
          </a:prstGeom>
          <a:noFill/>
          <a:ln>
            <a:noFill/>
          </a:ln>
        </p:spPr>
        <p:txBody>
          <a:bodyPr wrap="square" lIns="91425" tIns="91425" rIns="91425" bIns="91425" anchor="t" anchorCtr="0">
            <a:noAutofit/>
          </a:bodyPr>
          <a:lstStyle/>
          <a:p>
            <a:pPr lvl="0" algn="ctr" rtl="0">
              <a:spcBef>
                <a:spcPts val="0"/>
              </a:spcBef>
              <a:buNone/>
            </a:pPr>
            <a:r>
              <a:rPr lang="en-US" b="1" dirty="0"/>
              <a:t>BOTH</a:t>
            </a:r>
          </a:p>
        </p:txBody>
      </p:sp>
      <p:sp>
        <p:nvSpPr>
          <p:cNvPr id="119" name="Shape 119"/>
          <p:cNvSpPr txBox="1"/>
          <p:nvPr/>
        </p:nvSpPr>
        <p:spPr>
          <a:xfrm>
            <a:off x="4522320" y="2657025"/>
            <a:ext cx="1416300" cy="414600"/>
          </a:xfrm>
          <a:prstGeom prst="rect">
            <a:avLst/>
          </a:prstGeom>
          <a:noFill/>
          <a:ln>
            <a:noFill/>
          </a:ln>
        </p:spPr>
        <p:txBody>
          <a:bodyPr wrap="square" lIns="91425" tIns="91425" rIns="91425" bIns="91425" anchor="t" anchorCtr="0">
            <a:noAutofit/>
          </a:bodyPr>
          <a:lstStyle/>
          <a:p>
            <a:pPr lvl="0" rtl="0">
              <a:spcBef>
                <a:spcPts val="0"/>
              </a:spcBef>
              <a:buNone/>
            </a:pPr>
            <a:r>
              <a:rPr lang="en-US" b="1" dirty="0"/>
              <a:t>DEMOCRACY</a:t>
            </a:r>
          </a:p>
        </p:txBody>
      </p:sp>
      <p:sp>
        <p:nvSpPr>
          <p:cNvPr id="120" name="Shape 120"/>
          <p:cNvSpPr txBox="1"/>
          <p:nvPr/>
        </p:nvSpPr>
        <p:spPr>
          <a:xfrm>
            <a:off x="7052900" y="5861350"/>
            <a:ext cx="2301600" cy="523200"/>
          </a:xfrm>
          <a:prstGeom prst="rect">
            <a:avLst/>
          </a:prstGeom>
          <a:solidFill>
            <a:srgbClr val="CCCCCC"/>
          </a:solidFill>
          <a:ln>
            <a:noFill/>
          </a:ln>
        </p:spPr>
        <p:txBody>
          <a:bodyPr wrap="square" lIns="91425" tIns="91425" rIns="91425" bIns="91425" anchor="ctr" anchorCtr="0">
            <a:noAutofit/>
          </a:bodyPr>
          <a:lstStyle/>
          <a:p>
            <a:pPr lvl="0" algn="ctr" rtl="0">
              <a:spcBef>
                <a:spcPts val="0"/>
              </a:spcBef>
              <a:buClr>
                <a:schemeClr val="dk1"/>
              </a:buClr>
              <a:buFont typeface="Arial"/>
              <a:buNone/>
            </a:pPr>
            <a:r>
              <a:rPr lang="en-US" b="1">
                <a:solidFill>
                  <a:schemeClr val="dk1"/>
                </a:solidFill>
                <a:latin typeface="Calibri"/>
                <a:ea typeface="Calibri"/>
                <a:cs typeface="Calibri"/>
                <a:sym typeface="Calibri"/>
              </a:rPr>
              <a:t>Government controlled media</a:t>
            </a:r>
          </a:p>
        </p:txBody>
      </p:sp>
      <p:sp>
        <p:nvSpPr>
          <p:cNvPr id="121" name="Shape 121"/>
          <p:cNvSpPr txBox="1"/>
          <p:nvPr/>
        </p:nvSpPr>
        <p:spPr>
          <a:xfrm>
            <a:off x="7052900" y="5220750"/>
            <a:ext cx="2301600" cy="523200"/>
          </a:xfrm>
          <a:prstGeom prst="rect">
            <a:avLst/>
          </a:prstGeom>
          <a:solidFill>
            <a:srgbClr val="CCCCCC"/>
          </a:solidFill>
          <a:ln>
            <a:noFill/>
          </a:ln>
        </p:spPr>
        <p:txBody>
          <a:bodyPr wrap="square" lIns="91425" tIns="91425" rIns="91425" bIns="91425" anchor="ctr" anchorCtr="0">
            <a:noAutofit/>
          </a:bodyPr>
          <a:lstStyle/>
          <a:p>
            <a:pPr lvl="0" algn="ctr" rtl="0">
              <a:spcBef>
                <a:spcPts val="0"/>
              </a:spcBef>
              <a:buClr>
                <a:schemeClr val="dk1"/>
              </a:buClr>
              <a:buFont typeface="Arial"/>
              <a:buNone/>
            </a:pPr>
            <a:r>
              <a:rPr lang="en-US" b="1">
                <a:solidFill>
                  <a:schemeClr val="dk1"/>
                </a:solidFill>
                <a:latin typeface="Calibri"/>
                <a:ea typeface="Calibri"/>
                <a:cs typeface="Calibri"/>
                <a:sym typeface="Calibri"/>
              </a:rPr>
              <a:t>Freedom of press (media)</a:t>
            </a:r>
          </a:p>
        </p:txBody>
      </p:sp>
      <p:sp>
        <p:nvSpPr>
          <p:cNvPr id="122" name="Shape 122"/>
          <p:cNvSpPr txBox="1"/>
          <p:nvPr/>
        </p:nvSpPr>
        <p:spPr>
          <a:xfrm>
            <a:off x="7052900" y="4580150"/>
            <a:ext cx="2301600" cy="523200"/>
          </a:xfrm>
          <a:prstGeom prst="rect">
            <a:avLst/>
          </a:prstGeom>
          <a:solidFill>
            <a:srgbClr val="CCCCCC"/>
          </a:solidFill>
          <a:ln>
            <a:noFill/>
          </a:ln>
        </p:spPr>
        <p:txBody>
          <a:bodyPr wrap="square" lIns="91425" tIns="91425" rIns="91425" bIns="91425" anchor="ctr" anchorCtr="0">
            <a:noAutofit/>
          </a:bodyPr>
          <a:lstStyle/>
          <a:p>
            <a:pPr lvl="0" algn="ctr" rtl="0">
              <a:spcBef>
                <a:spcPts val="0"/>
              </a:spcBef>
              <a:buClr>
                <a:schemeClr val="dk1"/>
              </a:buClr>
              <a:buFont typeface="Arial"/>
              <a:buNone/>
            </a:pPr>
            <a:r>
              <a:rPr lang="en-US" b="1">
                <a:solidFill>
                  <a:schemeClr val="dk1"/>
                </a:solidFill>
                <a:latin typeface="Calibri"/>
                <a:ea typeface="Calibri"/>
                <a:cs typeface="Calibri"/>
                <a:sym typeface="Calibri"/>
              </a:rPr>
              <a:t>Jobs and housing decided by government</a:t>
            </a:r>
          </a:p>
        </p:txBody>
      </p:sp>
      <p:sp>
        <p:nvSpPr>
          <p:cNvPr id="123" name="Shape 123"/>
          <p:cNvSpPr txBox="1"/>
          <p:nvPr/>
        </p:nvSpPr>
        <p:spPr>
          <a:xfrm>
            <a:off x="7052900" y="3939550"/>
            <a:ext cx="2301600" cy="523200"/>
          </a:xfrm>
          <a:prstGeom prst="rect">
            <a:avLst/>
          </a:prstGeom>
          <a:solidFill>
            <a:srgbClr val="CCCCCC"/>
          </a:solidFill>
          <a:ln>
            <a:noFill/>
          </a:ln>
        </p:spPr>
        <p:txBody>
          <a:bodyPr wrap="square" lIns="91425" tIns="91425" rIns="91425" bIns="91425" anchor="ctr" anchorCtr="0">
            <a:noAutofit/>
          </a:bodyPr>
          <a:lstStyle/>
          <a:p>
            <a:pPr lvl="0" algn="ctr" rtl="0">
              <a:spcBef>
                <a:spcPts val="0"/>
              </a:spcBef>
              <a:buClr>
                <a:schemeClr val="dk1"/>
              </a:buClr>
              <a:buFont typeface="Arial"/>
              <a:buNone/>
            </a:pPr>
            <a:r>
              <a:rPr lang="en-US" b="1">
                <a:solidFill>
                  <a:schemeClr val="dk1"/>
                </a:solidFill>
                <a:latin typeface="Calibri"/>
                <a:ea typeface="Calibri"/>
                <a:cs typeface="Calibri"/>
                <a:sym typeface="Calibri"/>
              </a:rPr>
              <a:t>Government owns factories, mines, and farms</a:t>
            </a:r>
          </a:p>
        </p:txBody>
      </p:sp>
      <p:sp>
        <p:nvSpPr>
          <p:cNvPr id="124" name="Shape 124"/>
          <p:cNvSpPr txBox="1"/>
          <p:nvPr/>
        </p:nvSpPr>
        <p:spPr>
          <a:xfrm>
            <a:off x="7052900" y="3298950"/>
            <a:ext cx="2301600" cy="523200"/>
          </a:xfrm>
          <a:prstGeom prst="rect">
            <a:avLst/>
          </a:prstGeom>
          <a:solidFill>
            <a:srgbClr val="CCCCCC"/>
          </a:solidFill>
          <a:ln>
            <a:noFill/>
          </a:ln>
        </p:spPr>
        <p:txBody>
          <a:bodyPr wrap="square" lIns="91425" tIns="91425" rIns="91425" bIns="91425" anchor="ctr" anchorCtr="0">
            <a:noAutofit/>
          </a:bodyPr>
          <a:lstStyle/>
          <a:p>
            <a:pPr lvl="0" algn="ctr" rtl="0">
              <a:spcBef>
                <a:spcPts val="0"/>
              </a:spcBef>
              <a:buClr>
                <a:schemeClr val="dk1"/>
              </a:buClr>
              <a:buFont typeface="Arial"/>
              <a:buNone/>
            </a:pPr>
            <a:r>
              <a:rPr lang="en-US" b="1">
                <a:solidFill>
                  <a:schemeClr val="dk1"/>
                </a:solidFill>
                <a:latin typeface="Calibri"/>
                <a:ea typeface="Calibri"/>
                <a:cs typeface="Calibri"/>
                <a:sym typeface="Calibri"/>
              </a:rPr>
              <a:t>people vote for leaders</a:t>
            </a:r>
          </a:p>
        </p:txBody>
      </p:sp>
      <p:sp>
        <p:nvSpPr>
          <p:cNvPr id="125" name="Shape 125"/>
          <p:cNvSpPr txBox="1"/>
          <p:nvPr/>
        </p:nvSpPr>
        <p:spPr>
          <a:xfrm>
            <a:off x="7052900" y="2658350"/>
            <a:ext cx="2301600" cy="523200"/>
          </a:xfrm>
          <a:prstGeom prst="rect">
            <a:avLst/>
          </a:prstGeom>
          <a:solidFill>
            <a:srgbClr val="CCCCCC"/>
          </a:solidFill>
          <a:ln>
            <a:noFill/>
          </a:ln>
        </p:spPr>
        <p:txBody>
          <a:bodyPr wrap="square" lIns="91425" tIns="91425" rIns="91425" bIns="91425" anchor="ctr" anchorCtr="0">
            <a:noAutofit/>
          </a:bodyPr>
          <a:lstStyle/>
          <a:p>
            <a:pPr lvl="0" algn="ctr">
              <a:spcBef>
                <a:spcPts val="0"/>
              </a:spcBef>
              <a:buNone/>
            </a:pPr>
            <a:r>
              <a:rPr lang="en-US" b="1">
                <a:latin typeface="Calibri"/>
                <a:ea typeface="Calibri"/>
                <a:cs typeface="Calibri"/>
                <a:sym typeface="Calibri"/>
              </a:rPr>
              <a:t>Individual citizens can own factories, mines, and farms</a:t>
            </a:r>
          </a:p>
          <a:p>
            <a:pPr lvl="0" algn="ctr" rtl="0">
              <a:spcBef>
                <a:spcPts val="0"/>
              </a:spcBef>
              <a:buNone/>
            </a:pPr>
            <a:endParaRPr b="1"/>
          </a:p>
        </p:txBody>
      </p:sp>
      <p:sp>
        <p:nvSpPr>
          <p:cNvPr id="126" name="Shape 126"/>
          <p:cNvSpPr txBox="1"/>
          <p:nvPr/>
        </p:nvSpPr>
        <p:spPr>
          <a:xfrm>
            <a:off x="7052900" y="2017750"/>
            <a:ext cx="2301600" cy="523200"/>
          </a:xfrm>
          <a:prstGeom prst="rect">
            <a:avLst/>
          </a:prstGeom>
          <a:solidFill>
            <a:srgbClr val="CCCCCC"/>
          </a:solidFill>
          <a:ln>
            <a:noFill/>
          </a:ln>
        </p:spPr>
        <p:txBody>
          <a:bodyPr wrap="square" lIns="91425" tIns="91425" rIns="91425" bIns="91425" anchor="ctr" anchorCtr="0">
            <a:noAutofit/>
          </a:bodyPr>
          <a:lstStyle/>
          <a:p>
            <a:pPr lvl="0" algn="ctr" rtl="0">
              <a:spcBef>
                <a:spcPts val="0"/>
              </a:spcBef>
              <a:buClr>
                <a:schemeClr val="dk1"/>
              </a:buClr>
              <a:buFont typeface="Arial"/>
              <a:buNone/>
            </a:pPr>
            <a:r>
              <a:rPr lang="en-US" b="1">
                <a:solidFill>
                  <a:schemeClr val="dk1"/>
                </a:solidFill>
                <a:latin typeface="Calibri"/>
                <a:ea typeface="Calibri"/>
                <a:cs typeface="Calibri"/>
                <a:sym typeface="Calibri"/>
              </a:rPr>
              <a:t>Strong leaders</a:t>
            </a:r>
          </a:p>
        </p:txBody>
      </p:sp>
      <p:sp>
        <p:nvSpPr>
          <p:cNvPr id="127" name="Shape 127"/>
          <p:cNvSpPr txBox="1"/>
          <p:nvPr/>
        </p:nvSpPr>
        <p:spPr>
          <a:xfrm>
            <a:off x="7052900" y="1377150"/>
            <a:ext cx="2301600" cy="523200"/>
          </a:xfrm>
          <a:prstGeom prst="rect">
            <a:avLst/>
          </a:prstGeom>
          <a:solidFill>
            <a:srgbClr val="CCCCCC"/>
          </a:solidFill>
          <a:ln>
            <a:noFill/>
          </a:ln>
        </p:spPr>
        <p:txBody>
          <a:bodyPr wrap="square" lIns="91425" tIns="91425" rIns="91425" bIns="91425" anchor="ctr" anchorCtr="0">
            <a:noAutofit/>
          </a:bodyPr>
          <a:lstStyle/>
          <a:p>
            <a:pPr lvl="0" algn="ctr" rtl="0">
              <a:spcBef>
                <a:spcPts val="0"/>
              </a:spcBef>
              <a:buClr>
                <a:schemeClr val="dk1"/>
              </a:buClr>
              <a:buFont typeface="Arial"/>
              <a:buNone/>
            </a:pPr>
            <a:r>
              <a:rPr lang="en-US" b="1">
                <a:solidFill>
                  <a:schemeClr val="dk1"/>
                </a:solidFill>
                <a:latin typeface="Calibri"/>
                <a:ea typeface="Calibri"/>
                <a:cs typeface="Calibri"/>
                <a:sym typeface="Calibri"/>
              </a:rPr>
              <a:t>free elections</a:t>
            </a:r>
          </a:p>
        </p:txBody>
      </p:sp>
      <p:sp>
        <p:nvSpPr>
          <p:cNvPr id="128" name="Shape 128"/>
          <p:cNvSpPr txBox="1"/>
          <p:nvPr/>
        </p:nvSpPr>
        <p:spPr>
          <a:xfrm>
            <a:off x="7052900" y="736550"/>
            <a:ext cx="2301600" cy="523200"/>
          </a:xfrm>
          <a:prstGeom prst="rect">
            <a:avLst/>
          </a:prstGeom>
          <a:solidFill>
            <a:srgbClr val="CCCCCC"/>
          </a:solidFill>
          <a:ln>
            <a:noFill/>
          </a:ln>
        </p:spPr>
        <p:txBody>
          <a:bodyPr wrap="square" lIns="91425" tIns="91425" rIns="91425" bIns="91425" anchor="ctr" anchorCtr="0">
            <a:noAutofit/>
          </a:bodyPr>
          <a:lstStyle/>
          <a:p>
            <a:pPr lvl="0" algn="ctr" rtl="0">
              <a:spcBef>
                <a:spcPts val="0"/>
              </a:spcBef>
              <a:buClr>
                <a:schemeClr val="dk1"/>
              </a:buClr>
              <a:buFont typeface="Arial"/>
              <a:buNone/>
            </a:pPr>
            <a:r>
              <a:rPr lang="en-US" b="1">
                <a:solidFill>
                  <a:schemeClr val="dk1"/>
                </a:solidFill>
                <a:latin typeface="Calibri"/>
                <a:ea typeface="Calibri"/>
                <a:cs typeface="Calibri"/>
                <a:sym typeface="Calibri"/>
              </a:rPr>
              <a:t>lacking in individual rights</a:t>
            </a:r>
          </a:p>
        </p:txBody>
      </p:sp>
      <p:sp>
        <p:nvSpPr>
          <p:cNvPr id="129" name="Shape 129"/>
          <p:cNvSpPr txBox="1"/>
          <p:nvPr/>
        </p:nvSpPr>
        <p:spPr>
          <a:xfrm>
            <a:off x="7052900" y="95950"/>
            <a:ext cx="2301600" cy="523200"/>
          </a:xfrm>
          <a:prstGeom prst="rect">
            <a:avLst/>
          </a:prstGeom>
          <a:solidFill>
            <a:srgbClr val="CCCCCC"/>
          </a:solidFill>
          <a:ln>
            <a:noFill/>
          </a:ln>
        </p:spPr>
        <p:txBody>
          <a:bodyPr wrap="square" lIns="91425" tIns="91425" rIns="91425" bIns="91425" anchor="ctr" anchorCtr="0">
            <a:noAutofit/>
          </a:bodyPr>
          <a:lstStyle/>
          <a:p>
            <a:pPr lvl="0" algn="ctr" rtl="0">
              <a:spcBef>
                <a:spcPts val="0"/>
              </a:spcBef>
              <a:buClr>
                <a:schemeClr val="dk1"/>
              </a:buClr>
              <a:buFont typeface="Arial"/>
              <a:buNone/>
            </a:pPr>
            <a:r>
              <a:rPr lang="en-US" b="1">
                <a:solidFill>
                  <a:schemeClr val="dk1"/>
                </a:solidFill>
                <a:latin typeface="Calibri"/>
                <a:ea typeface="Calibri"/>
                <a:cs typeface="Calibri"/>
                <a:sym typeface="Calibri"/>
              </a:rPr>
              <a:t>controlled elections</a:t>
            </a:r>
          </a:p>
        </p:txBody>
      </p:sp>
      <p:sp>
        <p:nvSpPr>
          <p:cNvPr id="130" name="Shape 130"/>
          <p:cNvSpPr txBox="1"/>
          <p:nvPr/>
        </p:nvSpPr>
        <p:spPr>
          <a:xfrm>
            <a:off x="7052900" y="6501950"/>
            <a:ext cx="2301600" cy="523200"/>
          </a:xfrm>
          <a:prstGeom prst="rect">
            <a:avLst/>
          </a:prstGeom>
          <a:solidFill>
            <a:srgbClr val="CCCCCC"/>
          </a:solidFill>
          <a:ln>
            <a:noFill/>
          </a:ln>
        </p:spPr>
        <p:txBody>
          <a:bodyPr wrap="square" lIns="91425" tIns="91425" rIns="91425" bIns="91425" anchor="ctr" anchorCtr="0">
            <a:noAutofit/>
          </a:bodyPr>
          <a:lstStyle/>
          <a:p>
            <a:pPr lvl="0" algn="ctr" rtl="0">
              <a:spcBef>
                <a:spcPts val="0"/>
              </a:spcBef>
              <a:buClr>
                <a:schemeClr val="dk1"/>
              </a:buClr>
              <a:buFont typeface="Arial"/>
              <a:buNone/>
            </a:pPr>
            <a:r>
              <a:rPr lang="en-US" b="1">
                <a:solidFill>
                  <a:schemeClr val="dk1"/>
                </a:solidFill>
                <a:latin typeface="Calibri"/>
                <a:ea typeface="Calibri"/>
                <a:cs typeface="Calibri"/>
                <a:sym typeface="Calibri"/>
              </a:rPr>
              <a:t>individual rights and freedoms</a:t>
            </a:r>
          </a:p>
        </p:txBody>
      </p:sp>
      <p:sp>
        <p:nvSpPr>
          <p:cNvPr id="131" name="Shape 131"/>
          <p:cNvSpPr txBox="1"/>
          <p:nvPr/>
        </p:nvSpPr>
        <p:spPr>
          <a:xfrm>
            <a:off x="7052900" y="7142550"/>
            <a:ext cx="2301600" cy="523200"/>
          </a:xfrm>
          <a:prstGeom prst="rect">
            <a:avLst/>
          </a:prstGeom>
          <a:solidFill>
            <a:srgbClr val="CCCCCC"/>
          </a:solidFill>
          <a:ln>
            <a:noFill/>
          </a:ln>
        </p:spPr>
        <p:txBody>
          <a:bodyPr wrap="square" lIns="91425" tIns="91425" rIns="91425" bIns="91425" anchor="ctr" anchorCtr="0">
            <a:noAutofit/>
          </a:bodyPr>
          <a:lstStyle/>
          <a:p>
            <a:pPr lvl="0" algn="ctr" rtl="0">
              <a:spcBef>
                <a:spcPts val="0"/>
              </a:spcBef>
              <a:buClr>
                <a:schemeClr val="dk1"/>
              </a:buClr>
              <a:buFont typeface="Arial"/>
              <a:buNone/>
            </a:pPr>
            <a:r>
              <a:rPr lang="en-US" b="1">
                <a:solidFill>
                  <a:schemeClr val="dk1"/>
                </a:solidFill>
                <a:latin typeface="Calibri"/>
                <a:ea typeface="Calibri"/>
                <a:cs typeface="Calibri"/>
                <a:sym typeface="Calibri"/>
              </a:rPr>
              <a:t>Provides public education (schools</a:t>
            </a:r>
          </a:p>
        </p:txBody>
      </p:sp>
      <p:sp>
        <p:nvSpPr>
          <p:cNvPr id="132" name="Shape 132"/>
          <p:cNvSpPr txBox="1"/>
          <p:nvPr/>
        </p:nvSpPr>
        <p:spPr>
          <a:xfrm>
            <a:off x="7052900" y="7783150"/>
            <a:ext cx="2301600" cy="523200"/>
          </a:xfrm>
          <a:prstGeom prst="rect">
            <a:avLst/>
          </a:prstGeom>
          <a:solidFill>
            <a:srgbClr val="CCCCCC"/>
          </a:solidFill>
          <a:ln>
            <a:noFill/>
          </a:ln>
        </p:spPr>
        <p:txBody>
          <a:bodyPr wrap="square" lIns="91425" tIns="91425" rIns="91425" bIns="91425" anchor="ctr" anchorCtr="0">
            <a:noAutofit/>
          </a:bodyPr>
          <a:lstStyle/>
          <a:p>
            <a:pPr lvl="0" algn="ctr" rtl="0">
              <a:spcBef>
                <a:spcPts val="0"/>
              </a:spcBef>
              <a:buNone/>
            </a:pPr>
            <a:r>
              <a:rPr lang="en-US" b="1"/>
              <a:t>Soviet Union</a:t>
            </a:r>
          </a:p>
        </p:txBody>
      </p:sp>
      <p:sp>
        <p:nvSpPr>
          <p:cNvPr id="133" name="Shape 133"/>
          <p:cNvSpPr txBox="1"/>
          <p:nvPr/>
        </p:nvSpPr>
        <p:spPr>
          <a:xfrm>
            <a:off x="7052900" y="8423750"/>
            <a:ext cx="2301600" cy="523200"/>
          </a:xfrm>
          <a:prstGeom prst="rect">
            <a:avLst/>
          </a:prstGeom>
          <a:solidFill>
            <a:srgbClr val="CCCCCC"/>
          </a:solidFill>
          <a:ln>
            <a:noFill/>
          </a:ln>
        </p:spPr>
        <p:txBody>
          <a:bodyPr wrap="square" lIns="91425" tIns="91425" rIns="91425" bIns="91425" anchor="ctr" anchorCtr="0">
            <a:noAutofit/>
          </a:bodyPr>
          <a:lstStyle/>
          <a:p>
            <a:pPr lvl="0" algn="ctr" rtl="0">
              <a:spcBef>
                <a:spcPts val="0"/>
              </a:spcBef>
              <a:buNone/>
            </a:pPr>
            <a:r>
              <a:rPr lang="en-US" b="1"/>
              <a:t>United States</a:t>
            </a:r>
          </a:p>
        </p:txBody>
      </p:sp>
      <p:sp>
        <p:nvSpPr>
          <p:cNvPr id="23" name="Shape 182"/>
          <p:cNvSpPr txBox="1"/>
          <p:nvPr/>
        </p:nvSpPr>
        <p:spPr>
          <a:xfrm>
            <a:off x="174713" y="4313556"/>
            <a:ext cx="6547612" cy="4633394"/>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algn="ctr">
              <a:lnSpc>
                <a:spcPct val="150000"/>
              </a:lnSpc>
            </a:pPr>
            <a:r>
              <a:rPr lang="en-US" dirty="0"/>
              <a:t>controlled elections</a:t>
            </a:r>
          </a:p>
          <a:p>
            <a:pPr algn="ctr">
              <a:lnSpc>
                <a:spcPct val="150000"/>
              </a:lnSpc>
            </a:pPr>
            <a:r>
              <a:rPr lang="en-US" dirty="0"/>
              <a:t>lacking in individual rights</a:t>
            </a:r>
          </a:p>
          <a:p>
            <a:pPr algn="ctr">
              <a:lnSpc>
                <a:spcPct val="150000"/>
              </a:lnSpc>
            </a:pPr>
            <a:r>
              <a:rPr lang="en-US" dirty="0"/>
              <a:t>free elections</a:t>
            </a:r>
          </a:p>
          <a:p>
            <a:pPr algn="ctr">
              <a:lnSpc>
                <a:spcPct val="150000"/>
              </a:lnSpc>
            </a:pPr>
            <a:r>
              <a:rPr lang="en-US" dirty="0"/>
              <a:t>strong leaders</a:t>
            </a:r>
          </a:p>
          <a:p>
            <a:pPr algn="ctr">
              <a:lnSpc>
                <a:spcPct val="150000"/>
              </a:lnSpc>
            </a:pPr>
            <a:r>
              <a:rPr lang="en-US" dirty="0"/>
              <a:t>individual citizens can own businesses such as factories, mines, farms</a:t>
            </a:r>
          </a:p>
          <a:p>
            <a:pPr algn="ctr">
              <a:lnSpc>
                <a:spcPct val="150000"/>
              </a:lnSpc>
            </a:pPr>
            <a:r>
              <a:rPr lang="en-US" dirty="0"/>
              <a:t>people vote for leaders</a:t>
            </a:r>
          </a:p>
          <a:p>
            <a:pPr algn="ctr">
              <a:lnSpc>
                <a:spcPct val="150000"/>
              </a:lnSpc>
            </a:pPr>
            <a:r>
              <a:rPr lang="en-US" dirty="0"/>
              <a:t>government owns all the businesses such as factories, mines, farms</a:t>
            </a:r>
          </a:p>
          <a:p>
            <a:pPr algn="ctr">
              <a:lnSpc>
                <a:spcPct val="150000"/>
              </a:lnSpc>
            </a:pPr>
            <a:r>
              <a:rPr lang="en-US" dirty="0"/>
              <a:t>jobs and housing decided by government</a:t>
            </a:r>
          </a:p>
          <a:p>
            <a:pPr algn="ctr">
              <a:lnSpc>
                <a:spcPct val="150000"/>
              </a:lnSpc>
            </a:pPr>
            <a:r>
              <a:rPr lang="en-US" dirty="0"/>
              <a:t>freedom of press (speech, media)</a:t>
            </a:r>
          </a:p>
          <a:p>
            <a:pPr algn="ctr">
              <a:lnSpc>
                <a:spcPct val="150000"/>
              </a:lnSpc>
            </a:pPr>
            <a:r>
              <a:rPr lang="en-US" dirty="0"/>
              <a:t>government controlled media</a:t>
            </a:r>
          </a:p>
          <a:p>
            <a:pPr algn="ctr">
              <a:lnSpc>
                <a:spcPct val="150000"/>
              </a:lnSpc>
            </a:pPr>
            <a:r>
              <a:rPr lang="en-US" dirty="0"/>
              <a:t>individual rights and freedoms</a:t>
            </a:r>
          </a:p>
          <a:p>
            <a:pPr algn="ctr">
              <a:lnSpc>
                <a:spcPct val="150000"/>
              </a:lnSpc>
            </a:pPr>
            <a:r>
              <a:rPr lang="en-US" dirty="0"/>
              <a:t>provides public education (schools)</a:t>
            </a:r>
          </a:p>
          <a:p>
            <a:pPr algn="ctr">
              <a:lnSpc>
                <a:spcPct val="150000"/>
              </a:lnSpc>
            </a:pPr>
            <a:r>
              <a:rPr lang="en-US" dirty="0"/>
              <a:t>Soviet Union</a:t>
            </a:r>
          </a:p>
          <a:p>
            <a:pPr algn="ctr">
              <a:lnSpc>
                <a:spcPct val="150000"/>
              </a:lnSpc>
            </a:pPr>
            <a:r>
              <a:rPr lang="en-US" dirty="0"/>
              <a:t>United States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564" y="510302"/>
            <a:ext cx="5944872" cy="8123395"/>
          </a:xfrm>
          <a:prstGeom prst="rect">
            <a:avLst/>
          </a:prstGeom>
        </p:spPr>
      </p:pic>
    </p:spTree>
    <p:extLst>
      <p:ext uri="{BB962C8B-B14F-4D97-AF65-F5344CB8AC3E}">
        <p14:creationId xmlns:p14="http://schemas.microsoft.com/office/powerpoint/2010/main" val="549529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p:nvPr/>
        </p:nvSpPr>
        <p:spPr>
          <a:xfrm>
            <a:off x="143700" y="130500"/>
            <a:ext cx="6518400"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300">
                <a:solidFill>
                  <a:srgbClr val="FF0000"/>
                </a:solidFill>
                <a:latin typeface="Impact"/>
                <a:ea typeface="Impact"/>
                <a:cs typeface="Impact"/>
                <a:sym typeface="Impact"/>
              </a:rPr>
              <a:t>Comparing the Korean &amp; Vietnam Wars (Proxy Wars)</a:t>
            </a:r>
          </a:p>
        </p:txBody>
      </p:sp>
      <p:sp>
        <p:nvSpPr>
          <p:cNvPr id="255" name="Shape 255"/>
          <p:cNvSpPr txBox="1"/>
          <p:nvPr/>
        </p:nvSpPr>
        <p:spPr>
          <a:xfrm>
            <a:off x="143825" y="589050"/>
            <a:ext cx="6518400" cy="1179899"/>
          </a:xfrm>
          <a:prstGeom prst="rect">
            <a:avLst/>
          </a:prstGeom>
          <a:noFill/>
          <a:ln>
            <a:noFill/>
          </a:ln>
        </p:spPr>
        <p:txBody>
          <a:bodyPr wrap="square" lIns="91425" tIns="91425" rIns="91425" bIns="91425" anchor="t" anchorCtr="0">
            <a:noAutofit/>
          </a:bodyPr>
          <a:lstStyle/>
          <a:p>
            <a:pPr lvl="0" rtl="0">
              <a:spcBef>
                <a:spcPts val="0"/>
              </a:spcBef>
              <a:buClr>
                <a:schemeClr val="dk1"/>
              </a:buClr>
              <a:buSzPct val="91666"/>
              <a:buFont typeface="Arial"/>
              <a:buNone/>
            </a:pPr>
            <a:r>
              <a:rPr lang="en-US" sz="1200" b="1">
                <a:solidFill>
                  <a:schemeClr val="dk1"/>
                </a:solidFill>
              </a:rPr>
              <a:t>Directions</a:t>
            </a:r>
            <a:r>
              <a:rPr lang="en-US" sz="1200">
                <a:solidFill>
                  <a:schemeClr val="dk1"/>
                </a:solidFill>
              </a:rPr>
              <a:t>: America fought 2 wars (or Proxy Wars to be specific) during the Cold War. One in </a:t>
            </a:r>
            <a:r>
              <a:rPr lang="en-US" sz="1200" b="1" u="sng">
                <a:solidFill>
                  <a:schemeClr val="hlink"/>
                </a:solidFill>
                <a:hlinkClick r:id="rId3"/>
              </a:rPr>
              <a:t>Korea</a:t>
            </a:r>
            <a:r>
              <a:rPr lang="en-US" sz="1200">
                <a:solidFill>
                  <a:schemeClr val="dk1"/>
                </a:solidFill>
              </a:rPr>
              <a:t> and one in </a:t>
            </a:r>
            <a:r>
              <a:rPr lang="en-US" sz="1200" b="1" u="sng">
                <a:solidFill>
                  <a:schemeClr val="hlink"/>
                </a:solidFill>
                <a:hlinkClick r:id="rId4"/>
              </a:rPr>
              <a:t>Vietnam</a:t>
            </a:r>
            <a:r>
              <a:rPr lang="en-US" sz="1200">
                <a:solidFill>
                  <a:schemeClr val="dk1"/>
                </a:solidFill>
              </a:rPr>
              <a:t>. Both were intended to stop the spread of communism but had different results.Complete the Venn diagram with characteristics that apply and then some that apply to both. Think about reasons for the war, when it was fought, how, people involved, effects, perspectives on them, and their results. Then find and add pictures to each side that best represent it. </a:t>
            </a:r>
          </a:p>
          <a:p>
            <a:pPr lvl="0" rtl="0">
              <a:spcBef>
                <a:spcPts val="0"/>
              </a:spcBef>
              <a:buNone/>
            </a:pPr>
            <a:endParaRPr sz="1200" b="1"/>
          </a:p>
        </p:txBody>
      </p:sp>
      <p:sp>
        <p:nvSpPr>
          <p:cNvPr id="256" name="Shape 256"/>
          <p:cNvSpPr txBox="1"/>
          <p:nvPr/>
        </p:nvSpPr>
        <p:spPr>
          <a:xfrm>
            <a:off x="1027164" y="6050072"/>
            <a:ext cx="3557399" cy="972000"/>
          </a:xfrm>
          <a:prstGeom prst="rect">
            <a:avLst/>
          </a:prstGeom>
          <a:noFill/>
          <a:ln>
            <a:noFill/>
          </a:ln>
        </p:spPr>
        <p:txBody>
          <a:bodyPr wrap="square" lIns="91425" tIns="91425" rIns="91425" bIns="91425" anchor="ctr" anchorCtr="0">
            <a:noAutofit/>
          </a:bodyPr>
          <a:lstStyle/>
          <a:p>
            <a:pPr lvl="0" algn="ctr" rtl="0">
              <a:spcBef>
                <a:spcPts val="0"/>
              </a:spcBef>
              <a:buNone/>
            </a:pPr>
            <a:endParaRPr/>
          </a:p>
        </p:txBody>
      </p:sp>
      <p:pic>
        <p:nvPicPr>
          <p:cNvPr id="257" name="Shape 257"/>
          <p:cNvPicPr preferRelativeResize="0"/>
          <p:nvPr/>
        </p:nvPicPr>
        <p:blipFill>
          <a:blip r:embed="rId5">
            <a:alphaModFix/>
          </a:blip>
          <a:stretch>
            <a:fillRect/>
          </a:stretch>
        </p:blipFill>
        <p:spPr>
          <a:xfrm>
            <a:off x="499550" y="1835700"/>
            <a:ext cx="5804674" cy="4426124"/>
          </a:xfrm>
          <a:prstGeom prst="rect">
            <a:avLst/>
          </a:prstGeom>
          <a:noFill/>
          <a:ln>
            <a:noFill/>
          </a:ln>
        </p:spPr>
      </p:pic>
      <p:pic>
        <p:nvPicPr>
          <p:cNvPr id="258" name="Shape 258"/>
          <p:cNvPicPr preferRelativeResize="0"/>
          <p:nvPr/>
        </p:nvPicPr>
        <p:blipFill>
          <a:blip r:embed="rId6">
            <a:alphaModFix/>
          </a:blip>
          <a:stretch>
            <a:fillRect/>
          </a:stretch>
        </p:blipFill>
        <p:spPr>
          <a:xfrm>
            <a:off x="499550" y="3800000"/>
            <a:ext cx="5865800" cy="5199500"/>
          </a:xfrm>
          <a:prstGeom prst="rect">
            <a:avLst/>
          </a:prstGeom>
          <a:noFill/>
          <a:ln>
            <a:noFill/>
          </a:ln>
        </p:spPr>
      </p:pic>
      <p:sp>
        <p:nvSpPr>
          <p:cNvPr id="259" name="Shape 259"/>
          <p:cNvSpPr txBox="1"/>
          <p:nvPr/>
        </p:nvSpPr>
        <p:spPr>
          <a:xfrm>
            <a:off x="1868750" y="8452825"/>
            <a:ext cx="3066299" cy="434999"/>
          </a:xfrm>
          <a:prstGeom prst="rect">
            <a:avLst/>
          </a:prstGeom>
          <a:noFill/>
          <a:ln>
            <a:noFill/>
          </a:ln>
        </p:spPr>
        <p:txBody>
          <a:bodyPr wrap="square" lIns="91425" tIns="91425" rIns="91425" bIns="91425" anchor="ctr" anchorCtr="0">
            <a:noAutofit/>
          </a:bodyPr>
          <a:lstStyle/>
          <a:p>
            <a:pPr lvl="0" algn="ctr" rtl="0">
              <a:spcBef>
                <a:spcPts val="0"/>
              </a:spcBef>
              <a:buNone/>
            </a:pPr>
            <a:r>
              <a:rPr lang="en-US" sz="2000">
                <a:latin typeface="Anton"/>
                <a:ea typeface="Anton"/>
                <a:cs typeface="Anton"/>
                <a:sym typeface="Anton"/>
              </a:rPr>
              <a:t>Vietnam War</a:t>
            </a:r>
          </a:p>
        </p:txBody>
      </p:sp>
      <p:sp>
        <p:nvSpPr>
          <p:cNvPr id="260" name="Shape 260"/>
          <p:cNvSpPr txBox="1"/>
          <p:nvPr/>
        </p:nvSpPr>
        <p:spPr>
          <a:xfrm>
            <a:off x="1944937" y="1921475"/>
            <a:ext cx="3066299" cy="434999"/>
          </a:xfrm>
          <a:prstGeom prst="rect">
            <a:avLst/>
          </a:prstGeom>
          <a:noFill/>
          <a:ln>
            <a:noFill/>
          </a:ln>
        </p:spPr>
        <p:txBody>
          <a:bodyPr wrap="square" lIns="91425" tIns="91425" rIns="91425" bIns="91425" anchor="ctr" anchorCtr="0">
            <a:noAutofit/>
          </a:bodyPr>
          <a:lstStyle/>
          <a:p>
            <a:pPr lvl="0" algn="ctr" rtl="0">
              <a:spcBef>
                <a:spcPts val="0"/>
              </a:spcBef>
              <a:buNone/>
            </a:pPr>
            <a:r>
              <a:rPr lang="en-US" sz="2000">
                <a:latin typeface="Anton"/>
                <a:ea typeface="Anton"/>
                <a:cs typeface="Anton"/>
                <a:sym typeface="Anton"/>
              </a:rPr>
              <a:t>Korean War</a:t>
            </a:r>
          </a:p>
        </p:txBody>
      </p:sp>
      <p:sp>
        <p:nvSpPr>
          <p:cNvPr id="261" name="Shape 261"/>
          <p:cNvSpPr txBox="1"/>
          <p:nvPr/>
        </p:nvSpPr>
        <p:spPr>
          <a:xfrm>
            <a:off x="2285887" y="3831262"/>
            <a:ext cx="2232000" cy="434999"/>
          </a:xfrm>
          <a:prstGeom prst="rect">
            <a:avLst/>
          </a:prstGeom>
          <a:noFill/>
          <a:ln>
            <a:noFill/>
          </a:ln>
        </p:spPr>
        <p:txBody>
          <a:bodyPr wrap="square" lIns="91425" tIns="91425" rIns="91425" bIns="91425" anchor="ctr" anchorCtr="0">
            <a:noAutofit/>
          </a:bodyPr>
          <a:lstStyle/>
          <a:p>
            <a:pPr lvl="0" algn="ctr" rtl="0">
              <a:spcBef>
                <a:spcPts val="0"/>
              </a:spcBef>
              <a:buNone/>
            </a:pPr>
            <a:r>
              <a:rPr lang="en-US" sz="2000">
                <a:latin typeface="Anton"/>
                <a:ea typeface="Anton"/>
                <a:cs typeface="Anton"/>
                <a:sym typeface="Anton"/>
              </a:rPr>
              <a:t>Both</a:t>
            </a:r>
          </a:p>
        </p:txBody>
      </p:sp>
      <p:sp>
        <p:nvSpPr>
          <p:cNvPr id="262" name="Shape 262"/>
          <p:cNvSpPr txBox="1"/>
          <p:nvPr/>
        </p:nvSpPr>
        <p:spPr>
          <a:xfrm>
            <a:off x="1522575" y="2300975"/>
            <a:ext cx="4182599" cy="1581300"/>
          </a:xfrm>
          <a:prstGeom prst="rect">
            <a:avLst/>
          </a:prstGeom>
          <a:noFill/>
          <a:ln>
            <a:noFill/>
          </a:ln>
        </p:spPr>
        <p:txBody>
          <a:bodyPr wrap="square" lIns="91425" tIns="91425" rIns="91425" bIns="91425" anchor="ctr" anchorCtr="0">
            <a:noAutofit/>
          </a:bodyPr>
          <a:lstStyle/>
          <a:p>
            <a:pPr lvl="0" rtl="0">
              <a:spcBef>
                <a:spcPts val="0"/>
              </a:spcBef>
              <a:buNone/>
            </a:pPr>
            <a:r>
              <a:rPr lang="en-US"/>
              <a:t>Type responses here</a:t>
            </a:r>
          </a:p>
        </p:txBody>
      </p:sp>
      <p:sp>
        <p:nvSpPr>
          <p:cNvPr id="263" name="Shape 263"/>
          <p:cNvSpPr txBox="1"/>
          <p:nvPr/>
        </p:nvSpPr>
        <p:spPr>
          <a:xfrm>
            <a:off x="1094700" y="4452075"/>
            <a:ext cx="3247799" cy="1264800"/>
          </a:xfrm>
          <a:prstGeom prst="rect">
            <a:avLst/>
          </a:prstGeom>
          <a:noFill/>
          <a:ln>
            <a:noFill/>
          </a:ln>
        </p:spPr>
        <p:txBody>
          <a:bodyPr wrap="square" lIns="91425" tIns="91425" rIns="91425" bIns="91425" anchor="ctr" anchorCtr="0">
            <a:noAutofit/>
          </a:bodyPr>
          <a:lstStyle/>
          <a:p>
            <a:pPr lvl="0" rtl="0">
              <a:spcBef>
                <a:spcPts val="0"/>
              </a:spcBef>
              <a:buNone/>
            </a:pPr>
            <a:r>
              <a:rPr lang="en-US"/>
              <a:t>Type responses here</a:t>
            </a:r>
          </a:p>
        </p:txBody>
      </p:sp>
      <p:sp>
        <p:nvSpPr>
          <p:cNvPr id="264" name="Shape 264"/>
          <p:cNvSpPr txBox="1"/>
          <p:nvPr/>
        </p:nvSpPr>
        <p:spPr>
          <a:xfrm>
            <a:off x="1094700" y="6126475"/>
            <a:ext cx="4659299" cy="1984200"/>
          </a:xfrm>
          <a:prstGeom prst="rect">
            <a:avLst/>
          </a:prstGeom>
          <a:noFill/>
          <a:ln>
            <a:noFill/>
          </a:ln>
        </p:spPr>
        <p:txBody>
          <a:bodyPr wrap="square" lIns="91425" tIns="91425" rIns="91425" bIns="91425" anchor="ctr" anchorCtr="0">
            <a:noAutofit/>
          </a:bodyPr>
          <a:lstStyle/>
          <a:p>
            <a:pPr lvl="0" rtl="0">
              <a:spcBef>
                <a:spcPts val="0"/>
              </a:spcBef>
              <a:buNone/>
            </a:pPr>
            <a:r>
              <a:rPr lang="en-US"/>
              <a:t>Type responses here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 y="120062"/>
            <a:ext cx="6858882" cy="8903875"/>
          </a:xfrm>
          <a:prstGeom prst="rect">
            <a:avLst/>
          </a:prstGeom>
        </p:spPr>
      </p:pic>
    </p:spTree>
    <p:extLst>
      <p:ext uri="{BB962C8B-B14F-4D97-AF65-F5344CB8AC3E}">
        <p14:creationId xmlns:p14="http://schemas.microsoft.com/office/powerpoint/2010/main" val="2852491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 y="46892"/>
            <a:ext cx="6858882" cy="9050215"/>
          </a:xfrm>
          <a:prstGeom prst="rect">
            <a:avLst/>
          </a:prstGeom>
        </p:spPr>
      </p:pic>
    </p:spTree>
    <p:extLst>
      <p:ext uri="{BB962C8B-B14F-4D97-AF65-F5344CB8AC3E}">
        <p14:creationId xmlns:p14="http://schemas.microsoft.com/office/powerpoint/2010/main" val="3916225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 y="14880"/>
            <a:ext cx="6858882" cy="9114239"/>
          </a:xfrm>
          <a:prstGeom prst="rect">
            <a:avLst/>
          </a:prstGeom>
        </p:spPr>
      </p:pic>
    </p:spTree>
    <p:extLst>
      <p:ext uri="{BB962C8B-B14F-4D97-AF65-F5344CB8AC3E}">
        <p14:creationId xmlns:p14="http://schemas.microsoft.com/office/powerpoint/2010/main" val="1636354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 y="135306"/>
            <a:ext cx="6858882" cy="8873388"/>
          </a:xfrm>
          <a:prstGeom prst="rect">
            <a:avLst/>
          </a:prstGeom>
        </p:spPr>
      </p:pic>
    </p:spTree>
    <p:extLst>
      <p:ext uri="{BB962C8B-B14F-4D97-AF65-F5344CB8AC3E}">
        <p14:creationId xmlns:p14="http://schemas.microsoft.com/office/powerpoint/2010/main" val="3818303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 y="418078"/>
            <a:ext cx="6858882" cy="8307844"/>
          </a:xfrm>
          <a:prstGeom prst="rect">
            <a:avLst/>
          </a:prstGeom>
        </p:spPr>
      </p:pic>
    </p:spTree>
    <p:extLst>
      <p:ext uri="{BB962C8B-B14F-4D97-AF65-F5344CB8AC3E}">
        <p14:creationId xmlns:p14="http://schemas.microsoft.com/office/powerpoint/2010/main" val="4294726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 y="56038"/>
            <a:ext cx="6858882" cy="9031923"/>
          </a:xfrm>
          <a:prstGeom prst="rect">
            <a:avLst/>
          </a:prstGeom>
        </p:spPr>
      </p:pic>
    </p:spTree>
    <p:extLst>
      <p:ext uri="{BB962C8B-B14F-4D97-AF65-F5344CB8AC3E}">
        <p14:creationId xmlns:p14="http://schemas.microsoft.com/office/powerpoint/2010/main" val="4104426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 y="-54479"/>
            <a:ext cx="6858882" cy="9252957"/>
          </a:xfrm>
          <a:prstGeom prst="rect">
            <a:avLst/>
          </a:prstGeom>
        </p:spPr>
      </p:pic>
    </p:spTree>
    <p:extLst>
      <p:ext uri="{BB962C8B-B14F-4D97-AF65-F5344CB8AC3E}">
        <p14:creationId xmlns:p14="http://schemas.microsoft.com/office/powerpoint/2010/main" val="2524367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5"/>
          <p:cNvSpPr txBox="1"/>
          <p:nvPr/>
        </p:nvSpPr>
        <p:spPr>
          <a:xfrm>
            <a:off x="395110" y="172156"/>
            <a:ext cx="6129899"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FF0000"/>
                </a:solidFill>
                <a:effectLst/>
                <a:uLnTx/>
                <a:uFillTx/>
                <a:latin typeface="Impact"/>
                <a:ea typeface="Impact"/>
                <a:cs typeface="Impact"/>
                <a:sym typeface="Impact"/>
              </a:rPr>
              <a:t>History Repeats Itself</a:t>
            </a:r>
          </a:p>
        </p:txBody>
      </p:sp>
      <p:sp>
        <p:nvSpPr>
          <p:cNvPr id="3" name="Shape 336"/>
          <p:cNvSpPr txBox="1"/>
          <p:nvPr/>
        </p:nvSpPr>
        <p:spPr>
          <a:xfrm>
            <a:off x="282225" y="642200"/>
            <a:ext cx="6355499" cy="596699"/>
          </a:xfrm>
          <a:prstGeom prst="rect">
            <a:avLst/>
          </a:prstGeom>
          <a:no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200" b="0" i="0" u="none" strike="noStrike" kern="0" cap="none" spc="0" normalizeH="0" baseline="0" noProof="0" dirty="0">
                <a:ln>
                  <a:noFill/>
                </a:ln>
                <a:solidFill>
                  <a:srgbClr val="000000"/>
                </a:solidFill>
                <a:effectLst/>
                <a:uLnTx/>
                <a:uFillTx/>
                <a:latin typeface="Arial"/>
                <a:cs typeface="Arial"/>
                <a:sym typeface="Arial"/>
              </a:rPr>
              <a:t>: Look at the cartoons below. Who is in them? What is happening? Why do you think that?  How do you think this relates to this unit of study involving the Cold War? </a:t>
            </a:r>
          </a:p>
        </p:txBody>
      </p:sp>
      <p:pic>
        <p:nvPicPr>
          <p:cNvPr id="4" name="Picture 3"/>
          <p:cNvPicPr>
            <a:picLocks noChangeAspect="1"/>
          </p:cNvPicPr>
          <p:nvPr/>
        </p:nvPicPr>
        <p:blipFill>
          <a:blip r:embed="rId2"/>
          <a:stretch>
            <a:fillRect/>
          </a:stretch>
        </p:blipFill>
        <p:spPr>
          <a:xfrm>
            <a:off x="507224" y="1238899"/>
            <a:ext cx="5905500" cy="4133850"/>
          </a:xfrm>
          <a:prstGeom prst="rect">
            <a:avLst/>
          </a:prstGeom>
        </p:spPr>
      </p:pic>
      <p:pic>
        <p:nvPicPr>
          <p:cNvPr id="7" name="Picture 6"/>
          <p:cNvPicPr>
            <a:picLocks noChangeAspect="1"/>
          </p:cNvPicPr>
          <p:nvPr/>
        </p:nvPicPr>
        <p:blipFill>
          <a:blip r:embed="rId3"/>
          <a:stretch>
            <a:fillRect/>
          </a:stretch>
        </p:blipFill>
        <p:spPr>
          <a:xfrm>
            <a:off x="602474" y="5701016"/>
            <a:ext cx="5715000" cy="2800350"/>
          </a:xfrm>
          <a:prstGeom prst="rect">
            <a:avLst/>
          </a:prstGeom>
        </p:spPr>
      </p:pic>
    </p:spTree>
    <p:extLst>
      <p:ext uri="{BB962C8B-B14F-4D97-AF65-F5344CB8AC3E}">
        <p14:creationId xmlns:p14="http://schemas.microsoft.com/office/powerpoint/2010/main" val="199824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564" y="222195"/>
            <a:ext cx="5944872" cy="8699609"/>
          </a:xfrm>
          <a:prstGeom prst="rect">
            <a:avLst/>
          </a:prstGeom>
        </p:spPr>
      </p:pic>
    </p:spTree>
    <p:extLst>
      <p:ext uri="{BB962C8B-B14F-4D97-AF65-F5344CB8AC3E}">
        <p14:creationId xmlns:p14="http://schemas.microsoft.com/office/powerpoint/2010/main" val="3728612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Shape 138" descr="http://www.glencoe.com/vaessentials/gwhmt/soltwa/OMRB_37.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036" y="3339562"/>
            <a:ext cx="6996000" cy="5486399"/>
          </a:xfrm>
          <a:prstGeom prst="rect">
            <a:avLst/>
          </a:prstGeom>
          <a:noFill/>
          <a:ln>
            <a:noFill/>
          </a:ln>
        </p:spPr>
      </p:pic>
      <p:sp>
        <p:nvSpPr>
          <p:cNvPr id="139" name="Shape 139"/>
          <p:cNvSpPr txBox="1"/>
          <p:nvPr/>
        </p:nvSpPr>
        <p:spPr>
          <a:xfrm>
            <a:off x="395110" y="95956"/>
            <a:ext cx="6129899"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dirty="0">
                <a:solidFill>
                  <a:srgbClr val="FF0000"/>
                </a:solidFill>
                <a:latin typeface="Impact"/>
                <a:ea typeface="Impact"/>
                <a:cs typeface="Impact"/>
                <a:sym typeface="Impact"/>
              </a:rPr>
              <a:t>Cold War Alliances of Europe</a:t>
            </a:r>
          </a:p>
        </p:txBody>
      </p:sp>
      <p:sp>
        <p:nvSpPr>
          <p:cNvPr id="140" name="Shape 140"/>
          <p:cNvSpPr txBox="1"/>
          <p:nvPr/>
        </p:nvSpPr>
        <p:spPr>
          <a:xfrm>
            <a:off x="129825" y="566000"/>
            <a:ext cx="6592499" cy="864300"/>
          </a:xfrm>
          <a:prstGeom prst="rect">
            <a:avLst/>
          </a:prstGeom>
          <a:noFill/>
          <a:ln>
            <a:noFill/>
          </a:ln>
        </p:spPr>
        <p:txBody>
          <a:bodyPr wrap="square" lIns="91425" tIns="91425" rIns="91425" bIns="91425" anchor="ctr" anchorCtr="0">
            <a:noAutofit/>
          </a:bodyPr>
          <a:lstStyle/>
          <a:p>
            <a:pPr lvl="0" rtl="0">
              <a:spcBef>
                <a:spcPts val="0"/>
              </a:spcBef>
              <a:buNone/>
            </a:pPr>
            <a:r>
              <a:rPr lang="en-US" sz="1200" dirty="0"/>
              <a:t>The Iron Curtain was the symbolic division of Europe between communist countries under the Soviet Union’s influence in the east and more open countries in the west. Label each country then identify which </a:t>
            </a:r>
            <a:r>
              <a:rPr lang="en-US" sz="1200" b="1" u="sng" dirty="0">
                <a:solidFill>
                  <a:schemeClr val="hlink"/>
                </a:solidFill>
                <a:hlinkClick r:id="rId4"/>
              </a:rPr>
              <a:t>alliance</a:t>
            </a:r>
            <a:r>
              <a:rPr lang="en-US" sz="1200" dirty="0"/>
              <a:t> they belonged to. Then draw the “iron curtain” to divide them. </a:t>
            </a:r>
          </a:p>
        </p:txBody>
      </p:sp>
      <p:sp>
        <p:nvSpPr>
          <p:cNvPr id="141" name="Shape 141"/>
          <p:cNvSpPr txBox="1"/>
          <p:nvPr/>
        </p:nvSpPr>
        <p:spPr>
          <a:xfrm>
            <a:off x="5095900" y="1552450"/>
            <a:ext cx="745800" cy="354599"/>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US"/>
              <a:t>USSR</a:t>
            </a:r>
          </a:p>
        </p:txBody>
      </p:sp>
      <p:sp>
        <p:nvSpPr>
          <p:cNvPr id="142" name="Shape 142"/>
          <p:cNvSpPr txBox="1"/>
          <p:nvPr/>
        </p:nvSpPr>
        <p:spPr>
          <a:xfrm>
            <a:off x="3194050" y="1552450"/>
            <a:ext cx="745800" cy="354599"/>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a:t>Spain</a:t>
            </a:r>
          </a:p>
        </p:txBody>
      </p:sp>
      <p:sp>
        <p:nvSpPr>
          <p:cNvPr id="143" name="Shape 143"/>
          <p:cNvSpPr txBox="1"/>
          <p:nvPr/>
        </p:nvSpPr>
        <p:spPr>
          <a:xfrm>
            <a:off x="1762725" y="1973925"/>
            <a:ext cx="745800" cy="354599"/>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a:t>France</a:t>
            </a:r>
          </a:p>
        </p:txBody>
      </p:sp>
      <p:sp>
        <p:nvSpPr>
          <p:cNvPr id="144" name="Shape 144"/>
          <p:cNvSpPr txBox="1"/>
          <p:nvPr/>
        </p:nvSpPr>
        <p:spPr>
          <a:xfrm>
            <a:off x="4003075" y="1552450"/>
            <a:ext cx="1029599" cy="354599"/>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sz="1200"/>
              <a:t>Great Britain</a:t>
            </a:r>
          </a:p>
        </p:txBody>
      </p:sp>
      <p:sp>
        <p:nvSpPr>
          <p:cNvPr id="145" name="Shape 145"/>
          <p:cNvSpPr txBox="1"/>
          <p:nvPr/>
        </p:nvSpPr>
        <p:spPr>
          <a:xfrm>
            <a:off x="4255200" y="1973925"/>
            <a:ext cx="745800" cy="354599"/>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a:t>Ireland</a:t>
            </a:r>
          </a:p>
        </p:txBody>
      </p:sp>
      <p:sp>
        <p:nvSpPr>
          <p:cNvPr id="146" name="Shape 146"/>
          <p:cNvSpPr txBox="1"/>
          <p:nvPr/>
        </p:nvSpPr>
        <p:spPr>
          <a:xfrm>
            <a:off x="5940775" y="2395400"/>
            <a:ext cx="745800" cy="354599"/>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a:t>Italy</a:t>
            </a:r>
          </a:p>
        </p:txBody>
      </p:sp>
      <p:sp>
        <p:nvSpPr>
          <p:cNvPr id="147" name="Shape 147"/>
          <p:cNvSpPr txBox="1"/>
          <p:nvPr/>
        </p:nvSpPr>
        <p:spPr>
          <a:xfrm>
            <a:off x="5940775" y="1973925"/>
            <a:ext cx="745800" cy="354599"/>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a:t>Turkey</a:t>
            </a:r>
          </a:p>
        </p:txBody>
      </p:sp>
      <p:sp>
        <p:nvSpPr>
          <p:cNvPr id="148" name="Shape 148"/>
          <p:cNvSpPr txBox="1"/>
          <p:nvPr/>
        </p:nvSpPr>
        <p:spPr>
          <a:xfrm>
            <a:off x="1396400" y="1552450"/>
            <a:ext cx="745800" cy="354599"/>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a:t>Poland</a:t>
            </a:r>
          </a:p>
        </p:txBody>
      </p:sp>
      <p:sp>
        <p:nvSpPr>
          <p:cNvPr id="149" name="Shape 149"/>
          <p:cNvSpPr txBox="1"/>
          <p:nvPr/>
        </p:nvSpPr>
        <p:spPr>
          <a:xfrm>
            <a:off x="5904925" y="1552450"/>
            <a:ext cx="817500" cy="354599"/>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a:t>Norway</a:t>
            </a:r>
          </a:p>
        </p:txBody>
      </p:sp>
      <p:sp>
        <p:nvSpPr>
          <p:cNvPr id="150" name="Shape 150"/>
          <p:cNvSpPr txBox="1"/>
          <p:nvPr/>
        </p:nvSpPr>
        <p:spPr>
          <a:xfrm>
            <a:off x="4179312" y="2446012"/>
            <a:ext cx="817500" cy="354599"/>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sz="1200"/>
              <a:t>Sweden</a:t>
            </a:r>
          </a:p>
        </p:txBody>
      </p:sp>
      <p:sp>
        <p:nvSpPr>
          <p:cNvPr id="151" name="Shape 151"/>
          <p:cNvSpPr txBox="1"/>
          <p:nvPr/>
        </p:nvSpPr>
        <p:spPr>
          <a:xfrm>
            <a:off x="2569650" y="1973925"/>
            <a:ext cx="745800" cy="354599"/>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sz="1200"/>
              <a:t>Finland</a:t>
            </a:r>
          </a:p>
        </p:txBody>
      </p:sp>
      <p:sp>
        <p:nvSpPr>
          <p:cNvPr id="152" name="Shape 152"/>
          <p:cNvSpPr txBox="1"/>
          <p:nvPr/>
        </p:nvSpPr>
        <p:spPr>
          <a:xfrm>
            <a:off x="5060050" y="2446000"/>
            <a:ext cx="817500" cy="354599"/>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sz="1200"/>
              <a:t>W. Germany</a:t>
            </a:r>
          </a:p>
        </p:txBody>
      </p:sp>
      <p:sp>
        <p:nvSpPr>
          <p:cNvPr id="153" name="Shape 153"/>
          <p:cNvSpPr txBox="1"/>
          <p:nvPr/>
        </p:nvSpPr>
        <p:spPr>
          <a:xfrm>
            <a:off x="2259375" y="1552437"/>
            <a:ext cx="817500" cy="354599"/>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sz="1200"/>
              <a:t>E. Germany</a:t>
            </a:r>
          </a:p>
        </p:txBody>
      </p:sp>
      <p:sp>
        <p:nvSpPr>
          <p:cNvPr id="154" name="Shape 154"/>
          <p:cNvSpPr txBox="1"/>
          <p:nvPr/>
        </p:nvSpPr>
        <p:spPr>
          <a:xfrm>
            <a:off x="5060050" y="1973925"/>
            <a:ext cx="817500" cy="354599"/>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a:t>Greece</a:t>
            </a:r>
          </a:p>
        </p:txBody>
      </p:sp>
      <p:sp>
        <p:nvSpPr>
          <p:cNvPr id="155" name="Shape 155"/>
          <p:cNvSpPr txBox="1"/>
          <p:nvPr/>
        </p:nvSpPr>
        <p:spPr>
          <a:xfrm>
            <a:off x="5427725" y="3508450"/>
            <a:ext cx="1430399" cy="1711500"/>
          </a:xfrm>
          <a:prstGeom prst="rect">
            <a:avLst/>
          </a:prstGeom>
          <a:solidFill>
            <a:schemeClr val="lt1"/>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b="1"/>
              <a:t>Key</a:t>
            </a:r>
          </a:p>
          <a:p>
            <a:pPr lvl="0" rtl="0">
              <a:spcBef>
                <a:spcPts val="0"/>
              </a:spcBef>
              <a:buNone/>
            </a:pPr>
            <a:endParaRPr/>
          </a:p>
          <a:p>
            <a:pPr lvl="0">
              <a:spcBef>
                <a:spcPts val="0"/>
              </a:spcBef>
              <a:buNone/>
            </a:pPr>
            <a:endParaRPr/>
          </a:p>
        </p:txBody>
      </p:sp>
      <p:sp>
        <p:nvSpPr>
          <p:cNvPr id="156" name="Shape 156"/>
          <p:cNvSpPr txBox="1"/>
          <p:nvPr/>
        </p:nvSpPr>
        <p:spPr>
          <a:xfrm>
            <a:off x="5513525" y="3884150"/>
            <a:ext cx="1344599" cy="354599"/>
          </a:xfrm>
          <a:prstGeom prst="rect">
            <a:avLst/>
          </a:prstGeom>
          <a:solidFill>
            <a:srgbClr val="EA9999"/>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Clr>
                <a:schemeClr val="dk1"/>
              </a:buClr>
              <a:buFont typeface="Arial"/>
              <a:buNone/>
            </a:pPr>
            <a:r>
              <a:rPr lang="en-US">
                <a:solidFill>
                  <a:schemeClr val="dk1"/>
                </a:solidFill>
              </a:rPr>
              <a:t>Warsaw Pact</a:t>
            </a:r>
          </a:p>
          <a:p>
            <a:pPr lvl="0" rtl="0">
              <a:spcBef>
                <a:spcPts val="0"/>
              </a:spcBef>
              <a:buNone/>
            </a:pPr>
            <a:endParaRPr/>
          </a:p>
        </p:txBody>
      </p:sp>
      <p:sp>
        <p:nvSpPr>
          <p:cNvPr id="157" name="Shape 157"/>
          <p:cNvSpPr txBox="1"/>
          <p:nvPr/>
        </p:nvSpPr>
        <p:spPr>
          <a:xfrm>
            <a:off x="5777075" y="4298975"/>
            <a:ext cx="817500" cy="354599"/>
          </a:xfrm>
          <a:prstGeom prst="rect">
            <a:avLst/>
          </a:prstGeom>
          <a:solidFill>
            <a:srgbClr val="C9DAF8"/>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a:t>NATO</a:t>
            </a:r>
          </a:p>
        </p:txBody>
      </p:sp>
      <p:sp>
        <p:nvSpPr>
          <p:cNvPr id="158" name="Shape 158"/>
          <p:cNvSpPr txBox="1"/>
          <p:nvPr/>
        </p:nvSpPr>
        <p:spPr>
          <a:xfrm>
            <a:off x="5812925" y="4713800"/>
            <a:ext cx="745800" cy="354599"/>
          </a:xfrm>
          <a:prstGeom prst="rect">
            <a:avLst/>
          </a:prstGeom>
          <a:solidFill>
            <a:srgbClr val="D9D9D9"/>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sz="1200"/>
              <a:t>Neutral</a:t>
            </a:r>
          </a:p>
        </p:txBody>
      </p:sp>
      <p:pic>
        <p:nvPicPr>
          <p:cNvPr id="159" name="Shape 159" descr="Wall.pn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rot="1501203">
            <a:off x="169820" y="1849621"/>
            <a:ext cx="1707355" cy="1361660"/>
          </a:xfrm>
          <a:prstGeom prst="rect">
            <a:avLst/>
          </a:prstGeom>
          <a:noFill/>
          <a:ln>
            <a:noFill/>
          </a:ln>
        </p:spPr>
      </p:pic>
      <p:sp>
        <p:nvSpPr>
          <p:cNvPr id="160" name="Shape 160"/>
          <p:cNvSpPr txBox="1"/>
          <p:nvPr/>
        </p:nvSpPr>
        <p:spPr>
          <a:xfrm>
            <a:off x="3376575" y="2025337"/>
            <a:ext cx="817500" cy="302400"/>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sz="1200"/>
              <a:t>Hungary</a:t>
            </a:r>
          </a:p>
        </p:txBody>
      </p:sp>
      <p:sp>
        <p:nvSpPr>
          <p:cNvPr id="161" name="Shape 161"/>
          <p:cNvSpPr txBox="1"/>
          <p:nvPr/>
        </p:nvSpPr>
        <p:spPr>
          <a:xfrm>
            <a:off x="3298600" y="2446012"/>
            <a:ext cx="817500" cy="354599"/>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sz="1200"/>
              <a:t>Romania</a:t>
            </a:r>
          </a:p>
        </p:txBody>
      </p:sp>
      <p:sp>
        <p:nvSpPr>
          <p:cNvPr id="162" name="Shape 162"/>
          <p:cNvSpPr txBox="1"/>
          <p:nvPr/>
        </p:nvSpPr>
        <p:spPr>
          <a:xfrm>
            <a:off x="2489575" y="2472105"/>
            <a:ext cx="745800" cy="302400"/>
          </a:xfrm>
          <a:prstGeom prst="rect">
            <a:avLst/>
          </a:prstGeom>
          <a:solidFill>
            <a:srgbClr val="FFFFF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sz="1200" dirty="0"/>
              <a:t>Bulgaria</a:t>
            </a:r>
          </a:p>
        </p:txBody>
      </p:sp>
      <p:pic>
        <p:nvPicPr>
          <p:cNvPr id="163" name="Shape 163"/>
          <p:cNvPicPr preferRelativeResize="0"/>
          <p:nvPr/>
        </p:nvPicPr>
        <p:blipFill>
          <a:blip r:embed="rId6">
            <a:alphaModFix/>
          </a:blip>
          <a:stretch>
            <a:fillRect/>
          </a:stretch>
        </p:blipFill>
        <p:spPr>
          <a:xfrm>
            <a:off x="6997750" y="738050"/>
            <a:ext cx="2038350" cy="1657350"/>
          </a:xfrm>
          <a:prstGeom prst="rect">
            <a:avLst/>
          </a:prstGeom>
          <a:noFill/>
          <a:ln>
            <a:noFill/>
          </a:ln>
        </p:spPr>
      </p:pic>
      <p:sp>
        <p:nvSpPr>
          <p:cNvPr id="164" name="Shape 164"/>
          <p:cNvSpPr txBox="1"/>
          <p:nvPr/>
        </p:nvSpPr>
        <p:spPr>
          <a:xfrm>
            <a:off x="6997825" y="2472100"/>
            <a:ext cx="1730399" cy="2515500"/>
          </a:xfrm>
          <a:prstGeom prst="rect">
            <a:avLst/>
          </a:prstGeom>
          <a:noFill/>
          <a:ln>
            <a:noFill/>
          </a:ln>
        </p:spPr>
        <p:txBody>
          <a:bodyPr wrap="square" lIns="91425" tIns="91425" rIns="91425" bIns="91425" anchor="t" anchorCtr="0">
            <a:noAutofit/>
          </a:bodyPr>
          <a:lstStyle/>
          <a:p>
            <a:pPr lvl="0">
              <a:spcBef>
                <a:spcPts val="0"/>
              </a:spcBef>
              <a:buNone/>
            </a:pPr>
            <a:r>
              <a:rPr lang="en-US"/>
              <a:t>The paint bucket tool selector can be seen above - be sure you have selected a box before choosing the color. Students can also choose different colors for the alliances if they choose.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434" y="387491"/>
            <a:ext cx="6499573" cy="8503589"/>
          </a:xfrm>
          <a:prstGeom prst="rect">
            <a:avLst/>
          </a:prstGeom>
        </p:spPr>
      </p:pic>
    </p:spTree>
    <p:extLst>
      <p:ext uri="{BB962C8B-B14F-4D97-AF65-F5344CB8AC3E}">
        <p14:creationId xmlns:p14="http://schemas.microsoft.com/office/powerpoint/2010/main" val="3920716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2751" y="324877"/>
            <a:ext cx="5944872" cy="478654"/>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342" y="803531"/>
            <a:ext cx="6241690" cy="421357"/>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342" y="1282185"/>
            <a:ext cx="5944872" cy="86127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597905019"/>
              </p:ext>
            </p:extLst>
          </p:nvPr>
        </p:nvGraphicFramePr>
        <p:xfrm>
          <a:off x="444342" y="2200754"/>
          <a:ext cx="5915025" cy="456566"/>
        </p:xfrm>
        <a:graphic>
          <a:graphicData uri="http://schemas.openxmlformats.org/drawingml/2006/table">
            <a:tbl>
              <a:tblPr firstRow="1" firstCol="1" bandRow="1"/>
              <a:tblGrid>
                <a:gridCol w="1971253">
                  <a:extLst>
                    <a:ext uri="{9D8B030D-6E8A-4147-A177-3AD203B41FA5}">
                      <a16:colId xmlns:a16="http://schemas.microsoft.com/office/drawing/2014/main" val="2082496458"/>
                    </a:ext>
                  </a:extLst>
                </a:gridCol>
                <a:gridCol w="1971886">
                  <a:extLst>
                    <a:ext uri="{9D8B030D-6E8A-4147-A177-3AD203B41FA5}">
                      <a16:colId xmlns:a16="http://schemas.microsoft.com/office/drawing/2014/main" val="3223753504"/>
                    </a:ext>
                  </a:extLst>
                </a:gridCol>
                <a:gridCol w="1971886">
                  <a:extLst>
                    <a:ext uri="{9D8B030D-6E8A-4147-A177-3AD203B41FA5}">
                      <a16:colId xmlns:a16="http://schemas.microsoft.com/office/drawing/2014/main" val="3303812647"/>
                    </a:ext>
                  </a:extLst>
                </a:gridCol>
              </a:tblGrid>
              <a:tr h="0">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Marshall Plan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containment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iron curtain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8303467"/>
                  </a:ext>
                </a:extLst>
              </a:tr>
              <a:tr h="227428">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deterrents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satellite state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Baskerville Old Face" panose="02020602080505020303" pitchFamily="18" charset="0"/>
                          <a:ea typeface="Calibri" panose="020F0502020204030204" pitchFamily="34" charset="0"/>
                          <a:cs typeface="Times New Roman" panose="02020603050405020304" pitchFamily="18" charset="0"/>
                        </a:rPr>
                        <a:t>Truman Doctrine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217549"/>
                  </a:ext>
                </a:extLst>
              </a:tr>
            </a:tbl>
          </a:graphicData>
        </a:graphic>
      </p:graphicFrame>
      <p:pic>
        <p:nvPicPr>
          <p:cNvPr id="15" name="Picture 14"/>
          <p:cNvPicPr>
            <a:picLocks noChangeAspect="1"/>
          </p:cNvPicPr>
          <p:nvPr/>
        </p:nvPicPr>
        <p:blipFill>
          <a:blip r:embed="rId5"/>
          <a:stretch>
            <a:fillRect/>
          </a:stretch>
        </p:blipFill>
        <p:spPr>
          <a:xfrm>
            <a:off x="114300" y="2971800"/>
            <a:ext cx="6629400" cy="3200400"/>
          </a:xfrm>
          <a:prstGeom prst="rect">
            <a:avLst/>
          </a:prstGeom>
        </p:spPr>
      </p:pic>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4495" y="6293796"/>
            <a:ext cx="5944872" cy="2925276"/>
          </a:xfrm>
          <a:prstGeom prst="rect">
            <a:avLst/>
          </a:prstGeom>
        </p:spPr>
      </p:pic>
    </p:spTree>
    <p:extLst>
      <p:ext uri="{BB962C8B-B14F-4D97-AF65-F5344CB8AC3E}">
        <p14:creationId xmlns:p14="http://schemas.microsoft.com/office/powerpoint/2010/main" val="3472894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4099" y="2244249"/>
            <a:ext cx="3787749" cy="4897600"/>
          </a:xfrm>
          <a:prstGeom prst="rect">
            <a:avLst/>
          </a:prstGeom>
          <a:noFill/>
          <a:ln>
            <a:noFill/>
          </a:ln>
        </p:spPr>
      </p:pic>
      <p:pic>
        <p:nvPicPr>
          <p:cNvPr id="170" name="Shape 17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095250" y="3063673"/>
            <a:ext cx="647767" cy="523200"/>
          </a:xfrm>
          <a:prstGeom prst="rect">
            <a:avLst/>
          </a:prstGeom>
          <a:noFill/>
          <a:ln>
            <a:noFill/>
          </a:ln>
        </p:spPr>
      </p:pic>
      <p:pic>
        <p:nvPicPr>
          <p:cNvPr id="171" name="Shape 171" descr="http://coloringpagesjos.com/wp-content/uploads/2014/13841-airplane-coloring-pages-printable.gif"/>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04875" y="1694200"/>
            <a:ext cx="2770199" cy="1425599"/>
          </a:xfrm>
          <a:prstGeom prst="rect">
            <a:avLst/>
          </a:prstGeom>
          <a:noFill/>
          <a:ln>
            <a:noFill/>
          </a:ln>
        </p:spPr>
      </p:pic>
      <p:sp>
        <p:nvSpPr>
          <p:cNvPr id="172" name="Shape 172"/>
          <p:cNvSpPr/>
          <p:nvPr/>
        </p:nvSpPr>
        <p:spPr>
          <a:xfrm rot="-1698319">
            <a:off x="3071133" y="3594111"/>
            <a:ext cx="1020520" cy="169253"/>
          </a:xfrm>
          <a:prstGeom prst="leftArrow">
            <a:avLst>
              <a:gd name="adj1" fmla="val 50000"/>
              <a:gd name="adj2" fmla="val 49904"/>
            </a:avLst>
          </a:prstGeom>
          <a:solidFill>
            <a:srgbClr val="4F81BD"/>
          </a:solidFill>
          <a:ln w="25400" cap="flat" cmpd="sng">
            <a:solidFill>
              <a:srgbClr val="385D8A"/>
            </a:solidFill>
            <a:prstDash val="solid"/>
            <a:miter lim="8000"/>
            <a:headEnd type="none" w="med" len="med"/>
            <a:tailEnd type="none" w="med" len="med"/>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3" name="Shape 173"/>
          <p:cNvSpPr/>
          <p:nvPr/>
        </p:nvSpPr>
        <p:spPr>
          <a:xfrm>
            <a:off x="0" y="525675"/>
            <a:ext cx="6858000" cy="13374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a:solidFill>
                  <a:schemeClr val="dk1"/>
                </a:solidFill>
                <a:latin typeface="Arial"/>
                <a:ea typeface="Arial"/>
                <a:cs typeface="Arial"/>
                <a:sym typeface="Arial"/>
              </a:rPr>
              <a:t>Directions</a:t>
            </a:r>
            <a:r>
              <a:rPr lang="en-US" sz="1200" b="0" i="0" u="none" strike="noStrike" cap="none">
                <a:solidFill>
                  <a:schemeClr val="dk1"/>
                </a:solidFill>
                <a:latin typeface="Arial"/>
                <a:ea typeface="Arial"/>
                <a:cs typeface="Arial"/>
                <a:sym typeface="Arial"/>
              </a:rPr>
              <a:t>: After Germany’s surrender in World War II, the country, and its capital Berlin, were divided into 4 occupation zones by the Allied countries. While France, England, and the US desired to rebuild their territories to be strong democratic allies, the Soviet Union wished to keep its former enemy weak and divided. As a result, they cut off the east and trapped those in West Berlin</a:t>
            </a:r>
            <a:r>
              <a:rPr lang="en-US" sz="1200" b="1">
                <a:solidFill>
                  <a:schemeClr val="dk1"/>
                </a:solidFill>
              </a:rPr>
              <a:t>. </a:t>
            </a:r>
            <a:r>
              <a:rPr lang="en-US" sz="1200">
                <a:solidFill>
                  <a:schemeClr val="dk1"/>
                </a:solidFill>
              </a:rPr>
              <a:t>Drag &amp; drop the flags below to match the occupation zones, then </a:t>
            </a:r>
            <a:r>
              <a:rPr lang="en-US" sz="1200" b="1" u="sng">
                <a:solidFill>
                  <a:schemeClr val="hlink"/>
                </a:solidFill>
                <a:hlinkClick r:id="rId6"/>
              </a:rPr>
              <a:t>read about the Berlin Airlift here </a:t>
            </a:r>
            <a:r>
              <a:rPr lang="en-US" sz="1200">
                <a:solidFill>
                  <a:schemeClr val="dk1"/>
                </a:solidFill>
              </a:rPr>
              <a:t>and complete the boxes on the Berlin Airlift. </a:t>
            </a:r>
          </a:p>
          <a:p>
            <a:pPr marL="0" marR="0" lvl="0" indent="0" algn="l" rtl="0">
              <a:lnSpc>
                <a:spcPct val="100000"/>
              </a:lnSpc>
              <a:spcBef>
                <a:spcPts val="0"/>
              </a:spcBef>
              <a:spcAft>
                <a:spcPts val="0"/>
              </a:spcAft>
              <a:buClr>
                <a:schemeClr val="dk1"/>
              </a:buClr>
              <a:buFont typeface="Calibri"/>
              <a:buNone/>
            </a:pPr>
            <a:endParaRPr sz="1800" b="0" i="0" u="none" strike="noStrike" cap="none">
              <a:solidFill>
                <a:schemeClr val="dk1"/>
              </a:solidFill>
              <a:latin typeface="Arial"/>
              <a:ea typeface="Arial"/>
              <a:cs typeface="Arial"/>
              <a:sym typeface="Arial"/>
            </a:endParaRPr>
          </a:p>
        </p:txBody>
      </p:sp>
      <p:sp>
        <p:nvSpPr>
          <p:cNvPr id="174" name="Shape 174"/>
          <p:cNvSpPr/>
          <p:nvPr/>
        </p:nvSpPr>
        <p:spPr>
          <a:xfrm>
            <a:off x="152400" y="609600"/>
            <a:ext cx="6858000" cy="0"/>
          </a:xfrm>
          <a:prstGeom prst="rect">
            <a:avLst/>
          </a:prstGeom>
          <a:noFill/>
          <a:ln>
            <a:noFill/>
          </a:ln>
        </p:spPr>
        <p:txBody>
          <a:bodyPr wrap="square"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5" name="Shape 175"/>
          <p:cNvSpPr/>
          <p:nvPr/>
        </p:nvSpPr>
        <p:spPr>
          <a:xfrm>
            <a:off x="152400" y="609600"/>
            <a:ext cx="6858000" cy="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24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ct val="25000"/>
              <a:buFont typeface="Arial"/>
              <a:buNone/>
            </a:pPr>
            <a:br>
              <a:rPr lang="en-US" sz="2400" b="0" i="0" u="none" strike="noStrike" cap="none">
                <a:solidFill>
                  <a:srgbClr val="FFFFFF"/>
                </a:solidFill>
                <a:latin typeface="Arial"/>
                <a:ea typeface="Arial"/>
                <a:cs typeface="Arial"/>
                <a:sym typeface="Arial"/>
              </a:rPr>
            </a:br>
            <a:endParaRPr lang="en-US" sz="2400" b="0" i="0" u="none" strike="noStrike" cap="none">
              <a:solidFill>
                <a:srgbClr val="FFFFFF"/>
              </a:solidFill>
              <a:latin typeface="Arial"/>
              <a:ea typeface="Arial"/>
              <a:cs typeface="Arial"/>
              <a:sym typeface="Arial"/>
            </a:endParaRPr>
          </a:p>
        </p:txBody>
      </p:sp>
      <p:sp>
        <p:nvSpPr>
          <p:cNvPr id="176" name="Shape 176"/>
          <p:cNvSpPr txBox="1"/>
          <p:nvPr/>
        </p:nvSpPr>
        <p:spPr>
          <a:xfrm>
            <a:off x="395110" y="19756"/>
            <a:ext cx="6129899"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German Occupation &amp; the Berlin Airlift</a:t>
            </a:r>
          </a:p>
        </p:txBody>
      </p:sp>
      <p:pic>
        <p:nvPicPr>
          <p:cNvPr id="177" name="Shape 177"/>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2989256" y="1799412"/>
            <a:ext cx="879475" cy="484899"/>
          </a:xfrm>
          <a:prstGeom prst="rect">
            <a:avLst/>
          </a:prstGeom>
          <a:noFill/>
          <a:ln>
            <a:noFill/>
          </a:ln>
        </p:spPr>
      </p:pic>
      <p:pic>
        <p:nvPicPr>
          <p:cNvPr id="178" name="Shape 178"/>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2185943" y="1770425"/>
            <a:ext cx="761064" cy="542925"/>
          </a:xfrm>
          <a:prstGeom prst="rect">
            <a:avLst/>
          </a:prstGeom>
          <a:noFill/>
          <a:ln>
            <a:noFill/>
          </a:ln>
        </p:spPr>
      </p:pic>
      <p:pic>
        <p:nvPicPr>
          <p:cNvPr id="179" name="Shape 179"/>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172845" y="1770412"/>
            <a:ext cx="967084" cy="542925"/>
          </a:xfrm>
          <a:prstGeom prst="rect">
            <a:avLst/>
          </a:prstGeom>
          <a:noFill/>
          <a:ln>
            <a:noFill/>
          </a:ln>
        </p:spPr>
      </p:pic>
      <p:pic>
        <p:nvPicPr>
          <p:cNvPr id="180" name="Shape 180"/>
          <p:cNvPicPr preferRelativeResize="0"/>
          <p:nvPr/>
        </p:nvPicPr>
        <p:blipFill>
          <a:blip r:embed="rId10">
            <a:alphaModFix/>
          </a:blip>
          <a:stretch>
            <a:fillRect/>
          </a:stretch>
        </p:blipFill>
        <p:spPr>
          <a:xfrm>
            <a:off x="76200" y="1770400"/>
            <a:ext cx="1047750" cy="542925"/>
          </a:xfrm>
          <a:prstGeom prst="rect">
            <a:avLst/>
          </a:prstGeom>
          <a:noFill/>
          <a:ln>
            <a:noFill/>
          </a:ln>
        </p:spPr>
      </p:pic>
      <p:sp>
        <p:nvSpPr>
          <p:cNvPr id="181" name="Shape 181"/>
          <p:cNvSpPr txBox="1"/>
          <p:nvPr/>
        </p:nvSpPr>
        <p:spPr>
          <a:xfrm>
            <a:off x="3804875" y="3678750"/>
            <a:ext cx="2940299" cy="1723799"/>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2800" dirty="0"/>
              <a:t>What was it?</a:t>
            </a:r>
          </a:p>
          <a:p>
            <a:pPr lvl="0" algn="ctr" rtl="0">
              <a:spcBef>
                <a:spcPts val="0"/>
              </a:spcBef>
              <a:buNone/>
            </a:pPr>
            <a:endParaRPr sz="1300" dirty="0"/>
          </a:p>
        </p:txBody>
      </p:sp>
      <p:sp>
        <p:nvSpPr>
          <p:cNvPr id="182" name="Shape 182"/>
          <p:cNvSpPr txBox="1"/>
          <p:nvPr/>
        </p:nvSpPr>
        <p:spPr>
          <a:xfrm>
            <a:off x="2689400" y="7310100"/>
            <a:ext cx="4055699" cy="1723799"/>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2800" dirty="0"/>
              <a:t>What was the result?</a:t>
            </a:r>
          </a:p>
          <a:p>
            <a:pPr lvl="0" algn="ctr" rtl="0">
              <a:spcBef>
                <a:spcPts val="0"/>
              </a:spcBef>
              <a:buNone/>
            </a:pPr>
            <a:endParaRPr sz="1300" dirty="0"/>
          </a:p>
        </p:txBody>
      </p:sp>
      <p:sp>
        <p:nvSpPr>
          <p:cNvPr id="183" name="Shape 183"/>
          <p:cNvSpPr txBox="1"/>
          <p:nvPr/>
        </p:nvSpPr>
        <p:spPr>
          <a:xfrm>
            <a:off x="3288425" y="5494425"/>
            <a:ext cx="3456599" cy="1723799"/>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2800" dirty="0"/>
              <a:t>Why was it necessary?</a:t>
            </a:r>
          </a:p>
          <a:p>
            <a:pPr lvl="0" algn="ctr" rtl="0">
              <a:spcBef>
                <a:spcPts val="0"/>
              </a:spcBef>
              <a:buNone/>
            </a:pPr>
            <a:endParaRPr sz="1300" dirty="0"/>
          </a:p>
        </p:txBody>
      </p:sp>
      <p:pic>
        <p:nvPicPr>
          <p:cNvPr id="184" name="Shape 184"/>
          <p:cNvPicPr preferRelativeResize="0"/>
          <p:nvPr/>
        </p:nvPicPr>
        <p:blipFill>
          <a:blip r:embed="rId11">
            <a:alphaModFix/>
          </a:blip>
          <a:stretch>
            <a:fillRect/>
          </a:stretch>
        </p:blipFill>
        <p:spPr>
          <a:xfrm>
            <a:off x="5160325" y="3053475"/>
            <a:ext cx="419100" cy="533400"/>
          </a:xfrm>
          <a:prstGeom prst="rect">
            <a:avLst/>
          </a:prstGeom>
          <a:noFill/>
          <a:ln>
            <a:noFill/>
          </a:ln>
        </p:spPr>
      </p:pic>
      <p:pic>
        <p:nvPicPr>
          <p:cNvPr id="185" name="Shape 185"/>
          <p:cNvPicPr preferRelativeResize="0"/>
          <p:nvPr/>
        </p:nvPicPr>
        <p:blipFill>
          <a:blip r:embed="rId11">
            <a:alphaModFix/>
          </a:blip>
          <a:stretch>
            <a:fillRect/>
          </a:stretch>
        </p:blipFill>
        <p:spPr>
          <a:xfrm>
            <a:off x="5817625" y="2905175"/>
            <a:ext cx="419100" cy="533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567" y="0"/>
            <a:ext cx="6446536" cy="8968902"/>
          </a:xfrm>
          <a:prstGeom prst="rect">
            <a:avLst/>
          </a:prstGeom>
        </p:spPr>
      </p:pic>
    </p:spTree>
    <p:extLst>
      <p:ext uri="{BB962C8B-B14F-4D97-AF65-F5344CB8AC3E}">
        <p14:creationId xmlns:p14="http://schemas.microsoft.com/office/powerpoint/2010/main" val="3437719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p:nvPr/>
        </p:nvSpPr>
        <p:spPr>
          <a:xfrm>
            <a:off x="395110" y="19756"/>
            <a:ext cx="6129900"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Stalin’s Goals for Eastern Europe</a:t>
            </a:r>
          </a:p>
        </p:txBody>
      </p:sp>
      <p:pic>
        <p:nvPicPr>
          <p:cNvPr id="191" name="Shape 19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7975" y="955100"/>
            <a:ext cx="6488099" cy="5055871"/>
          </a:xfrm>
          <a:prstGeom prst="rect">
            <a:avLst/>
          </a:prstGeom>
          <a:noFill/>
          <a:ln>
            <a:noFill/>
          </a:ln>
        </p:spPr>
      </p:pic>
      <p:sp>
        <p:nvSpPr>
          <p:cNvPr id="192" name="Shape 192"/>
          <p:cNvSpPr/>
          <p:nvPr/>
        </p:nvSpPr>
        <p:spPr>
          <a:xfrm>
            <a:off x="162050" y="490750"/>
            <a:ext cx="6488100" cy="13704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a:solidFill>
                  <a:schemeClr val="dk1"/>
                </a:solidFill>
                <a:latin typeface="Arial"/>
                <a:ea typeface="Arial"/>
                <a:cs typeface="Arial"/>
                <a:sym typeface="Arial"/>
              </a:rPr>
              <a:t>Directions</a:t>
            </a:r>
            <a:r>
              <a:rPr lang="en-US" sz="1200" b="0" i="0" u="none" strike="noStrike" cap="none">
                <a:solidFill>
                  <a:schemeClr val="dk1"/>
                </a:solidFill>
                <a:latin typeface="Arial"/>
                <a:ea typeface="Arial"/>
                <a:cs typeface="Arial"/>
                <a:sym typeface="Arial"/>
              </a:rPr>
              <a:t>: </a:t>
            </a:r>
            <a:r>
              <a:rPr lang="en-US" sz="1200">
                <a:solidFill>
                  <a:schemeClr val="dk1"/>
                </a:solidFill>
              </a:rPr>
              <a:t>After World War 2, Stalin felt that he deserved a reward for helping defeat Hitler and the Nazis. Research Stalin’s goals after World War 2, and describe them below.</a:t>
            </a:r>
          </a:p>
        </p:txBody>
      </p:sp>
      <p:sp>
        <p:nvSpPr>
          <p:cNvPr id="193" name="Shape 193"/>
          <p:cNvSpPr txBox="1"/>
          <p:nvPr/>
        </p:nvSpPr>
        <p:spPr>
          <a:xfrm>
            <a:off x="63050" y="6118575"/>
            <a:ext cx="6686100" cy="2952900"/>
          </a:xfrm>
          <a:prstGeom prst="rect">
            <a:avLst/>
          </a:prstGeom>
          <a:solidFill>
            <a:srgbClr val="F4CCCC"/>
          </a:solidFill>
          <a:ln>
            <a:noFill/>
          </a:ln>
        </p:spPr>
        <p:txBody>
          <a:bodyPr wrap="square" lIns="91425" tIns="91425" rIns="91425" bIns="91425" anchor="t" anchorCtr="0">
            <a:noAutofit/>
          </a:bodyPr>
          <a:lstStyle/>
          <a:p>
            <a:pPr lvl="0" algn="ctr" rtl="0">
              <a:spcBef>
                <a:spcPts val="0"/>
              </a:spcBef>
              <a:buNone/>
            </a:pPr>
            <a:r>
              <a:rPr lang="en-US">
                <a:solidFill>
                  <a:schemeClr val="dk1"/>
                </a:solidFill>
                <a:latin typeface="Anton"/>
                <a:ea typeface="Anton"/>
                <a:cs typeface="Anton"/>
                <a:sym typeface="Anton"/>
              </a:rPr>
              <a:t>What were Stalin’s goals for Eastern Europe after World War 2?</a:t>
            </a:r>
          </a:p>
          <a:p>
            <a:pPr lvl="0" rtl="0">
              <a:spcBef>
                <a:spcPts val="0"/>
              </a:spcBef>
              <a:buClr>
                <a:schemeClr val="dk1"/>
              </a:buClr>
              <a:buFont typeface="Arial"/>
              <a:buNone/>
            </a:pPr>
            <a:endParaRPr>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1116</Words>
  <Application>Microsoft Office PowerPoint</Application>
  <PresentationFormat>On-screen Show (4:3)</PresentationFormat>
  <Paragraphs>175</Paragraphs>
  <Slides>29</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Baskerville Old Face</vt:lpstr>
      <vt:lpstr>Impact</vt:lpstr>
      <vt:lpstr>Arial</vt:lpstr>
      <vt:lpstr>Anton</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Shafer, Amy</dc:creator>
  <cp:lastModifiedBy>Greif, Madison</cp:lastModifiedBy>
  <cp:revision>20</cp:revision>
  <cp:lastPrinted>2017-09-27T03:40:41Z</cp:lastPrinted>
  <dcterms:modified xsi:type="dcterms:W3CDTF">2019-09-04T18:05:35Z</dcterms:modified>
</cp:coreProperties>
</file>