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4"/>
    <p:sldMasterId id="2147483660" r:id="rId5"/>
  </p:sldMasterIdLst>
  <p:notesMasterIdLst>
    <p:notesMasterId r:id="rId39"/>
  </p:notesMasterIdLst>
  <p:sldIdLst>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58" r:id="rId38"/>
  </p:sldIdLst>
  <p:sldSz cx="6858000" cy="9144000" type="screen4x3"/>
  <p:notesSz cx="7102475" cy="9388475"/>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9CE7CCE-FE82-4637-9AA5-D14B0CEF988A}">
  <a:tblStyle styleId="{09CE7CCE-FE82-4637-9AA5-D14B0CEF988A}"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9EFF7"/>
          </a:solidFill>
        </a:fill>
      </a:tcStyle>
    </a:wholeTbl>
    <a:band1H>
      <a:tcStyle>
        <a:tcBdr/>
        <a:fill>
          <a:solidFill>
            <a:srgbClr val="D0DEEF"/>
          </a:solidFill>
        </a:fill>
      </a:tcStyle>
    </a:band1H>
    <a:band1V>
      <a:tcStyle>
        <a:tcBdr/>
        <a:fill>
          <a:solidFill>
            <a:srgbClr val="D0DEEF"/>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7" d="100"/>
          <a:sy n="27" d="100"/>
        </p:scale>
        <p:origin x="196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2233613" y="704850"/>
            <a:ext cx="2636837" cy="35194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10249" y="4459526"/>
            <a:ext cx="5681979" cy="4224814"/>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EE379E6-A005-4B35-BA2C-96C9433DA95E}" type="slidenum">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panose="020B0604020202020204" pitchFamily="34" charset="0"/>
            </a:endParaRPr>
          </a:p>
        </p:txBody>
      </p:sp>
    </p:spTree>
    <p:extLst>
      <p:ext uri="{BB962C8B-B14F-4D97-AF65-F5344CB8AC3E}">
        <p14:creationId xmlns:p14="http://schemas.microsoft.com/office/powerpoint/2010/main" val="31767728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BCA0064-A5F1-48B2-AA49-2E5B808AD5D1}" type="slidenum">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anose="020B0604020202020204" pitchFamily="34" charset="0"/>
            </a:endParaRPr>
          </a:p>
        </p:txBody>
      </p:sp>
    </p:spTree>
    <p:extLst>
      <p:ext uri="{BB962C8B-B14F-4D97-AF65-F5344CB8AC3E}">
        <p14:creationId xmlns:p14="http://schemas.microsoft.com/office/powerpoint/2010/main" val="8363523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A6C5596-9444-4473-A3D3-75B5F5E00046}" type="slidenum">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anose="020B0604020202020204" pitchFamily="34" charset="0"/>
            </a:endParaRPr>
          </a:p>
        </p:txBody>
      </p:sp>
    </p:spTree>
    <p:extLst>
      <p:ext uri="{BB962C8B-B14F-4D97-AF65-F5344CB8AC3E}">
        <p14:creationId xmlns:p14="http://schemas.microsoft.com/office/powerpoint/2010/main" val="37853061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93EFF53-6D06-4E9C-9009-8B9E7881AFE5}" type="slidenum">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anose="020B0604020202020204" pitchFamily="34" charset="0"/>
            </a:endParaRPr>
          </a:p>
        </p:txBody>
      </p:sp>
    </p:spTree>
    <p:extLst>
      <p:ext uri="{BB962C8B-B14F-4D97-AF65-F5344CB8AC3E}">
        <p14:creationId xmlns:p14="http://schemas.microsoft.com/office/powerpoint/2010/main" val="25656107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A6E03C2-37D2-4096-AEB4-30A2F0122349}" type="slidenum">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anose="020B0604020202020204" pitchFamily="34" charset="0"/>
            </a:endParaRPr>
          </a:p>
        </p:txBody>
      </p:sp>
    </p:spTree>
    <p:extLst>
      <p:ext uri="{BB962C8B-B14F-4D97-AF65-F5344CB8AC3E}">
        <p14:creationId xmlns:p14="http://schemas.microsoft.com/office/powerpoint/2010/main" val="23231074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6A46F2F-3BBF-4EA0-8718-973656C27866}" type="slidenum">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anose="020B0604020202020204" pitchFamily="34" charset="0"/>
            </a:endParaRPr>
          </a:p>
        </p:txBody>
      </p:sp>
    </p:spTree>
    <p:extLst>
      <p:ext uri="{BB962C8B-B14F-4D97-AF65-F5344CB8AC3E}">
        <p14:creationId xmlns:p14="http://schemas.microsoft.com/office/powerpoint/2010/main" val="8679402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3B76914-CEBF-4776-9047-BF91DE28ECE7}" type="slidenum">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anose="020B0604020202020204" pitchFamily="34" charset="0"/>
            </a:endParaRPr>
          </a:p>
        </p:txBody>
      </p:sp>
    </p:spTree>
    <p:extLst>
      <p:ext uri="{BB962C8B-B14F-4D97-AF65-F5344CB8AC3E}">
        <p14:creationId xmlns:p14="http://schemas.microsoft.com/office/powerpoint/2010/main" val="30608169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4C5C4C7-7103-46ED-8A85-0F8E6CE633D9}" type="slidenum">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anose="020B0604020202020204" pitchFamily="34" charset="0"/>
            </a:endParaRPr>
          </a:p>
        </p:txBody>
      </p:sp>
    </p:spTree>
    <p:extLst>
      <p:ext uri="{BB962C8B-B14F-4D97-AF65-F5344CB8AC3E}">
        <p14:creationId xmlns:p14="http://schemas.microsoft.com/office/powerpoint/2010/main" val="12567630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8267B6C-4886-4396-9360-E0E0D5376EA8}" type="slidenum">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anose="020B0604020202020204" pitchFamily="34" charset="0"/>
            </a:endParaRPr>
          </a:p>
        </p:txBody>
      </p:sp>
    </p:spTree>
    <p:extLst>
      <p:ext uri="{BB962C8B-B14F-4D97-AF65-F5344CB8AC3E}">
        <p14:creationId xmlns:p14="http://schemas.microsoft.com/office/powerpoint/2010/main" val="10399263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6C3B22D-B3DA-4A44-A7D5-6C457F4B0B87}" type="slidenum">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anose="020B0604020202020204" pitchFamily="34" charset="0"/>
            </a:endParaRPr>
          </a:p>
        </p:txBody>
      </p:sp>
    </p:spTree>
    <p:extLst>
      <p:ext uri="{BB962C8B-B14F-4D97-AF65-F5344CB8AC3E}">
        <p14:creationId xmlns:p14="http://schemas.microsoft.com/office/powerpoint/2010/main" val="36778708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B4A8229-AAB3-45B1-AEF6-F5F4599EC58F}" type="slidenum">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anose="020B0604020202020204" pitchFamily="34" charset="0"/>
            </a:endParaRPr>
          </a:p>
        </p:txBody>
      </p:sp>
    </p:spTree>
    <p:extLst>
      <p:ext uri="{BB962C8B-B14F-4D97-AF65-F5344CB8AC3E}">
        <p14:creationId xmlns:p14="http://schemas.microsoft.com/office/powerpoint/2010/main" val="1035172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DB31C3E-5C2B-4AB3-B9CF-BD53C484EA7A}" type="slidenum">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anose="020B0604020202020204" pitchFamily="34" charset="0"/>
            </a:endParaRPr>
          </a:p>
        </p:txBody>
      </p:sp>
    </p:spTree>
    <p:extLst>
      <p:ext uri="{BB962C8B-B14F-4D97-AF65-F5344CB8AC3E}">
        <p14:creationId xmlns:p14="http://schemas.microsoft.com/office/powerpoint/2010/main" val="35075019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4E08FD0-26E8-4C30-92A4-19165621CF20}" type="slidenum">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anose="020B0604020202020204" pitchFamily="34" charset="0"/>
            </a:endParaRPr>
          </a:p>
        </p:txBody>
      </p:sp>
    </p:spTree>
    <p:extLst>
      <p:ext uri="{BB962C8B-B14F-4D97-AF65-F5344CB8AC3E}">
        <p14:creationId xmlns:p14="http://schemas.microsoft.com/office/powerpoint/2010/main" val="3332583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0D3A08D-ACE1-49DE-A923-79935E2DC038}" type="slidenum">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anose="020B0604020202020204" pitchFamily="34" charset="0"/>
            </a:endParaRPr>
          </a:p>
        </p:txBody>
      </p:sp>
    </p:spTree>
    <p:extLst>
      <p:ext uri="{BB962C8B-B14F-4D97-AF65-F5344CB8AC3E}">
        <p14:creationId xmlns:p14="http://schemas.microsoft.com/office/powerpoint/2010/main" val="8727758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7D98574-3835-4418-8537-5C379F419B6B}" type="slidenum">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anose="020B0604020202020204" pitchFamily="34" charset="0"/>
            </a:endParaRPr>
          </a:p>
        </p:txBody>
      </p:sp>
    </p:spTree>
    <p:extLst>
      <p:ext uri="{BB962C8B-B14F-4D97-AF65-F5344CB8AC3E}">
        <p14:creationId xmlns:p14="http://schemas.microsoft.com/office/powerpoint/2010/main" val="33071611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BC9CB31-BD60-4B00-B41B-2AB5C81A0199}" type="slidenum">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anose="020B0604020202020204" pitchFamily="34" charset="0"/>
            </a:endParaRPr>
          </a:p>
        </p:txBody>
      </p:sp>
    </p:spTree>
    <p:extLst>
      <p:ext uri="{BB962C8B-B14F-4D97-AF65-F5344CB8AC3E}">
        <p14:creationId xmlns:p14="http://schemas.microsoft.com/office/powerpoint/2010/main" val="23126409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4E4D45D-6EC3-4233-B7BF-DA084FD7AF50}" type="slidenum">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anose="020B0604020202020204" pitchFamily="34" charset="0"/>
            </a:endParaRPr>
          </a:p>
        </p:txBody>
      </p:sp>
    </p:spTree>
    <p:extLst>
      <p:ext uri="{BB962C8B-B14F-4D97-AF65-F5344CB8AC3E}">
        <p14:creationId xmlns:p14="http://schemas.microsoft.com/office/powerpoint/2010/main" val="31499196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DE63F8E-FCF1-4A66-8678-3295CC2061AE}" type="slidenum">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anose="020B0604020202020204" pitchFamily="34" charset="0"/>
            </a:endParaRPr>
          </a:p>
        </p:txBody>
      </p:sp>
    </p:spTree>
    <p:extLst>
      <p:ext uri="{BB962C8B-B14F-4D97-AF65-F5344CB8AC3E}">
        <p14:creationId xmlns:p14="http://schemas.microsoft.com/office/powerpoint/2010/main" val="3780126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3CB9AD2-EF1A-4BAC-A66E-B08526206ADD}" type="slidenum">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anose="020B0604020202020204" pitchFamily="34" charset="0"/>
            </a:endParaRPr>
          </a:p>
        </p:txBody>
      </p:sp>
    </p:spTree>
    <p:extLst>
      <p:ext uri="{BB962C8B-B14F-4D97-AF65-F5344CB8AC3E}">
        <p14:creationId xmlns:p14="http://schemas.microsoft.com/office/powerpoint/2010/main" val="3203140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E149360-6993-43CA-B80D-9331CEA578E0}" type="slidenum">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anose="020B0604020202020204" pitchFamily="34" charset="0"/>
            </a:endParaRPr>
          </a:p>
        </p:txBody>
      </p:sp>
    </p:spTree>
    <p:extLst>
      <p:ext uri="{BB962C8B-B14F-4D97-AF65-F5344CB8AC3E}">
        <p14:creationId xmlns:p14="http://schemas.microsoft.com/office/powerpoint/2010/main" val="38007088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64D865D-9E6C-42C3-9049-6257029007C1}" type="slidenum">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anose="020B0604020202020204" pitchFamily="34" charset="0"/>
            </a:endParaRPr>
          </a:p>
        </p:txBody>
      </p:sp>
    </p:spTree>
    <p:extLst>
      <p:ext uri="{BB962C8B-B14F-4D97-AF65-F5344CB8AC3E}">
        <p14:creationId xmlns:p14="http://schemas.microsoft.com/office/powerpoint/2010/main" val="14202901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9ECE5ED-EEBD-42B0-AE31-6F2C062551FB}" type="slidenum">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anose="020B0604020202020204" pitchFamily="34" charset="0"/>
            </a:endParaRPr>
          </a:p>
        </p:txBody>
      </p:sp>
    </p:spTree>
    <p:extLst>
      <p:ext uri="{BB962C8B-B14F-4D97-AF65-F5344CB8AC3E}">
        <p14:creationId xmlns:p14="http://schemas.microsoft.com/office/powerpoint/2010/main" val="2008330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41197BF-F474-497B-803F-992B1BCF582B}" type="slidenum">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anose="020B0604020202020204" pitchFamily="34" charset="0"/>
            </a:endParaRPr>
          </a:p>
        </p:txBody>
      </p:sp>
    </p:spTree>
    <p:extLst>
      <p:ext uri="{BB962C8B-B14F-4D97-AF65-F5344CB8AC3E}">
        <p14:creationId xmlns:p14="http://schemas.microsoft.com/office/powerpoint/2010/main" val="29307109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55336C4-A57F-4B8C-B703-73D84E0ABB78}" type="slidenum">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anose="020B0604020202020204" pitchFamily="34" charset="0"/>
            </a:endParaRPr>
          </a:p>
        </p:txBody>
      </p:sp>
    </p:spTree>
    <p:extLst>
      <p:ext uri="{BB962C8B-B14F-4D97-AF65-F5344CB8AC3E}">
        <p14:creationId xmlns:p14="http://schemas.microsoft.com/office/powerpoint/2010/main" val="34542191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2232025" y="704850"/>
            <a:ext cx="2638425"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710248" y="4459526"/>
            <a:ext cx="5681980" cy="4224814"/>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1BA6E49-2699-40D7-B4BC-F93B622CCAF4}" type="slidenum">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anose="020B0604020202020204" pitchFamily="34" charset="0"/>
            </a:endParaRPr>
          </a:p>
        </p:txBody>
      </p:sp>
    </p:spTree>
    <p:extLst>
      <p:ext uri="{BB962C8B-B14F-4D97-AF65-F5344CB8AC3E}">
        <p14:creationId xmlns:p14="http://schemas.microsoft.com/office/powerpoint/2010/main" val="1626622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A1E1790-6E4B-4C2B-B48E-8E2D10A6962D}" type="slidenum">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anose="020B0604020202020204" pitchFamily="34" charset="0"/>
            </a:endParaRPr>
          </a:p>
        </p:txBody>
      </p:sp>
    </p:spTree>
    <p:extLst>
      <p:ext uri="{BB962C8B-B14F-4D97-AF65-F5344CB8AC3E}">
        <p14:creationId xmlns:p14="http://schemas.microsoft.com/office/powerpoint/2010/main" val="295922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F3710F7-1D02-4B7E-99E9-70C459140092}" type="slidenum">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anose="020B0604020202020204" pitchFamily="34" charset="0"/>
            </a:endParaRPr>
          </a:p>
        </p:txBody>
      </p:sp>
    </p:spTree>
    <p:extLst>
      <p:ext uri="{BB962C8B-B14F-4D97-AF65-F5344CB8AC3E}">
        <p14:creationId xmlns:p14="http://schemas.microsoft.com/office/powerpoint/2010/main" val="1894464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91025C0-00C7-4BFE-AC63-EC6C8E710C95}" type="slidenum">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anose="020B0604020202020204" pitchFamily="34" charset="0"/>
            </a:endParaRPr>
          </a:p>
        </p:txBody>
      </p:sp>
    </p:spTree>
    <p:extLst>
      <p:ext uri="{BB962C8B-B14F-4D97-AF65-F5344CB8AC3E}">
        <p14:creationId xmlns:p14="http://schemas.microsoft.com/office/powerpoint/2010/main" val="1528335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CFA9430-2720-458C-B39F-39B29C830CC0}" type="slidenum">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anose="020B0604020202020204" pitchFamily="34" charset="0"/>
            </a:endParaRPr>
          </a:p>
        </p:txBody>
      </p:sp>
    </p:spTree>
    <p:extLst>
      <p:ext uri="{BB962C8B-B14F-4D97-AF65-F5344CB8AC3E}">
        <p14:creationId xmlns:p14="http://schemas.microsoft.com/office/powerpoint/2010/main" val="4002220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59AAC86-25BA-410C-A4D7-AAD1427D8505}" type="slidenum">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anose="020B0604020202020204" pitchFamily="34" charset="0"/>
            </a:endParaRPr>
          </a:p>
        </p:txBody>
      </p:sp>
    </p:spTree>
    <p:extLst>
      <p:ext uri="{BB962C8B-B14F-4D97-AF65-F5344CB8AC3E}">
        <p14:creationId xmlns:p14="http://schemas.microsoft.com/office/powerpoint/2010/main" val="3099388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514350" y="1496483"/>
            <a:ext cx="5829299" cy="3183467"/>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dk1"/>
              </a:buClr>
              <a:buFont typeface="Calibri"/>
              <a:buNone/>
              <a:defRPr sz="45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 name="Shape 13"/>
          <p:cNvSpPr txBox="1">
            <a:spLocks noGrp="1"/>
          </p:cNvSpPr>
          <p:nvPr>
            <p:ph type="subTitle" idx="1"/>
          </p:nvPr>
        </p:nvSpPr>
        <p:spPr>
          <a:xfrm>
            <a:off x="857250" y="4802717"/>
            <a:ext cx="5143499" cy="2207682"/>
          </a:xfrm>
          <a:prstGeom prst="rect">
            <a:avLst/>
          </a:prstGeom>
          <a:noFill/>
          <a:ln>
            <a:noFill/>
          </a:ln>
        </p:spPr>
        <p:txBody>
          <a:bodyPr lIns="91425" tIns="91425" rIns="91425" bIns="91425" anchor="t" anchorCtr="0"/>
          <a:lstStyle>
            <a:lvl1pPr marL="0" marR="0" lvl="0" indent="0" algn="ctr" rtl="0">
              <a:lnSpc>
                <a:spcPct val="90000"/>
              </a:lnSpc>
              <a:spcBef>
                <a:spcPts val="750"/>
              </a:spcBef>
              <a:buClr>
                <a:schemeClr val="dk1"/>
              </a:buClr>
              <a:buFont typeface="Arial"/>
              <a:buNone/>
              <a:defRPr sz="1800" b="0" i="0" u="none" strike="noStrike" cap="none">
                <a:solidFill>
                  <a:schemeClr val="dk1"/>
                </a:solidFill>
                <a:latin typeface="Calibri"/>
                <a:ea typeface="Calibri"/>
                <a:cs typeface="Calibri"/>
                <a:sym typeface="Calibri"/>
              </a:defRPr>
            </a:lvl1pPr>
            <a:lvl2pPr marL="342900" marR="0" lvl="1" indent="0" algn="ctr"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2pPr>
            <a:lvl3pPr marL="685800" marR="0" lvl="2" indent="0" algn="ctr" rtl="0">
              <a:lnSpc>
                <a:spcPct val="90000"/>
              </a:lnSpc>
              <a:spcBef>
                <a:spcPts val="375"/>
              </a:spcBef>
              <a:buClr>
                <a:schemeClr val="dk1"/>
              </a:buClr>
              <a:buFont typeface="Arial"/>
              <a:buNone/>
              <a:defRPr sz="1350" b="0" i="0" u="none" strike="noStrike" cap="none">
                <a:solidFill>
                  <a:schemeClr val="dk1"/>
                </a:solidFill>
                <a:latin typeface="Calibri"/>
                <a:ea typeface="Calibri"/>
                <a:cs typeface="Calibri"/>
                <a:sym typeface="Calibri"/>
              </a:defRPr>
            </a:lvl3pPr>
            <a:lvl4pPr marL="1028700" marR="0" lvl="3"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4pPr>
            <a:lvl5pPr marL="1371600" marR="0" lvl="4"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5pPr>
            <a:lvl6pPr marL="1714500" marR="0" lvl="5"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6pPr>
            <a:lvl7pPr marL="2057400" marR="0" lvl="6"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7pPr>
            <a:lvl8pPr marL="2400300" marR="0" lvl="7"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8pPr>
            <a:lvl9pPr marL="2743200" marR="0" lvl="8"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1772576" y="3622014"/>
            <a:ext cx="7749117" cy="1478756"/>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body" idx="1"/>
          </p:nvPr>
        </p:nvSpPr>
        <p:spPr>
          <a:xfrm rot="5400000">
            <a:off x="-1227798" y="2186120"/>
            <a:ext cx="7749117" cy="4350544"/>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888888"/>
                </a:solidFill>
                <a:latin typeface="Calibri"/>
                <a:ea typeface="Calibri"/>
                <a:cs typeface="Calibri"/>
                <a:sym typeface="Calibri"/>
              </a:rPr>
              <a:t>‹#›</a:t>
            </a:fld>
            <a:endParaRPr lang="en-US" sz="90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
            <a:ext cx="6855619" cy="9133417"/>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sz="1050">
                  <a:latin typeface="Arial" charset="0"/>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sz="1050">
                  <a:latin typeface="Arial" charset="0"/>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sz="1050">
                  <a:latin typeface="Arial" charset="0"/>
                </a:endParaRPr>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en-US" sz="1050">
                  <a:latin typeface="Arial" charset="0"/>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sz="1050">
                  <a:latin typeface="Arial" charset="0"/>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sz="1050">
                <a:latin typeface="Arial" charset="0"/>
              </a:endParaRPr>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sz="1050">
                <a:latin typeface="Arial" charset="0"/>
              </a:endParaRPr>
            </a:p>
          </p:txBody>
        </p:sp>
      </p:grpSp>
      <p:sp>
        <p:nvSpPr>
          <p:cNvPr id="122891" name="Rectangle 11"/>
          <p:cNvSpPr>
            <a:spLocks noGrp="1" noChangeArrowheads="1"/>
          </p:cNvSpPr>
          <p:nvPr>
            <p:ph type="ctrTitle" sz="quarter"/>
          </p:nvPr>
        </p:nvSpPr>
        <p:spPr>
          <a:xfrm>
            <a:off x="514350" y="2315634"/>
            <a:ext cx="5829300" cy="2561167"/>
          </a:xfrm>
        </p:spPr>
        <p:txBody>
          <a:bodyPr/>
          <a:lstStyle>
            <a:lvl1pPr>
              <a:defRPr/>
            </a:lvl1pPr>
          </a:lstStyle>
          <a:p>
            <a:r>
              <a:rPr lang="en-US"/>
              <a:t>Click to edit Master title style</a:t>
            </a:r>
          </a:p>
        </p:txBody>
      </p:sp>
      <p:sp>
        <p:nvSpPr>
          <p:cNvPr id="122892" name="Rectangle 12"/>
          <p:cNvSpPr>
            <a:spLocks noGrp="1" noChangeArrowheads="1"/>
          </p:cNvSpPr>
          <p:nvPr>
            <p:ph type="subTitle" sz="quarter" idx="1"/>
          </p:nvPr>
        </p:nvSpPr>
        <p:spPr>
          <a:xfrm>
            <a:off x="1028700" y="5181600"/>
            <a:ext cx="4800600" cy="23368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342900" y="8331200"/>
            <a:ext cx="1600200" cy="63500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2343150" y="8335433"/>
            <a:ext cx="2171700" cy="63500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4914900" y="8339667"/>
            <a:ext cx="1600200" cy="635000"/>
          </a:xfrm>
        </p:spPr>
        <p:txBody>
          <a:bodyPr/>
          <a:lstStyle>
            <a:lvl1pPr>
              <a:defRPr/>
            </a:lvl1pPr>
          </a:lstStyle>
          <a:p>
            <a:fld id="{D161EADA-94C1-4BF7-84FE-103B5E8D3EEF}" type="slidenum">
              <a:rPr lang="en-US"/>
              <a:pPr/>
              <a:t>‹#›</a:t>
            </a:fld>
            <a:endParaRPr lang="en-US"/>
          </a:p>
        </p:txBody>
      </p:sp>
    </p:spTree>
    <p:extLst>
      <p:ext uri="{BB962C8B-B14F-4D97-AF65-F5344CB8AC3E}">
        <p14:creationId xmlns:p14="http://schemas.microsoft.com/office/powerpoint/2010/main" val="1884853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fld id="{219B2CEB-FE17-488B-AD7D-FBBC77F636A5}" type="slidenum">
              <a:rPr lang="en-US"/>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8994598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fld id="{8C470A75-6299-4714-B4AB-771B1338E959}" type="slidenum">
              <a:rPr lang="en-US"/>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81253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2133601"/>
            <a:ext cx="3028950" cy="603461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2133601"/>
            <a:ext cx="3028950" cy="603461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fld id="{8EF7B316-B519-41F6-BAEB-15C831E4881C}" type="slidenum">
              <a:rPr lang="en-US"/>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3193333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2046817"/>
            <a:ext cx="3030141" cy="85301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fld id="{A5C78FEF-8E31-42DF-A2C1-4726616E77B4}" type="slidenum">
              <a:rPr lang="en-US"/>
              <a:pPr/>
              <a:t>‹#›</a:t>
            </a:fld>
            <a:endParaRPr 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9087678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fld id="{632C363F-A412-45F0-A5BA-C9E4C29E9E17}" type="slidenum">
              <a:rPr lang="en-US"/>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6393123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fld id="{1AD85980-4697-46B8-8755-AD58661EC185}" type="slidenum">
              <a:rPr lang="en-US"/>
              <a:pPr/>
              <a:t>‹#›</a:t>
            </a:fld>
            <a:endParaRPr lang="en-US"/>
          </a:p>
        </p:txBody>
      </p:sp>
      <p:sp>
        <p:nvSpPr>
          <p:cNvPr id="4"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2829325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364067"/>
            <a:ext cx="3833813" cy="780415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fld id="{F0B1B6FC-073F-43C1-B6A5-CD33E3501A7D}" type="slidenum">
              <a:rPr lang="en-US"/>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537789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817033"/>
            <a:ext cx="4114800" cy="54864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fld id="{131D3E33-157D-49C8-BF5F-8FA805902CD8}" type="slidenum">
              <a:rPr lang="en-US"/>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480942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71487" y="486835"/>
            <a:ext cx="5915025" cy="1767416"/>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body" idx="1"/>
          </p:nvPr>
        </p:nvSpPr>
        <p:spPr>
          <a:xfrm>
            <a:off x="471487" y="2434166"/>
            <a:ext cx="5915025" cy="5801784"/>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888888"/>
                </a:solidFill>
                <a:latin typeface="Calibri"/>
                <a:ea typeface="Calibri"/>
                <a:cs typeface="Calibri"/>
                <a:sym typeface="Calibri"/>
              </a:rPr>
              <a:t>‹#›</a:t>
            </a:fld>
            <a:endParaRPr lang="en-US" sz="900">
              <a:solidFill>
                <a:srgbClr val="888888"/>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fld id="{F72104CE-749D-47AF-8089-4D63B58B5C6C}" type="slidenum">
              <a:rPr lang="en-US"/>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3050786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fld id="{295048CC-E8EB-4393-9D8D-80C5CFB60F06}" type="slidenum">
              <a:rPr lang="en-US"/>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365901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p>
            <a:r>
              <a:rPr lang="en-US"/>
              <a:t>Click to edit Master title style</a:t>
            </a:r>
          </a:p>
        </p:txBody>
      </p:sp>
      <p:sp>
        <p:nvSpPr>
          <p:cNvPr id="3" name="Text Placeholder 2"/>
          <p:cNvSpPr>
            <a:spLocks noGrp="1"/>
          </p:cNvSpPr>
          <p:nvPr>
            <p:ph type="body" sz="half" idx="1"/>
          </p:nvPr>
        </p:nvSpPr>
        <p:spPr>
          <a:xfrm>
            <a:off x="342900" y="2133601"/>
            <a:ext cx="3028950" cy="60346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3486150" y="2133601"/>
            <a:ext cx="3028950" cy="6034617"/>
          </a:xfrm>
        </p:spPr>
        <p:txBody>
          <a:bodyPr/>
          <a:lstStyle/>
          <a:p>
            <a:pPr lvl="0"/>
            <a:endParaRPr lang="en-US" noProof="0"/>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fld id="{647EB291-7338-4D9B-B4A3-B2745D031B18}" type="slidenum">
              <a:rPr lang="en-US"/>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5559634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p>
            <a:r>
              <a:rPr lang="en-US"/>
              <a:t>Click to edit Master title style</a:t>
            </a:r>
          </a:p>
        </p:txBody>
      </p:sp>
      <p:sp>
        <p:nvSpPr>
          <p:cNvPr id="3" name="Text Placeholder 2"/>
          <p:cNvSpPr>
            <a:spLocks noGrp="1"/>
          </p:cNvSpPr>
          <p:nvPr>
            <p:ph type="body" sz="half" idx="1"/>
          </p:nvPr>
        </p:nvSpPr>
        <p:spPr>
          <a:xfrm>
            <a:off x="342900" y="2133601"/>
            <a:ext cx="3028950" cy="60346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2133601"/>
            <a:ext cx="3028950" cy="60346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fld id="{5749A53F-0DC0-4B04-93DE-D93D3AE66172}" type="slidenum">
              <a:rPr lang="en-US"/>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778727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p>
            <a:r>
              <a:rPr lang="en-US"/>
              <a:t>Click to edit Master title style</a:t>
            </a:r>
          </a:p>
        </p:txBody>
      </p:sp>
      <p:sp>
        <p:nvSpPr>
          <p:cNvPr id="3" name="Content Placeholder 2"/>
          <p:cNvSpPr>
            <a:spLocks noGrp="1"/>
          </p:cNvSpPr>
          <p:nvPr>
            <p:ph sz="half" idx="1"/>
          </p:nvPr>
        </p:nvSpPr>
        <p:spPr>
          <a:xfrm>
            <a:off x="342900" y="2133601"/>
            <a:ext cx="3028950" cy="60346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86150" y="2133601"/>
            <a:ext cx="3028950" cy="60346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fld id="{C4E2F66E-D573-4FB2-9D57-F77CCE90AB59}" type="slidenum">
              <a:rPr lang="en-US"/>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576923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467916" y="2279652"/>
            <a:ext cx="5915025" cy="3803648"/>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45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 name="Shape 29"/>
          <p:cNvSpPr txBox="1">
            <a:spLocks noGrp="1"/>
          </p:cNvSpPr>
          <p:nvPr>
            <p:ph type="body" idx="1"/>
          </p:nvPr>
        </p:nvSpPr>
        <p:spPr>
          <a:xfrm>
            <a:off x="467916" y="6119285"/>
            <a:ext cx="5915025" cy="2000248"/>
          </a:xfrm>
          <a:prstGeom prst="rect">
            <a:avLst/>
          </a:prstGeom>
          <a:noFill/>
          <a:ln>
            <a:noFill/>
          </a:ln>
        </p:spPr>
        <p:txBody>
          <a:bodyPr lIns="91425" tIns="91425" rIns="91425" bIns="91425" anchor="t" anchorCtr="0"/>
          <a:lstStyle>
            <a:lvl1pPr marL="0" marR="0" lvl="0" indent="0" algn="l" rtl="0">
              <a:lnSpc>
                <a:spcPct val="90000"/>
              </a:lnSpc>
              <a:spcBef>
                <a:spcPts val="750"/>
              </a:spcBef>
              <a:buClr>
                <a:schemeClr val="dk1"/>
              </a:buClr>
              <a:buFont typeface="Arial"/>
              <a:buNone/>
              <a:defRPr sz="18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rgbClr val="888888"/>
              </a:buClr>
              <a:buFont typeface="Arial"/>
              <a:buNone/>
              <a:defRPr sz="1500" b="0" i="0" u="none" strike="noStrike" cap="none">
                <a:solidFill>
                  <a:srgbClr val="888888"/>
                </a:solidFill>
                <a:latin typeface="Calibri"/>
                <a:ea typeface="Calibri"/>
                <a:cs typeface="Calibri"/>
                <a:sym typeface="Calibri"/>
              </a:defRPr>
            </a:lvl2pPr>
            <a:lvl3pPr marL="685800" marR="0" lvl="2" indent="0" algn="l" rtl="0">
              <a:lnSpc>
                <a:spcPct val="90000"/>
              </a:lnSpc>
              <a:spcBef>
                <a:spcPts val="375"/>
              </a:spcBef>
              <a:buClr>
                <a:srgbClr val="888888"/>
              </a:buClr>
              <a:buFont typeface="Arial"/>
              <a:buNone/>
              <a:defRPr sz="1350" b="0" i="0" u="none" strike="noStrike" cap="none">
                <a:solidFill>
                  <a:srgbClr val="888888"/>
                </a:solidFill>
                <a:latin typeface="Calibri"/>
                <a:ea typeface="Calibri"/>
                <a:cs typeface="Calibri"/>
                <a:sym typeface="Calibri"/>
              </a:defRPr>
            </a:lvl3pPr>
            <a:lvl4pPr marL="1028700" marR="0" lvl="3"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4pPr>
            <a:lvl5pPr marL="1371600" marR="0" lvl="4"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5pPr>
            <a:lvl6pPr marL="1714500" marR="0" lvl="5"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6pPr>
            <a:lvl7pPr marL="2057400" marR="0" lvl="6"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7pPr>
            <a:lvl8pPr marL="2400300" marR="0" lvl="7"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8pPr>
            <a:lvl9pPr marL="2743200" marR="0" lvl="8"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888888"/>
                </a:solidFill>
                <a:latin typeface="Calibri"/>
                <a:ea typeface="Calibri"/>
                <a:cs typeface="Calibri"/>
                <a:sym typeface="Calibri"/>
              </a:rPr>
              <a:t>‹#›</a:t>
            </a:fld>
            <a:endParaRPr lang="en-US" sz="90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71487" y="486835"/>
            <a:ext cx="5915025" cy="1767416"/>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5" name="Shape 35"/>
          <p:cNvSpPr txBox="1">
            <a:spLocks noGrp="1"/>
          </p:cNvSpPr>
          <p:nvPr>
            <p:ph type="body" idx="1"/>
          </p:nvPr>
        </p:nvSpPr>
        <p:spPr>
          <a:xfrm>
            <a:off x="471487" y="2434166"/>
            <a:ext cx="2914649" cy="5801784"/>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3471862" y="2434166"/>
            <a:ext cx="2914649" cy="5801784"/>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888888"/>
                </a:solidFill>
                <a:latin typeface="Calibri"/>
                <a:ea typeface="Calibri"/>
                <a:cs typeface="Calibri"/>
                <a:sym typeface="Calibri"/>
              </a:rPr>
              <a:t>‹#›</a:t>
            </a:fld>
            <a:endParaRPr lang="en-US" sz="90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72381" y="486835"/>
            <a:ext cx="5915025" cy="1767416"/>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2" name="Shape 42"/>
          <p:cNvSpPr txBox="1">
            <a:spLocks noGrp="1"/>
          </p:cNvSpPr>
          <p:nvPr>
            <p:ph type="body" idx="1"/>
          </p:nvPr>
        </p:nvSpPr>
        <p:spPr>
          <a:xfrm>
            <a:off x="472381" y="2241550"/>
            <a:ext cx="2901255" cy="1098549"/>
          </a:xfrm>
          <a:prstGeom prst="rect">
            <a:avLst/>
          </a:prstGeom>
          <a:noFill/>
          <a:ln>
            <a:noFill/>
          </a:ln>
        </p:spPr>
        <p:txBody>
          <a:bodyPr lIns="91425" tIns="91425" rIns="91425" bIns="91425" anchor="b" anchorCtr="0"/>
          <a:lstStyle>
            <a:lvl1pPr marL="0" marR="0" lvl="0" indent="0" algn="l" rtl="0">
              <a:lnSpc>
                <a:spcPct val="90000"/>
              </a:lnSpc>
              <a:spcBef>
                <a:spcPts val="750"/>
              </a:spcBef>
              <a:buClr>
                <a:schemeClr val="dk1"/>
              </a:buClr>
              <a:buFont typeface="Arial"/>
              <a:buNone/>
              <a:defRPr sz="1800" b="1"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500" b="1"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1350" b="1"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472381" y="3340100"/>
            <a:ext cx="2901255" cy="4912784"/>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3471862" y="2241550"/>
            <a:ext cx="2915542" cy="1098549"/>
          </a:xfrm>
          <a:prstGeom prst="rect">
            <a:avLst/>
          </a:prstGeom>
          <a:noFill/>
          <a:ln>
            <a:noFill/>
          </a:ln>
        </p:spPr>
        <p:txBody>
          <a:bodyPr lIns="91425" tIns="91425" rIns="91425" bIns="91425" anchor="b" anchorCtr="0"/>
          <a:lstStyle>
            <a:lvl1pPr marL="0" marR="0" lvl="0" indent="0" algn="l" rtl="0">
              <a:lnSpc>
                <a:spcPct val="90000"/>
              </a:lnSpc>
              <a:spcBef>
                <a:spcPts val="750"/>
              </a:spcBef>
              <a:buClr>
                <a:schemeClr val="dk1"/>
              </a:buClr>
              <a:buFont typeface="Arial"/>
              <a:buNone/>
              <a:defRPr sz="1800" b="1"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500" b="1"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1350" b="1"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3471862" y="3340100"/>
            <a:ext cx="2915542" cy="4912784"/>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888888"/>
                </a:solidFill>
                <a:latin typeface="Calibri"/>
                <a:ea typeface="Calibri"/>
                <a:cs typeface="Calibri"/>
                <a:sym typeface="Calibri"/>
              </a:rPr>
              <a:t>‹#›</a:t>
            </a:fld>
            <a:endParaRPr lang="en-US" sz="90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71487" y="486835"/>
            <a:ext cx="5915025" cy="1767416"/>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 name="Shape 51"/>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888888"/>
                </a:solidFill>
                <a:latin typeface="Calibri"/>
                <a:ea typeface="Calibri"/>
                <a:cs typeface="Calibri"/>
                <a:sym typeface="Calibri"/>
              </a:rPr>
              <a:t>‹#›</a:t>
            </a:fld>
            <a:endParaRPr lang="en-US" sz="90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72381" y="609600"/>
            <a:ext cx="2211884" cy="21335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2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6" name="Shape 56"/>
          <p:cNvSpPr txBox="1">
            <a:spLocks noGrp="1"/>
          </p:cNvSpPr>
          <p:nvPr>
            <p:ph type="body" idx="1"/>
          </p:nvPr>
        </p:nvSpPr>
        <p:spPr>
          <a:xfrm>
            <a:off x="2915542" y="1316569"/>
            <a:ext cx="3471863" cy="6498167"/>
          </a:xfrm>
          <a:prstGeom prst="rect">
            <a:avLst/>
          </a:prstGeom>
          <a:noFill/>
          <a:ln>
            <a:noFill/>
          </a:ln>
        </p:spPr>
        <p:txBody>
          <a:bodyPr lIns="91425" tIns="91425" rIns="91425" bIns="91425" anchor="t" anchorCtr="0"/>
          <a:lstStyle>
            <a:lvl1pPr marL="171450" marR="0" lvl="0" indent="-19050" algn="l" rtl="0">
              <a:lnSpc>
                <a:spcPct val="90000"/>
              </a:lnSpc>
              <a:spcBef>
                <a:spcPts val="75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514350" marR="0" lvl="1" indent="-38100" algn="l" rtl="0">
              <a:lnSpc>
                <a:spcPct val="90000"/>
              </a:lnSpc>
              <a:spcBef>
                <a:spcPts val="375"/>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2pPr>
            <a:lvl3pPr marL="857250" marR="0" lvl="2"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200150" marR="0" lvl="3"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4pPr>
            <a:lvl5pPr marL="1543050" marR="0" lvl="4"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5pPr>
            <a:lvl6pPr marL="1885950" marR="0" lvl="5"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28850" marR="0" lvl="6"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1750" marR="0" lvl="7"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14650" marR="0" lvl="8"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2"/>
          </p:nvPr>
        </p:nvSpPr>
        <p:spPr>
          <a:xfrm>
            <a:off x="472381" y="2743200"/>
            <a:ext cx="2211884" cy="5082116"/>
          </a:xfrm>
          <a:prstGeom prst="rect">
            <a:avLst/>
          </a:prstGeom>
          <a:noFill/>
          <a:ln>
            <a:noFill/>
          </a:ln>
        </p:spPr>
        <p:txBody>
          <a:bodyPr lIns="91425" tIns="91425" rIns="91425" bIns="91425" anchor="t" anchorCtr="0"/>
          <a:lstStyle>
            <a:lvl1pPr marL="0" marR="0" lvl="0" indent="0" algn="l" rtl="0">
              <a:lnSpc>
                <a:spcPct val="90000"/>
              </a:lnSpc>
              <a:spcBef>
                <a:spcPts val="750"/>
              </a:spcBef>
              <a:buClr>
                <a:schemeClr val="dk1"/>
              </a:buClr>
              <a:buFont typeface="Arial"/>
              <a:buNone/>
              <a:defRPr sz="12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05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9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888888"/>
                </a:solidFill>
                <a:latin typeface="Calibri"/>
                <a:ea typeface="Calibri"/>
                <a:cs typeface="Calibri"/>
                <a:sym typeface="Calibri"/>
              </a:rPr>
              <a:t>‹#›</a:t>
            </a:fld>
            <a:endParaRPr lang="en-US" sz="90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72381" y="609600"/>
            <a:ext cx="2211884" cy="21335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2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a:spLocks noGrp="1"/>
          </p:cNvSpPr>
          <p:nvPr>
            <p:ph type="pic" idx="2"/>
          </p:nvPr>
        </p:nvSpPr>
        <p:spPr>
          <a:xfrm>
            <a:off x="2915542" y="1316569"/>
            <a:ext cx="3471863" cy="6498167"/>
          </a:xfrm>
          <a:prstGeom prst="rect">
            <a:avLst/>
          </a:prstGeom>
          <a:noFill/>
          <a:ln>
            <a:noFill/>
          </a:ln>
        </p:spPr>
        <p:txBody>
          <a:bodyPr lIns="91425" tIns="91425" rIns="91425" bIns="91425" anchor="t" anchorCtr="0"/>
          <a:lstStyle>
            <a:lvl1pPr marL="0" marR="0" lvl="0" indent="0" algn="l" rtl="0">
              <a:lnSpc>
                <a:spcPct val="90000"/>
              </a:lnSpc>
              <a:spcBef>
                <a:spcPts val="750"/>
              </a:spcBef>
              <a:buClr>
                <a:schemeClr val="dk1"/>
              </a:buClr>
              <a:buFont typeface="Arial"/>
              <a:buNone/>
              <a:defRPr sz="24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210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18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1"/>
          </p:nvPr>
        </p:nvSpPr>
        <p:spPr>
          <a:xfrm>
            <a:off x="472381" y="2743200"/>
            <a:ext cx="2211884" cy="5082116"/>
          </a:xfrm>
          <a:prstGeom prst="rect">
            <a:avLst/>
          </a:prstGeom>
          <a:noFill/>
          <a:ln>
            <a:noFill/>
          </a:ln>
        </p:spPr>
        <p:txBody>
          <a:bodyPr lIns="91425" tIns="91425" rIns="91425" bIns="91425" anchor="t" anchorCtr="0"/>
          <a:lstStyle>
            <a:lvl1pPr marL="0" marR="0" lvl="0" indent="0" algn="l" rtl="0">
              <a:lnSpc>
                <a:spcPct val="90000"/>
              </a:lnSpc>
              <a:spcBef>
                <a:spcPts val="750"/>
              </a:spcBef>
              <a:buClr>
                <a:schemeClr val="dk1"/>
              </a:buClr>
              <a:buFont typeface="Arial"/>
              <a:buNone/>
              <a:defRPr sz="12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05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9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888888"/>
                </a:solidFill>
                <a:latin typeface="Calibri"/>
                <a:ea typeface="Calibri"/>
                <a:cs typeface="Calibri"/>
                <a:sym typeface="Calibri"/>
              </a:rPr>
              <a:t>‹#›</a:t>
            </a:fld>
            <a:endParaRPr lang="en-US" sz="90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471487" y="486835"/>
            <a:ext cx="5915025" cy="1767416"/>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rot="5400000">
            <a:off x="528108" y="2377546"/>
            <a:ext cx="5801784" cy="5915025"/>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888888"/>
                </a:solidFill>
                <a:latin typeface="Calibri"/>
                <a:ea typeface="Calibri"/>
                <a:cs typeface="Calibri"/>
                <a:sym typeface="Calibri"/>
              </a:rPr>
              <a:t>‹#›</a:t>
            </a:fld>
            <a:endParaRPr lang="en-US" sz="90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theme" Target="../theme/theme2.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71487" y="486835"/>
            <a:ext cx="5915025" cy="1767416"/>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 name="Shape 7"/>
          <p:cNvSpPr txBox="1">
            <a:spLocks noGrp="1"/>
          </p:cNvSpPr>
          <p:nvPr>
            <p:ph type="body" idx="1"/>
          </p:nvPr>
        </p:nvSpPr>
        <p:spPr>
          <a:xfrm>
            <a:off x="471487" y="2434166"/>
            <a:ext cx="5915025" cy="5801784"/>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dt" sz="half" idx="2"/>
          </p:nvPr>
        </p:nvSpPr>
        <p:spPr bwMode="auto">
          <a:xfrm>
            <a:off x="342900" y="8335433"/>
            <a:ext cx="1600200" cy="635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900">
                <a:latin typeface="Arial" charset="0"/>
              </a:defRPr>
            </a:lvl1pPr>
          </a:lstStyle>
          <a:p>
            <a:pPr>
              <a:defRPr/>
            </a:pPr>
            <a:endParaRPr lang="en-US"/>
          </a:p>
        </p:txBody>
      </p:sp>
      <p:sp>
        <p:nvSpPr>
          <p:cNvPr id="121859" name="Rectangle 3"/>
          <p:cNvSpPr>
            <a:spLocks noGrp="1" noChangeArrowheads="1"/>
          </p:cNvSpPr>
          <p:nvPr>
            <p:ph type="sldNum" sz="quarter" idx="4"/>
          </p:nvPr>
        </p:nvSpPr>
        <p:spPr bwMode="auto">
          <a:xfrm>
            <a:off x="4914900" y="8331200"/>
            <a:ext cx="1600200" cy="635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900"/>
            </a:lvl1pPr>
          </a:lstStyle>
          <a:p>
            <a:fld id="{DFABB85B-E30F-4C07-88AC-7074587A732E}" type="slidenum">
              <a:rPr lang="en-US"/>
              <a:pPr/>
              <a:t>‹#›</a:t>
            </a:fld>
            <a:endParaRPr lang="en-US"/>
          </a:p>
        </p:txBody>
      </p:sp>
      <p:grpSp>
        <p:nvGrpSpPr>
          <p:cNvPr id="1028" name="Group 4"/>
          <p:cNvGrpSpPr>
            <a:grpSpLocks/>
          </p:cNvGrpSpPr>
          <p:nvPr/>
        </p:nvGrpSpPr>
        <p:grpSpPr bwMode="auto">
          <a:xfrm>
            <a:off x="0" y="1"/>
            <a:ext cx="6855619" cy="9133417"/>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121862"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sz="1050">
                  <a:latin typeface="Arial" charset="0"/>
                </a:endParaRPr>
              </a:p>
            </p:txBody>
          </p:sp>
          <p:sp>
            <p:nvSpPr>
              <p:cNvPr id="121863"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sz="1050">
                  <a:latin typeface="Arial" charset="0"/>
                </a:endParaRPr>
              </a:p>
            </p:txBody>
          </p:sp>
          <p:sp>
            <p:nvSpPr>
              <p:cNvPr id="121864"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sz="1050">
                  <a:latin typeface="Arial" charset="0"/>
                </a:endParaRPr>
              </a:p>
            </p:txBody>
          </p:sp>
          <p:sp>
            <p:nvSpPr>
              <p:cNvPr id="121865"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en-US" sz="1050">
                  <a:latin typeface="Arial" charset="0"/>
                </a:endParaRPr>
              </a:p>
            </p:txBody>
          </p:sp>
          <p:sp>
            <p:nvSpPr>
              <p:cNvPr id="121866"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sz="1050">
                  <a:latin typeface="Arial" charset="0"/>
                </a:endParaRPr>
              </a:p>
            </p:txBody>
          </p:sp>
        </p:grpSp>
        <p:sp>
          <p:nvSpPr>
            <p:cNvPr id="121867"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sz="1050">
                <a:latin typeface="Arial" charset="0"/>
              </a:endParaRPr>
            </a:p>
          </p:txBody>
        </p:sp>
        <p:sp>
          <p:nvSpPr>
            <p:cNvPr id="121868"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sz="1050">
                <a:latin typeface="Arial" charset="0"/>
              </a:endParaRPr>
            </a:p>
          </p:txBody>
        </p:sp>
      </p:grpSp>
      <p:sp>
        <p:nvSpPr>
          <p:cNvPr id="121869" name="Rectangle 13"/>
          <p:cNvSpPr>
            <a:spLocks noGrp="1" noRot="1" noChangeArrowheads="1"/>
          </p:cNvSpPr>
          <p:nvPr>
            <p:ph type="title"/>
          </p:nvPr>
        </p:nvSpPr>
        <p:spPr bwMode="auto">
          <a:xfrm>
            <a:off x="342900" y="366184"/>
            <a:ext cx="6172200" cy="1524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1870" name="Rectangle 14"/>
          <p:cNvSpPr>
            <a:spLocks noGrp="1" noChangeArrowheads="1"/>
          </p:cNvSpPr>
          <p:nvPr>
            <p:ph type="ftr" sz="quarter" idx="3"/>
          </p:nvPr>
        </p:nvSpPr>
        <p:spPr bwMode="auto">
          <a:xfrm>
            <a:off x="2343150" y="8331200"/>
            <a:ext cx="2171700" cy="635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900">
                <a:latin typeface="Arial" charset="0"/>
              </a:defRPr>
            </a:lvl1pPr>
          </a:lstStyle>
          <a:p>
            <a:pPr>
              <a:defRPr/>
            </a:pPr>
            <a:endParaRPr lang="en-US"/>
          </a:p>
        </p:txBody>
      </p:sp>
      <p:sp>
        <p:nvSpPr>
          <p:cNvPr id="121871" name="Rectangle 15"/>
          <p:cNvSpPr>
            <a:spLocks noGrp="1" noChangeArrowheads="1"/>
          </p:cNvSpPr>
          <p:nvPr>
            <p:ph type="body" idx="1"/>
          </p:nvPr>
        </p:nvSpPr>
        <p:spPr bwMode="auto">
          <a:xfrm>
            <a:off x="342900" y="2133601"/>
            <a:ext cx="6172200" cy="603461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9538468"/>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rtl="0" eaLnBrk="0" fontAlgn="base" hangingPunct="0">
        <a:spcBef>
          <a:spcPct val="0"/>
        </a:spcBef>
        <a:spcAft>
          <a:spcPct val="0"/>
        </a:spcAft>
        <a:defRPr sz="33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33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33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3300" b="1">
          <a:solidFill>
            <a:schemeClr val="tx2"/>
          </a:solidFill>
          <a:effectLst>
            <a:outerShdw blurRad="38100" dist="38100" dir="2700000" algn="tl">
              <a:srgbClr val="000000"/>
            </a:outerShdw>
          </a:effectLst>
          <a:latin typeface="Garamond" pitchFamily="18" charset="0"/>
        </a:defRPr>
      </a:lvl5pPr>
      <a:lvl6pPr marL="342900" algn="ctr" rtl="0" fontAlgn="base">
        <a:spcBef>
          <a:spcPct val="0"/>
        </a:spcBef>
        <a:spcAft>
          <a:spcPct val="0"/>
        </a:spcAft>
        <a:defRPr sz="3300" b="1">
          <a:solidFill>
            <a:schemeClr val="tx2"/>
          </a:solidFill>
          <a:effectLst>
            <a:outerShdw blurRad="38100" dist="38100" dir="2700000" algn="tl">
              <a:srgbClr val="000000"/>
            </a:outerShdw>
          </a:effectLst>
          <a:latin typeface="Garamond" pitchFamily="18" charset="0"/>
        </a:defRPr>
      </a:lvl6pPr>
      <a:lvl7pPr marL="685800" algn="ctr" rtl="0" fontAlgn="base">
        <a:spcBef>
          <a:spcPct val="0"/>
        </a:spcBef>
        <a:spcAft>
          <a:spcPct val="0"/>
        </a:spcAft>
        <a:defRPr sz="3300" b="1">
          <a:solidFill>
            <a:schemeClr val="tx2"/>
          </a:solidFill>
          <a:effectLst>
            <a:outerShdw blurRad="38100" dist="38100" dir="2700000" algn="tl">
              <a:srgbClr val="000000"/>
            </a:outerShdw>
          </a:effectLst>
          <a:latin typeface="Garamond" pitchFamily="18" charset="0"/>
        </a:defRPr>
      </a:lvl7pPr>
      <a:lvl8pPr marL="1028700" algn="ctr" rtl="0" fontAlgn="base">
        <a:spcBef>
          <a:spcPct val="0"/>
        </a:spcBef>
        <a:spcAft>
          <a:spcPct val="0"/>
        </a:spcAft>
        <a:defRPr sz="3300" b="1">
          <a:solidFill>
            <a:schemeClr val="tx2"/>
          </a:solidFill>
          <a:effectLst>
            <a:outerShdw blurRad="38100" dist="38100" dir="2700000" algn="tl">
              <a:srgbClr val="000000"/>
            </a:outerShdw>
          </a:effectLst>
          <a:latin typeface="Garamond" pitchFamily="18" charset="0"/>
        </a:defRPr>
      </a:lvl8pPr>
      <a:lvl9pPr marL="1371600" algn="ctr" rtl="0" fontAlgn="base">
        <a:spcBef>
          <a:spcPct val="0"/>
        </a:spcBef>
        <a:spcAft>
          <a:spcPct val="0"/>
        </a:spcAft>
        <a:defRPr sz="3300" b="1">
          <a:solidFill>
            <a:schemeClr val="tx2"/>
          </a:solidFill>
          <a:effectLst>
            <a:outerShdw blurRad="38100" dist="38100" dir="2700000" algn="tl">
              <a:srgbClr val="000000"/>
            </a:outerShdw>
          </a:effectLst>
          <a:latin typeface="Garamond" pitchFamily="18" charset="0"/>
        </a:defRPr>
      </a:lvl9pPr>
    </p:titleStyle>
    <p:bodyStyle>
      <a:lvl1pPr marL="257175" indent="-257175" algn="l" rtl="0" eaLnBrk="0" fontAlgn="base" hangingPunct="0">
        <a:spcBef>
          <a:spcPct val="20000"/>
        </a:spcBef>
        <a:spcAft>
          <a:spcPct val="0"/>
        </a:spcAft>
        <a:buClr>
          <a:schemeClr val="hlink"/>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ea typeface="+mn-ea"/>
          <a:cs typeface="+mn-cs"/>
        </a:defRPr>
      </a:lvl1pPr>
      <a:lvl2pPr marL="557213" indent="-214313" algn="l" rtl="0" eaLnBrk="0" fontAlgn="base" hangingPunct="0">
        <a:spcBef>
          <a:spcPct val="20000"/>
        </a:spcBef>
        <a:spcAft>
          <a:spcPct val="0"/>
        </a:spcAft>
        <a:buClr>
          <a:schemeClr val="accent2"/>
        </a:buClr>
        <a:buSzPct val="70000"/>
        <a:buFont typeface="Wingdings" panose="05000000000000000000" pitchFamily="2" charset="2"/>
        <a:buChar char="n"/>
        <a:defRPr sz="2100">
          <a:solidFill>
            <a:schemeClr val="tx1"/>
          </a:solidFill>
          <a:effectLst>
            <a:outerShdw blurRad="38100" dist="38100" dir="2700000" algn="tl">
              <a:srgbClr val="000000"/>
            </a:outerShdw>
          </a:effectLst>
          <a:latin typeface="+mn-lt"/>
        </a:defRPr>
      </a:lvl2pPr>
      <a:lvl3pPr marL="857250" indent="-171450" algn="l" rtl="0" eaLnBrk="0" fontAlgn="base" hangingPunct="0">
        <a:spcBef>
          <a:spcPct val="20000"/>
        </a:spcBef>
        <a:spcAft>
          <a:spcPct val="0"/>
        </a:spcAft>
        <a:buClr>
          <a:schemeClr val="tx2"/>
        </a:buClr>
        <a:buSzPct val="70000"/>
        <a:buFont typeface="Wingdings" panose="05000000000000000000" pitchFamily="2" charset="2"/>
        <a:buChar char="n"/>
        <a:defRPr sz="1800">
          <a:solidFill>
            <a:schemeClr val="tx1"/>
          </a:solidFill>
          <a:effectLst>
            <a:outerShdw blurRad="38100" dist="38100" dir="2700000" algn="tl">
              <a:srgbClr val="000000"/>
            </a:outerShdw>
          </a:effectLst>
          <a:latin typeface="+mn-lt"/>
        </a:defRPr>
      </a:lvl3pPr>
      <a:lvl4pPr marL="1200150" indent="-171450" algn="l" rtl="0" eaLnBrk="0" fontAlgn="base" hangingPunct="0">
        <a:spcBef>
          <a:spcPct val="20000"/>
        </a:spcBef>
        <a:spcAft>
          <a:spcPct val="0"/>
        </a:spcAft>
        <a:buClr>
          <a:schemeClr val="accent2"/>
        </a:buClr>
        <a:buSzPct val="70000"/>
        <a:buFont typeface="Wingdings" panose="05000000000000000000" pitchFamily="2" charset="2"/>
        <a:buChar char="n"/>
        <a:defRPr sz="1500">
          <a:solidFill>
            <a:schemeClr val="tx1"/>
          </a:solidFill>
          <a:effectLst>
            <a:outerShdw blurRad="38100" dist="38100" dir="2700000" algn="tl">
              <a:srgbClr val="000000"/>
            </a:outerShdw>
          </a:effectLst>
          <a:latin typeface="+mn-lt"/>
        </a:defRPr>
      </a:lvl4pPr>
      <a:lvl5pPr marL="1543050" indent="-171450" algn="l" rtl="0" eaLnBrk="0" fontAlgn="base" hangingPunct="0">
        <a:spcBef>
          <a:spcPct val="20000"/>
        </a:spcBef>
        <a:spcAft>
          <a:spcPct val="0"/>
        </a:spcAft>
        <a:buClr>
          <a:schemeClr val="hlink"/>
        </a:buClr>
        <a:buSzPct val="70000"/>
        <a:buFont typeface="Wingdings" panose="05000000000000000000" pitchFamily="2" charset="2"/>
        <a:buChar char="n"/>
        <a:defRPr sz="1500">
          <a:solidFill>
            <a:schemeClr val="tx1"/>
          </a:solidFill>
          <a:effectLst>
            <a:outerShdw blurRad="38100" dist="38100" dir="2700000" algn="tl">
              <a:srgbClr val="000000"/>
            </a:outerShdw>
          </a:effectLst>
          <a:latin typeface="+mn-lt"/>
        </a:defRPr>
      </a:lvl5pPr>
      <a:lvl6pPr marL="1885950" indent="-171450" algn="l" rtl="0" fontAlgn="base">
        <a:spcBef>
          <a:spcPct val="20000"/>
        </a:spcBef>
        <a:spcAft>
          <a:spcPct val="0"/>
        </a:spcAft>
        <a:buClr>
          <a:schemeClr val="hlink"/>
        </a:buClr>
        <a:buSzPct val="70000"/>
        <a:buFont typeface="Wingdings" pitchFamily="2" charset="2"/>
        <a:buChar char="n"/>
        <a:defRPr sz="1500">
          <a:solidFill>
            <a:schemeClr val="tx1"/>
          </a:solidFill>
          <a:effectLst>
            <a:outerShdw blurRad="38100" dist="38100" dir="2700000" algn="tl">
              <a:srgbClr val="000000"/>
            </a:outerShdw>
          </a:effectLst>
          <a:latin typeface="+mn-lt"/>
        </a:defRPr>
      </a:lvl6pPr>
      <a:lvl7pPr marL="2228850" indent="-171450" algn="l" rtl="0" fontAlgn="base">
        <a:spcBef>
          <a:spcPct val="20000"/>
        </a:spcBef>
        <a:spcAft>
          <a:spcPct val="0"/>
        </a:spcAft>
        <a:buClr>
          <a:schemeClr val="hlink"/>
        </a:buClr>
        <a:buSzPct val="70000"/>
        <a:buFont typeface="Wingdings" pitchFamily="2" charset="2"/>
        <a:buChar char="n"/>
        <a:defRPr sz="1500">
          <a:solidFill>
            <a:schemeClr val="tx1"/>
          </a:solidFill>
          <a:effectLst>
            <a:outerShdw blurRad="38100" dist="38100" dir="2700000" algn="tl">
              <a:srgbClr val="000000"/>
            </a:outerShdw>
          </a:effectLst>
          <a:latin typeface="+mn-lt"/>
        </a:defRPr>
      </a:lvl7pPr>
      <a:lvl8pPr marL="2571750" indent="-171450" algn="l" rtl="0" fontAlgn="base">
        <a:spcBef>
          <a:spcPct val="20000"/>
        </a:spcBef>
        <a:spcAft>
          <a:spcPct val="0"/>
        </a:spcAft>
        <a:buClr>
          <a:schemeClr val="hlink"/>
        </a:buClr>
        <a:buSzPct val="70000"/>
        <a:buFont typeface="Wingdings" pitchFamily="2" charset="2"/>
        <a:buChar char="n"/>
        <a:defRPr sz="1500">
          <a:solidFill>
            <a:schemeClr val="tx1"/>
          </a:solidFill>
          <a:effectLst>
            <a:outerShdw blurRad="38100" dist="38100" dir="2700000" algn="tl">
              <a:srgbClr val="000000"/>
            </a:outerShdw>
          </a:effectLst>
          <a:latin typeface="+mn-lt"/>
        </a:defRPr>
      </a:lvl8pPr>
      <a:lvl9pPr marL="2914650" indent="-171450" algn="l" rtl="0" fontAlgn="base">
        <a:spcBef>
          <a:spcPct val="20000"/>
        </a:spcBef>
        <a:spcAft>
          <a:spcPct val="0"/>
        </a:spcAft>
        <a:buClr>
          <a:schemeClr val="hlink"/>
        </a:buClr>
        <a:buSzPct val="70000"/>
        <a:buFont typeface="Wingdings" pitchFamily="2" charset="2"/>
        <a:buChar char="n"/>
        <a:defRPr sz="1500">
          <a:solidFill>
            <a:schemeClr val="tx1"/>
          </a:solidFill>
          <a:effectLst>
            <a:outerShdw blurRad="38100" dist="38100" dir="2700000" algn="tl">
              <a:srgbClr val="000000"/>
            </a:outerShdw>
          </a:effectLst>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http://en.wikipedia.org/wiki/Interahamwe" TargetMode="External"/><Relationship Id="rId2" Type="http://schemas.openxmlformats.org/officeDocument/2006/relationships/notesSlide" Target="../notesSlides/notesSlide14.xml"/><Relationship Id="rId1" Type="http://schemas.openxmlformats.org/officeDocument/2006/relationships/slideLayout" Target="../slideLayouts/slideLayout23.xm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3.xml"/><Relationship Id="rId5" Type="http://schemas.openxmlformats.org/officeDocument/2006/relationships/image" Target="../media/image32.jpeg"/><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35.jpeg"/></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2.xml"/><Relationship Id="rId6" Type="http://schemas.openxmlformats.org/officeDocument/2006/relationships/image" Target="../media/image44.emf"/><Relationship Id="rId5" Type="http://schemas.openxmlformats.org/officeDocument/2006/relationships/image" Target="../media/image43.png"/><Relationship Id="rId4" Type="http://schemas.openxmlformats.org/officeDocument/2006/relationships/image" Target="../media/image42.emf"/></Relationships>
</file>

<file path=ppt/slides/_rels/slide33.xml.rels><?xml version="1.0" encoding="UTF-8" standalone="yes"?>
<Relationships xmlns="http://schemas.openxmlformats.org/package/2006/relationships"><Relationship Id="rId3" Type="http://schemas.openxmlformats.org/officeDocument/2006/relationships/hyperlink" Target="http://ow.ly/kXRp30f3goG" TargetMode="External"/><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7.wmf"/></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hyperlink" Target="http://images.google.com/imgres?imgurl=http://www.volkermord.com/freehosting/wk-youth/Files/Swastika.jpg&amp;imgrefurl=http://www.volkermord.com/freehosting/wk-youth/SitePages/downloads.htm&amp;h=1024&amp;w=1280&amp;sz=360&amp;tbnid=8poUYzpnDCjTtM:&amp;tbnh=120&amp;tbnw=150&amp;hl=en&amp;start=82&amp;prev=/images?q%3Dswastika%26start%3D80%26svnum%3D10%26hl%3Den%26lr%3D%26sa%3DN"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79134" y="386849"/>
            <a:ext cx="5944872" cy="821638"/>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5063" y="1208487"/>
            <a:ext cx="6231380" cy="676838"/>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5063" y="2030125"/>
            <a:ext cx="5944872" cy="798773"/>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3327151070"/>
              </p:ext>
            </p:extLst>
          </p:nvPr>
        </p:nvGraphicFramePr>
        <p:xfrm>
          <a:off x="290512" y="2807796"/>
          <a:ext cx="5915026" cy="227428"/>
        </p:xfrm>
        <a:graphic>
          <a:graphicData uri="http://schemas.openxmlformats.org/drawingml/2006/table">
            <a:tbl>
              <a:tblPr firstRow="1" firstCol="1" bandRow="1"/>
              <a:tblGrid>
                <a:gridCol w="1478440">
                  <a:extLst>
                    <a:ext uri="{9D8B030D-6E8A-4147-A177-3AD203B41FA5}">
                      <a16:colId xmlns:a16="http://schemas.microsoft.com/office/drawing/2014/main" val="3268481537"/>
                    </a:ext>
                  </a:extLst>
                </a:gridCol>
                <a:gridCol w="1478440">
                  <a:extLst>
                    <a:ext uri="{9D8B030D-6E8A-4147-A177-3AD203B41FA5}">
                      <a16:colId xmlns:a16="http://schemas.microsoft.com/office/drawing/2014/main" val="989329493"/>
                    </a:ext>
                  </a:extLst>
                </a:gridCol>
                <a:gridCol w="1479073">
                  <a:extLst>
                    <a:ext uri="{9D8B030D-6E8A-4147-A177-3AD203B41FA5}">
                      <a16:colId xmlns:a16="http://schemas.microsoft.com/office/drawing/2014/main" val="1995521909"/>
                    </a:ext>
                  </a:extLst>
                </a:gridCol>
                <a:gridCol w="1479073">
                  <a:extLst>
                    <a:ext uri="{9D8B030D-6E8A-4147-A177-3AD203B41FA5}">
                      <a16:colId xmlns:a16="http://schemas.microsoft.com/office/drawing/2014/main" val="3786036743"/>
                    </a:ext>
                  </a:extLst>
                </a:gridCol>
              </a:tblGrid>
              <a:tr h="227428">
                <a:tc>
                  <a:txBody>
                    <a:bodyPr/>
                    <a:lstStyle/>
                    <a:p>
                      <a:pPr marL="0" marR="0" algn="ctr">
                        <a:lnSpc>
                          <a:spcPct val="107000"/>
                        </a:lnSpc>
                        <a:spcBef>
                          <a:spcPts val="0"/>
                        </a:spcBef>
                        <a:spcAft>
                          <a:spcPts val="0"/>
                        </a:spcAft>
                      </a:pPr>
                      <a:r>
                        <a:rPr lang="en-US" sz="1400">
                          <a:effectLst/>
                          <a:latin typeface="Baskerville Old Face" panose="02020602080505020303" pitchFamily="18" charset="0"/>
                          <a:ea typeface="Calibri" panose="020F0502020204030204" pitchFamily="34" charset="0"/>
                          <a:cs typeface="Times New Roman" panose="02020603050405020304" pitchFamily="18" charset="0"/>
                        </a:rPr>
                        <a:t>conflict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Baskerville Old Face" panose="02020602080505020303" pitchFamily="18" charset="0"/>
                          <a:ea typeface="Calibri" panose="020F0502020204030204" pitchFamily="34" charset="0"/>
                          <a:cs typeface="Times New Roman" panose="02020603050405020304" pitchFamily="18" charset="0"/>
                        </a:rPr>
                        <a:t>genocide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Baskerville Old Face" panose="02020602080505020303" pitchFamily="18" charset="0"/>
                          <a:ea typeface="Calibri" panose="020F0502020204030204" pitchFamily="34" charset="0"/>
                          <a:cs typeface="Times New Roman" panose="02020603050405020304" pitchFamily="18" charset="0"/>
                        </a:rPr>
                        <a:t>minority group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Baskerville Old Face" panose="02020602080505020303" pitchFamily="18" charset="0"/>
                          <a:ea typeface="Calibri" panose="020F0502020204030204" pitchFamily="34" charset="0"/>
                          <a:cs typeface="Times New Roman" panose="02020603050405020304" pitchFamily="18" charset="0"/>
                        </a:rPr>
                        <a:t>majority group</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4378904"/>
                  </a:ext>
                </a:extLst>
              </a:tr>
            </a:tbl>
          </a:graphicData>
        </a:graphic>
      </p:graphicFrame>
      <p:pic>
        <p:nvPicPr>
          <p:cNvPr id="8" name="Picture 7"/>
          <p:cNvPicPr>
            <a:picLocks noChangeAspect="1"/>
          </p:cNvPicPr>
          <p:nvPr/>
        </p:nvPicPr>
        <p:blipFill>
          <a:blip r:embed="rId5"/>
          <a:stretch>
            <a:fillRect/>
          </a:stretch>
        </p:blipFill>
        <p:spPr>
          <a:xfrm>
            <a:off x="279468" y="3036079"/>
            <a:ext cx="6276975" cy="2657475"/>
          </a:xfrm>
          <a:prstGeom prst="rect">
            <a:avLst/>
          </a:prstGeom>
        </p:spPr>
      </p:pic>
      <p:pic>
        <p:nvPicPr>
          <p:cNvPr id="9" name="Picture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25063" y="5693554"/>
            <a:ext cx="4558222" cy="3549683"/>
          </a:xfrm>
          <a:prstGeom prst="rect">
            <a:avLst/>
          </a:prstGeom>
        </p:spPr>
      </p:pic>
    </p:spTree>
    <p:extLst>
      <p:ext uri="{BB962C8B-B14F-4D97-AF65-F5344CB8AC3E}">
        <p14:creationId xmlns:p14="http://schemas.microsoft.com/office/powerpoint/2010/main" val="4023265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p:txBody>
          <a:bodyPr/>
          <a:lstStyle/>
          <a:p>
            <a:pPr eaLnBrk="1" hangingPunct="1">
              <a:defRPr/>
            </a:pPr>
            <a:r>
              <a:rPr lang="en-US"/>
              <a:t>Symbolization (Cambodia)</a:t>
            </a:r>
          </a:p>
        </p:txBody>
      </p:sp>
      <p:sp>
        <p:nvSpPr>
          <p:cNvPr id="22531" name="Rectangle 3"/>
          <p:cNvSpPr>
            <a:spLocks noGrp="1" noChangeArrowheads="1"/>
          </p:cNvSpPr>
          <p:nvPr>
            <p:ph type="body" sz="half" idx="1"/>
          </p:nvPr>
        </p:nvSpPr>
        <p:spPr/>
        <p:txBody>
          <a:bodyPr/>
          <a:lstStyle/>
          <a:p>
            <a:pPr eaLnBrk="1" hangingPunct="1">
              <a:lnSpc>
                <a:spcPct val="90000"/>
              </a:lnSpc>
              <a:defRPr/>
            </a:pPr>
            <a:r>
              <a:rPr lang="en-US" sz="2100" b="1"/>
              <a:t>People in the Eastern Zone, near Vietnam, were accused of having “Khmer bodies, but Vietnamese heads.”</a:t>
            </a:r>
          </a:p>
          <a:p>
            <a:pPr eaLnBrk="1" hangingPunct="1">
              <a:lnSpc>
                <a:spcPct val="90000"/>
              </a:lnSpc>
              <a:defRPr/>
            </a:pPr>
            <a:r>
              <a:rPr lang="en-US" sz="2100" b="1"/>
              <a:t>They were deported to other areas to be worked to death.</a:t>
            </a:r>
          </a:p>
          <a:p>
            <a:pPr eaLnBrk="1" hangingPunct="1">
              <a:lnSpc>
                <a:spcPct val="90000"/>
              </a:lnSpc>
              <a:defRPr/>
            </a:pPr>
            <a:r>
              <a:rPr lang="en-US" sz="2100" b="1"/>
              <a:t>They were marked with a blue and white checked scarf (Kroma)</a:t>
            </a:r>
          </a:p>
        </p:txBody>
      </p:sp>
      <p:sp>
        <p:nvSpPr>
          <p:cNvPr id="13316" name="Rectangle 4"/>
          <p:cNvSpPr>
            <a:spLocks noChangeArrowheads="1"/>
          </p:cNvSpPr>
          <p:nvPr/>
        </p:nvSpPr>
        <p:spPr bwMode="auto">
          <a:xfrm>
            <a:off x="1718073" y="4286250"/>
            <a:ext cx="184731"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fontAlgn="base">
              <a:spcBef>
                <a:spcPct val="0"/>
              </a:spcBef>
              <a:spcAft>
                <a:spcPct val="0"/>
              </a:spcAft>
            </a:pPr>
            <a:endParaRPr lang="en-US" sz="3300" kern="1200">
              <a:solidFill>
                <a:srgbClr val="E5E5FF"/>
              </a:solidFill>
              <a:ea typeface="Osaka" pitchFamily="-74" charset="-128"/>
              <a:cs typeface="+mn-cs"/>
            </a:endParaRPr>
          </a:p>
        </p:txBody>
      </p:sp>
      <p:sp>
        <p:nvSpPr>
          <p:cNvPr id="13317" name="Rectangle 5"/>
          <p:cNvSpPr>
            <a:spLocks noChangeArrowheads="1"/>
          </p:cNvSpPr>
          <p:nvPr/>
        </p:nvSpPr>
        <p:spPr bwMode="auto">
          <a:xfrm>
            <a:off x="1718073" y="4286250"/>
            <a:ext cx="184731"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fontAlgn="base">
              <a:spcBef>
                <a:spcPct val="0"/>
              </a:spcBef>
              <a:spcAft>
                <a:spcPct val="0"/>
              </a:spcAft>
            </a:pPr>
            <a:endParaRPr lang="en-US" sz="3300" kern="1200">
              <a:solidFill>
                <a:srgbClr val="E5E5FF"/>
              </a:solidFill>
              <a:ea typeface="Osaka" pitchFamily="-74" charset="-128"/>
              <a:cs typeface="+mn-cs"/>
            </a:endParaRPr>
          </a:p>
        </p:txBody>
      </p:sp>
      <p:pic>
        <p:nvPicPr>
          <p:cNvPr id="13318" name="Picture 6" descr="slide39"/>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3486150" y="3852863"/>
            <a:ext cx="3028950" cy="2089547"/>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6615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rrowheads="1"/>
          </p:cNvSpPr>
          <p:nvPr>
            <p:ph type="title"/>
          </p:nvPr>
        </p:nvSpPr>
        <p:spPr>
          <a:xfrm>
            <a:off x="342900" y="2000250"/>
            <a:ext cx="6172200" cy="857250"/>
          </a:xfrm>
        </p:spPr>
        <p:txBody>
          <a:bodyPr/>
          <a:lstStyle/>
          <a:p>
            <a:pPr eaLnBrk="1" hangingPunct="1">
              <a:defRPr/>
            </a:pPr>
            <a:r>
              <a:rPr lang="en-US"/>
              <a:t>Stage 3: Dehumanization</a:t>
            </a:r>
          </a:p>
        </p:txBody>
      </p:sp>
      <p:sp>
        <p:nvSpPr>
          <p:cNvPr id="23555" name="Rectangle 3"/>
          <p:cNvSpPr>
            <a:spLocks noGrp="1" noChangeArrowheads="1"/>
          </p:cNvSpPr>
          <p:nvPr>
            <p:ph type="body" idx="1"/>
          </p:nvPr>
        </p:nvSpPr>
        <p:spPr>
          <a:xfrm>
            <a:off x="171450" y="2800350"/>
            <a:ext cx="6515100" cy="4057650"/>
          </a:xfrm>
        </p:spPr>
        <p:txBody>
          <a:bodyPr/>
          <a:lstStyle/>
          <a:p>
            <a:pPr algn="just" eaLnBrk="1" hangingPunct="1">
              <a:lnSpc>
                <a:spcPct val="80000"/>
              </a:lnSpc>
              <a:defRPr/>
            </a:pPr>
            <a:r>
              <a:rPr lang="en-US" sz="1725" b="1"/>
              <a:t>One group denies the humanity of another group, and makes the victim group seem subhuman.</a:t>
            </a:r>
          </a:p>
          <a:p>
            <a:pPr algn="just" eaLnBrk="1" hangingPunct="1">
              <a:lnSpc>
                <a:spcPct val="80000"/>
              </a:lnSpc>
              <a:buFont typeface="Wingdings" panose="05000000000000000000" pitchFamily="2" charset="2"/>
              <a:buNone/>
              <a:defRPr/>
            </a:pPr>
            <a:endParaRPr lang="en-US" sz="1725" b="1"/>
          </a:p>
          <a:p>
            <a:pPr algn="just" eaLnBrk="1" hangingPunct="1">
              <a:lnSpc>
                <a:spcPct val="80000"/>
              </a:lnSpc>
              <a:defRPr/>
            </a:pPr>
            <a:r>
              <a:rPr lang="en-US" sz="1725" b="1"/>
              <a:t>Dehumanization overcomes the normal human revulsion against murder.</a:t>
            </a:r>
          </a:p>
          <a:p>
            <a:pPr algn="just" eaLnBrk="1" hangingPunct="1">
              <a:lnSpc>
                <a:spcPct val="80000"/>
              </a:lnSpc>
              <a:buFont typeface="Wingdings" panose="05000000000000000000" pitchFamily="2" charset="2"/>
              <a:buNone/>
              <a:defRPr/>
            </a:pPr>
            <a:endParaRPr lang="en-US" sz="1725" b="1"/>
          </a:p>
          <a:p>
            <a:pPr algn="just" eaLnBrk="1" hangingPunct="1">
              <a:lnSpc>
                <a:spcPct val="80000"/>
              </a:lnSpc>
              <a:buFont typeface="Wingdings" panose="05000000000000000000" pitchFamily="2" charset="2"/>
              <a:buNone/>
              <a:defRPr/>
            </a:pPr>
            <a:endParaRPr lang="en-US" sz="1725" b="1"/>
          </a:p>
          <a:p>
            <a:pPr algn="just" eaLnBrk="1" hangingPunct="1">
              <a:lnSpc>
                <a:spcPct val="80000"/>
              </a:lnSpc>
              <a:defRPr/>
            </a:pPr>
            <a:endParaRPr lang="en-US" sz="1725"/>
          </a:p>
          <a:p>
            <a:pPr eaLnBrk="1" hangingPunct="1">
              <a:lnSpc>
                <a:spcPct val="80000"/>
              </a:lnSpc>
              <a:buFont typeface="Wingdings" panose="05000000000000000000" pitchFamily="2" charset="2"/>
              <a:buNone/>
              <a:defRPr/>
            </a:pPr>
            <a:endParaRPr lang="en-US" sz="1350"/>
          </a:p>
          <a:p>
            <a:pPr eaLnBrk="1" hangingPunct="1">
              <a:lnSpc>
                <a:spcPct val="80000"/>
              </a:lnSpc>
              <a:buFont typeface="Wingdings" panose="05000000000000000000" pitchFamily="2" charset="2"/>
              <a:buNone/>
              <a:defRPr/>
            </a:pPr>
            <a:endParaRPr lang="en-US" sz="1200"/>
          </a:p>
          <a:p>
            <a:pPr eaLnBrk="1" hangingPunct="1">
              <a:lnSpc>
                <a:spcPct val="80000"/>
              </a:lnSpc>
              <a:defRPr/>
            </a:pPr>
            <a:endParaRPr lang="en-US" sz="1350"/>
          </a:p>
          <a:p>
            <a:pPr eaLnBrk="1" hangingPunct="1">
              <a:lnSpc>
                <a:spcPct val="80000"/>
              </a:lnSpc>
              <a:buFont typeface="Wingdings" panose="05000000000000000000" pitchFamily="2" charset="2"/>
              <a:buNone/>
              <a:defRPr/>
            </a:pPr>
            <a:endParaRPr lang="en-US"/>
          </a:p>
        </p:txBody>
      </p:sp>
      <p:pic>
        <p:nvPicPr>
          <p:cNvPr id="15364" name="Picture 4" descr="rwanda1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86200" y="3943350"/>
            <a:ext cx="257175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6"/>
          <p:cNvSpPr>
            <a:spLocks noChangeArrowheads="1"/>
          </p:cNvSpPr>
          <p:nvPr/>
        </p:nvSpPr>
        <p:spPr bwMode="auto">
          <a:xfrm flipV="1">
            <a:off x="285750" y="6354366"/>
            <a:ext cx="342900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0" fontAlgn="base" hangingPunct="0">
              <a:spcBef>
                <a:spcPct val="50000"/>
              </a:spcBef>
              <a:spcAft>
                <a:spcPct val="0"/>
              </a:spcAft>
            </a:pPr>
            <a:r>
              <a:rPr lang="en-US" sz="1350" kern="1200">
                <a:solidFill>
                  <a:srgbClr val="FFFFFF"/>
                </a:solidFill>
                <a:latin typeface="Garamond" panose="02020404030301010803" pitchFamily="18" charset="0"/>
                <a:ea typeface="+mn-ea"/>
                <a:cs typeface="+mn-cs"/>
              </a:rPr>
              <a:t>.</a:t>
            </a:r>
          </a:p>
        </p:txBody>
      </p:sp>
      <p:pic>
        <p:nvPicPr>
          <p:cNvPr id="15366" name="Picture 11" descr="ds9"/>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14400" y="4000500"/>
            <a:ext cx="2182416"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Text Box 12"/>
          <p:cNvSpPr txBox="1">
            <a:spLocks noChangeArrowheads="1"/>
          </p:cNvSpPr>
          <p:nvPr/>
        </p:nvSpPr>
        <p:spPr bwMode="auto">
          <a:xfrm>
            <a:off x="3600450" y="6229351"/>
            <a:ext cx="29718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0" fontAlgn="base" hangingPunct="0">
              <a:spcBef>
                <a:spcPct val="0"/>
              </a:spcBef>
              <a:spcAft>
                <a:spcPct val="0"/>
              </a:spcAft>
            </a:pPr>
            <a:r>
              <a:rPr lang="en-US" sz="1350" b="1" kern="1200">
                <a:solidFill>
                  <a:srgbClr val="FFFFFF"/>
                </a:solidFill>
                <a:latin typeface="Garamond" panose="02020404030301010803" pitchFamily="18" charset="0"/>
                <a:ea typeface="+mn-ea"/>
                <a:cs typeface="+mn-cs"/>
              </a:rPr>
              <a:t>Kangura Newspaper, Rwanda: “The Solution for Tutsi Cockroaches”</a:t>
            </a:r>
          </a:p>
        </p:txBody>
      </p:sp>
      <p:sp>
        <p:nvSpPr>
          <p:cNvPr id="15368" name="Text Box 13"/>
          <p:cNvSpPr txBox="1">
            <a:spLocks noChangeArrowheads="1"/>
          </p:cNvSpPr>
          <p:nvPr/>
        </p:nvSpPr>
        <p:spPr bwMode="auto">
          <a:xfrm>
            <a:off x="514350" y="6229351"/>
            <a:ext cx="27432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0" fontAlgn="base" hangingPunct="0">
              <a:spcBef>
                <a:spcPct val="0"/>
              </a:spcBef>
              <a:spcAft>
                <a:spcPct val="0"/>
              </a:spcAft>
            </a:pPr>
            <a:r>
              <a:rPr lang="en-US" sz="1350" b="1" kern="1200">
                <a:solidFill>
                  <a:srgbClr val="FFFFFF"/>
                </a:solidFill>
                <a:latin typeface="Garamond" panose="02020404030301010803" pitchFamily="18" charset="0"/>
                <a:ea typeface="+mn-ea"/>
                <a:cs typeface="+mn-cs"/>
              </a:rPr>
              <a:t>Der Stürmer Nazi Newspaper:</a:t>
            </a:r>
          </a:p>
          <a:p>
            <a:pPr defTabSz="685800" eaLnBrk="0" fontAlgn="base" hangingPunct="0">
              <a:spcBef>
                <a:spcPct val="0"/>
              </a:spcBef>
              <a:spcAft>
                <a:spcPct val="0"/>
              </a:spcAft>
            </a:pPr>
            <a:r>
              <a:rPr lang="en-US" sz="1350" b="1" kern="1200">
                <a:solidFill>
                  <a:srgbClr val="FFFFFF"/>
                </a:solidFill>
                <a:latin typeface="Garamond" panose="02020404030301010803" pitchFamily="18" charset="0"/>
                <a:ea typeface="+mn-ea"/>
                <a:cs typeface="+mn-cs"/>
              </a:rPr>
              <a:t>“The Blood Flows; The Jew Grins”</a:t>
            </a:r>
          </a:p>
        </p:txBody>
      </p:sp>
    </p:spTree>
    <p:extLst>
      <p:ext uri="{BB962C8B-B14F-4D97-AF65-F5344CB8AC3E}">
        <p14:creationId xmlns:p14="http://schemas.microsoft.com/office/powerpoint/2010/main" val="3520835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p:txBody>
          <a:bodyPr/>
          <a:lstStyle/>
          <a:p>
            <a:pPr eaLnBrk="1" hangingPunct="1">
              <a:defRPr/>
            </a:pPr>
            <a:r>
              <a:rPr lang="en-US"/>
              <a:t>Dehumanization</a:t>
            </a:r>
          </a:p>
        </p:txBody>
      </p:sp>
      <p:pic>
        <p:nvPicPr>
          <p:cNvPr id="16387" name="Picture 3" descr="nsdap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29000" y="3314700"/>
            <a:ext cx="211455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4" descr="nsdap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314450" y="3314700"/>
            <a:ext cx="200025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Text Box 5"/>
          <p:cNvSpPr txBox="1">
            <a:spLocks noChangeArrowheads="1"/>
          </p:cNvSpPr>
          <p:nvPr/>
        </p:nvSpPr>
        <p:spPr bwMode="auto">
          <a:xfrm>
            <a:off x="571500" y="6515100"/>
            <a:ext cx="56578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685800" eaLnBrk="0" fontAlgn="base" hangingPunct="0">
              <a:spcBef>
                <a:spcPct val="50000"/>
              </a:spcBef>
              <a:spcAft>
                <a:spcPct val="0"/>
              </a:spcAft>
            </a:pPr>
            <a:r>
              <a:rPr lang="en-US" sz="1800" b="1" kern="1200">
                <a:solidFill>
                  <a:srgbClr val="FFFFFF"/>
                </a:solidFill>
                <a:latin typeface="Garamond" panose="02020404030301010803" pitchFamily="18" charset="0"/>
                <a:ea typeface="+mn-ea"/>
                <a:cs typeface="+mn-cs"/>
              </a:rPr>
              <a:t>Caption: Does the same soul dwell in these bodies?</a:t>
            </a:r>
            <a:r>
              <a:rPr lang="en-US" sz="1800" kern="1200">
                <a:solidFill>
                  <a:srgbClr val="FFFFFF"/>
                </a:solidFill>
                <a:latin typeface="Garamond" panose="02020404030301010803" pitchFamily="18" charset="0"/>
                <a:ea typeface="+mn-ea"/>
                <a:cs typeface="+mn-cs"/>
              </a:rPr>
              <a:t> </a:t>
            </a:r>
          </a:p>
        </p:txBody>
      </p:sp>
      <p:sp>
        <p:nvSpPr>
          <p:cNvPr id="16390" name="Text Box 6"/>
          <p:cNvSpPr txBox="1">
            <a:spLocks noChangeArrowheads="1"/>
          </p:cNvSpPr>
          <p:nvPr/>
        </p:nvSpPr>
        <p:spPr bwMode="auto">
          <a:xfrm>
            <a:off x="857250" y="2857500"/>
            <a:ext cx="48577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685800" eaLnBrk="0" fontAlgn="base" hangingPunct="0">
              <a:spcBef>
                <a:spcPct val="50000"/>
              </a:spcBef>
              <a:spcAft>
                <a:spcPct val="0"/>
              </a:spcAft>
            </a:pPr>
            <a:r>
              <a:rPr lang="en-US" sz="1800" b="1" kern="1200">
                <a:solidFill>
                  <a:srgbClr val="FFFFFF"/>
                </a:solidFill>
                <a:latin typeface="Garamond" panose="02020404030301010803" pitchFamily="18" charset="0"/>
                <a:ea typeface="+mn-ea"/>
                <a:cs typeface="+mn-cs"/>
              </a:rPr>
              <a:t>From a Nazi SS Propaganda Pamphlet:</a:t>
            </a:r>
            <a:r>
              <a:rPr lang="en-US" sz="1350" kern="1200">
                <a:solidFill>
                  <a:srgbClr val="FFFFFF"/>
                </a:solidFill>
                <a:latin typeface="Garamond" panose="02020404030301010803" pitchFamily="18" charset="0"/>
                <a:ea typeface="+mn-ea"/>
                <a:cs typeface="+mn-cs"/>
              </a:rPr>
              <a:t> </a:t>
            </a:r>
          </a:p>
        </p:txBody>
      </p:sp>
    </p:spTree>
    <p:extLst>
      <p:ext uri="{BB962C8B-B14F-4D97-AF65-F5344CB8AC3E}">
        <p14:creationId xmlns:p14="http://schemas.microsoft.com/office/powerpoint/2010/main" val="3050033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p:txBody>
          <a:bodyPr/>
          <a:lstStyle/>
          <a:p>
            <a:pPr eaLnBrk="1" hangingPunct="1">
              <a:defRPr/>
            </a:pPr>
            <a:r>
              <a:rPr lang="en-US" sz="3000"/>
              <a:t>Dehumanization </a:t>
            </a:r>
            <a:br>
              <a:rPr lang="en-US" sz="3000"/>
            </a:br>
            <a:endParaRPr lang="en-US" sz="3000"/>
          </a:p>
        </p:txBody>
      </p:sp>
      <p:sp>
        <p:nvSpPr>
          <p:cNvPr id="25603" name="Rectangle 3"/>
          <p:cNvSpPr>
            <a:spLocks noGrp="1" noChangeArrowheads="1"/>
          </p:cNvSpPr>
          <p:nvPr>
            <p:ph type="body" idx="1"/>
          </p:nvPr>
        </p:nvSpPr>
        <p:spPr>
          <a:xfrm>
            <a:off x="342900" y="2971801"/>
            <a:ext cx="6172200" cy="3623072"/>
          </a:xfrm>
        </p:spPr>
        <p:txBody>
          <a:bodyPr/>
          <a:lstStyle/>
          <a:p>
            <a:pPr algn="just" eaLnBrk="1" hangingPunct="1">
              <a:lnSpc>
                <a:spcPct val="80000"/>
              </a:lnSpc>
              <a:defRPr/>
            </a:pPr>
            <a:r>
              <a:rPr lang="en-US" sz="1800" b="1"/>
              <a:t>Hate</a:t>
            </a:r>
            <a:r>
              <a:rPr lang="en-US" sz="1800"/>
              <a:t> propaganda in speeches, print and on hate radios vilify the victim group.</a:t>
            </a:r>
            <a:r>
              <a:rPr lang="en-US" sz="1500"/>
              <a:t> </a:t>
            </a:r>
          </a:p>
          <a:p>
            <a:pPr algn="just" eaLnBrk="1" hangingPunct="1">
              <a:lnSpc>
                <a:spcPct val="80000"/>
              </a:lnSpc>
              <a:buFont typeface="Wingdings" panose="05000000000000000000" pitchFamily="2" charset="2"/>
              <a:buNone/>
              <a:defRPr/>
            </a:pPr>
            <a:endParaRPr lang="en-US" sz="1500"/>
          </a:p>
          <a:p>
            <a:pPr algn="just" eaLnBrk="1" hangingPunct="1">
              <a:lnSpc>
                <a:spcPct val="80000"/>
              </a:lnSpc>
              <a:defRPr/>
            </a:pPr>
            <a:r>
              <a:rPr lang="en-US" sz="1800"/>
              <a:t>Members of the victim group are described as </a:t>
            </a:r>
            <a:r>
              <a:rPr lang="en-US" sz="1800" b="1"/>
              <a:t>animals, vermin, </a:t>
            </a:r>
            <a:r>
              <a:rPr lang="en-US" sz="1800"/>
              <a:t>and</a:t>
            </a:r>
            <a:r>
              <a:rPr lang="en-US" sz="1800" b="1"/>
              <a:t> diseases</a:t>
            </a:r>
            <a:r>
              <a:rPr lang="en-US" sz="1800"/>
              <a:t>.</a:t>
            </a:r>
            <a:r>
              <a:rPr lang="en-US" sz="1500"/>
              <a:t> Hate radio, Radio Télévision Libre des Mille Collines, during the Rwandan genocide in 1994, broadcast anti-Tutsi messages like “kill the </a:t>
            </a:r>
            <a:r>
              <a:rPr lang="en-US" sz="1800" b="1"/>
              <a:t>cockroaches</a:t>
            </a:r>
            <a:r>
              <a:rPr lang="en-US" sz="1500"/>
              <a:t>” and “If this </a:t>
            </a:r>
            <a:r>
              <a:rPr lang="en-US" sz="1800" b="1"/>
              <a:t>disease</a:t>
            </a:r>
            <a:r>
              <a:rPr lang="en-US" sz="1500"/>
              <a:t> is not treated immediately, it will destroy all the Hutu.”</a:t>
            </a:r>
          </a:p>
          <a:p>
            <a:pPr algn="just" eaLnBrk="1" hangingPunct="1">
              <a:lnSpc>
                <a:spcPct val="80000"/>
              </a:lnSpc>
              <a:defRPr/>
            </a:pPr>
            <a:endParaRPr lang="en-US" sz="1500"/>
          </a:p>
          <a:p>
            <a:pPr algn="just" eaLnBrk="1" hangingPunct="1">
              <a:lnSpc>
                <a:spcPct val="80000"/>
              </a:lnSpc>
              <a:defRPr/>
            </a:pPr>
            <a:r>
              <a:rPr lang="en-US" sz="1800"/>
              <a:t>Dehumanization invokes </a:t>
            </a:r>
            <a:r>
              <a:rPr lang="en-US" sz="1800" b="1"/>
              <a:t>superiority</a:t>
            </a:r>
            <a:r>
              <a:rPr lang="en-US" sz="1800"/>
              <a:t> of one group and </a:t>
            </a:r>
            <a:r>
              <a:rPr lang="en-US" sz="1800" b="1"/>
              <a:t>inferiority</a:t>
            </a:r>
            <a:r>
              <a:rPr lang="en-US" sz="1800"/>
              <a:t> of the “other.”</a:t>
            </a:r>
          </a:p>
          <a:p>
            <a:pPr algn="just" eaLnBrk="1" hangingPunct="1">
              <a:lnSpc>
                <a:spcPct val="80000"/>
              </a:lnSpc>
              <a:defRPr/>
            </a:pPr>
            <a:endParaRPr lang="en-US" sz="1800"/>
          </a:p>
          <a:p>
            <a:pPr algn="just" eaLnBrk="1" hangingPunct="1">
              <a:lnSpc>
                <a:spcPct val="80000"/>
              </a:lnSpc>
              <a:defRPr/>
            </a:pPr>
            <a:r>
              <a:rPr lang="en-US" sz="1500"/>
              <a:t>Dehumanization justifies murder by calling it “</a:t>
            </a:r>
            <a:r>
              <a:rPr lang="en-US" sz="1800" b="1"/>
              <a:t>ethnic cleansing</a:t>
            </a:r>
            <a:r>
              <a:rPr lang="en-US" sz="1500"/>
              <a:t>,” or “</a:t>
            </a:r>
            <a:r>
              <a:rPr lang="en-US" sz="1800" b="1"/>
              <a:t>purification</a:t>
            </a:r>
            <a:r>
              <a:rPr lang="en-US" sz="1500"/>
              <a:t>.”   Such </a:t>
            </a:r>
            <a:r>
              <a:rPr lang="en-US" sz="1800" b="1"/>
              <a:t>euphemisms</a:t>
            </a:r>
            <a:r>
              <a:rPr lang="en-US" sz="1500"/>
              <a:t> hide the horror of mass murder.</a:t>
            </a:r>
          </a:p>
          <a:p>
            <a:pPr algn="just" eaLnBrk="1" hangingPunct="1">
              <a:lnSpc>
                <a:spcPct val="80000"/>
              </a:lnSpc>
              <a:defRPr/>
            </a:pPr>
            <a:endParaRPr lang="en-US" sz="1200"/>
          </a:p>
          <a:p>
            <a:pPr algn="just" eaLnBrk="1" hangingPunct="1">
              <a:lnSpc>
                <a:spcPct val="80000"/>
              </a:lnSpc>
              <a:buFont typeface="Wingdings" panose="05000000000000000000" pitchFamily="2" charset="2"/>
              <a:buNone/>
              <a:defRPr/>
            </a:pPr>
            <a:endParaRPr lang="en-US" sz="825"/>
          </a:p>
          <a:p>
            <a:pPr algn="just" eaLnBrk="1" hangingPunct="1">
              <a:lnSpc>
                <a:spcPct val="80000"/>
              </a:lnSpc>
              <a:defRPr/>
            </a:pPr>
            <a:endParaRPr lang="en-US" sz="825"/>
          </a:p>
          <a:p>
            <a:pPr algn="just" eaLnBrk="1" hangingPunct="1">
              <a:lnSpc>
                <a:spcPct val="80000"/>
              </a:lnSpc>
              <a:buFont typeface="Wingdings" panose="05000000000000000000" pitchFamily="2" charset="2"/>
              <a:buNone/>
              <a:defRPr/>
            </a:pPr>
            <a:endParaRPr lang="en-US" sz="750"/>
          </a:p>
        </p:txBody>
      </p:sp>
    </p:spTree>
    <p:extLst>
      <p:ext uri="{BB962C8B-B14F-4D97-AF65-F5344CB8AC3E}">
        <p14:creationId xmlns:p14="http://schemas.microsoft.com/office/powerpoint/2010/main" val="4783303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a:xfrm>
            <a:off x="342900" y="2000250"/>
            <a:ext cx="6172200" cy="857250"/>
          </a:xfrm>
        </p:spPr>
        <p:txBody>
          <a:bodyPr/>
          <a:lstStyle/>
          <a:p>
            <a:pPr eaLnBrk="1" hangingPunct="1">
              <a:defRPr/>
            </a:pPr>
            <a:r>
              <a:rPr lang="en-US"/>
              <a:t>Stage 4: Organization</a:t>
            </a:r>
          </a:p>
        </p:txBody>
      </p:sp>
      <p:sp>
        <p:nvSpPr>
          <p:cNvPr id="29699" name="Rectangle 3"/>
          <p:cNvSpPr>
            <a:spLocks noGrp="1" noChangeArrowheads="1"/>
          </p:cNvSpPr>
          <p:nvPr>
            <p:ph type="body" idx="1"/>
          </p:nvPr>
        </p:nvSpPr>
        <p:spPr>
          <a:xfrm>
            <a:off x="342900" y="2686051"/>
            <a:ext cx="6172200" cy="3794522"/>
          </a:xfrm>
        </p:spPr>
        <p:txBody>
          <a:bodyPr/>
          <a:lstStyle/>
          <a:p>
            <a:pPr eaLnBrk="1" hangingPunct="1">
              <a:lnSpc>
                <a:spcPct val="90000"/>
              </a:lnSpc>
              <a:defRPr/>
            </a:pPr>
            <a:r>
              <a:rPr lang="en-US" sz="1500" b="1"/>
              <a:t>Genocide is a </a:t>
            </a:r>
            <a:r>
              <a:rPr lang="en-US" sz="1500" b="1" u="sng"/>
              <a:t>group </a:t>
            </a:r>
            <a:r>
              <a:rPr lang="en-US" sz="1500" b="1"/>
              <a:t>crime, so must be </a:t>
            </a:r>
            <a:r>
              <a:rPr lang="en-US" sz="1500" b="1" u="sng"/>
              <a:t>organized</a:t>
            </a:r>
            <a:r>
              <a:rPr lang="en-US" sz="1500" b="1"/>
              <a:t>.</a:t>
            </a:r>
          </a:p>
          <a:p>
            <a:pPr eaLnBrk="1" hangingPunct="1">
              <a:lnSpc>
                <a:spcPct val="90000"/>
              </a:lnSpc>
              <a:defRPr/>
            </a:pPr>
            <a:r>
              <a:rPr lang="en-US" sz="1500" b="1"/>
              <a:t>The state usually organizes, arms and financially supports the groups that conduct the genocidal massacres.  (State organization is not a legal requirement --Indian partition.)</a:t>
            </a:r>
          </a:p>
          <a:p>
            <a:pPr eaLnBrk="1" hangingPunct="1">
              <a:lnSpc>
                <a:spcPct val="90000"/>
              </a:lnSpc>
              <a:defRPr/>
            </a:pPr>
            <a:r>
              <a:rPr lang="en-US" sz="1500" b="1"/>
              <a:t>Plans are made by elites for a “final solution” of genocidal killings.</a:t>
            </a:r>
          </a:p>
          <a:p>
            <a:pPr eaLnBrk="1" hangingPunct="1">
              <a:lnSpc>
                <a:spcPct val="90000"/>
              </a:lnSpc>
              <a:buFont typeface="Wingdings" panose="05000000000000000000" pitchFamily="2" charset="2"/>
              <a:buNone/>
              <a:defRPr/>
            </a:pPr>
            <a:endParaRPr lang="en-US" sz="1500" b="1"/>
          </a:p>
        </p:txBody>
      </p:sp>
      <p:sp>
        <p:nvSpPr>
          <p:cNvPr id="20484" name="Text Box 6"/>
          <p:cNvSpPr txBox="1">
            <a:spLocks noChangeArrowheads="1"/>
          </p:cNvSpPr>
          <p:nvPr/>
        </p:nvSpPr>
        <p:spPr bwMode="auto">
          <a:xfrm>
            <a:off x="342900" y="3829050"/>
            <a:ext cx="628650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685800" eaLnBrk="0" fontAlgn="base" hangingPunct="0">
              <a:spcBef>
                <a:spcPct val="50000"/>
              </a:spcBef>
              <a:spcAft>
                <a:spcPct val="0"/>
              </a:spcAft>
            </a:pPr>
            <a:endParaRPr lang="en-US" sz="1350" kern="1200">
              <a:solidFill>
                <a:srgbClr val="FFFFFF"/>
              </a:solidFill>
              <a:latin typeface="Garamond" panose="02020404030301010803" pitchFamily="18" charset="0"/>
              <a:ea typeface="+mn-ea"/>
              <a:cs typeface="+mn-cs"/>
            </a:endParaRPr>
          </a:p>
        </p:txBody>
      </p:sp>
      <p:pic>
        <p:nvPicPr>
          <p:cNvPr id="20485" name="Picture 8" descr="0545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43050" y="4000500"/>
            <a:ext cx="3544491" cy="2553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35448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rrowheads="1"/>
          </p:cNvSpPr>
          <p:nvPr>
            <p:ph type="title"/>
          </p:nvPr>
        </p:nvSpPr>
        <p:spPr/>
        <p:txBody>
          <a:bodyPr/>
          <a:lstStyle/>
          <a:p>
            <a:pPr eaLnBrk="1" hangingPunct="1">
              <a:defRPr/>
            </a:pPr>
            <a:r>
              <a:rPr lang="en-US"/>
              <a:t>Organization (Rwanda)</a:t>
            </a:r>
          </a:p>
        </p:txBody>
      </p:sp>
      <p:sp>
        <p:nvSpPr>
          <p:cNvPr id="31747" name="Rectangle 3"/>
          <p:cNvSpPr>
            <a:spLocks noGrp="1" noChangeArrowheads="1"/>
          </p:cNvSpPr>
          <p:nvPr>
            <p:ph type="body" sz="half" idx="1"/>
          </p:nvPr>
        </p:nvSpPr>
        <p:spPr>
          <a:xfrm>
            <a:off x="342900" y="3314701"/>
            <a:ext cx="3028950" cy="3280172"/>
          </a:xfrm>
        </p:spPr>
        <p:txBody>
          <a:bodyPr/>
          <a:lstStyle/>
          <a:p>
            <a:pPr eaLnBrk="1" hangingPunct="1">
              <a:lnSpc>
                <a:spcPct val="80000"/>
              </a:lnSpc>
              <a:defRPr/>
            </a:pPr>
            <a:r>
              <a:rPr lang="en-US" sz="1800" b="1"/>
              <a:t>“Hutu Power” elites armed youth militias called </a:t>
            </a:r>
            <a:r>
              <a:rPr lang="en-US" sz="1800" b="1">
                <a:hlinkClick r:id="rId3" tooltip="Interahamwe"/>
              </a:rPr>
              <a:t>Interahamwe</a:t>
            </a:r>
            <a:r>
              <a:rPr lang="en-US" sz="1800" b="1"/>
              <a:t> ("Those Who Stand Together”). </a:t>
            </a:r>
          </a:p>
          <a:p>
            <a:pPr eaLnBrk="1" hangingPunct="1">
              <a:lnSpc>
                <a:spcPct val="80000"/>
              </a:lnSpc>
              <a:buFont typeface="Wingdings" panose="05000000000000000000" pitchFamily="2" charset="2"/>
              <a:buNone/>
              <a:defRPr/>
            </a:pPr>
            <a:endParaRPr lang="en-US" sz="1800" b="1"/>
          </a:p>
          <a:p>
            <a:pPr eaLnBrk="1" hangingPunct="1">
              <a:lnSpc>
                <a:spcPct val="80000"/>
              </a:lnSpc>
              <a:defRPr/>
            </a:pPr>
            <a:r>
              <a:rPr lang="en-US" sz="1800" b="1"/>
              <a:t>The government and Hutu Power businessmen provided the militias with over 500,000 machetes and other arms and set up camps to train them  to “protect their villages” by exterminating every Tutsi.</a:t>
            </a:r>
          </a:p>
          <a:p>
            <a:pPr eaLnBrk="1" hangingPunct="1">
              <a:lnSpc>
                <a:spcPct val="80000"/>
              </a:lnSpc>
              <a:buFont typeface="Wingdings" panose="05000000000000000000" pitchFamily="2" charset="2"/>
              <a:buNone/>
              <a:defRPr/>
            </a:pPr>
            <a:endParaRPr lang="en-US" sz="1800" b="1"/>
          </a:p>
          <a:p>
            <a:pPr eaLnBrk="1" hangingPunct="1">
              <a:lnSpc>
                <a:spcPct val="80000"/>
              </a:lnSpc>
              <a:buFont typeface="Wingdings" panose="05000000000000000000" pitchFamily="2" charset="2"/>
              <a:buNone/>
              <a:defRPr/>
            </a:pPr>
            <a:endParaRPr lang="en-US" sz="1800"/>
          </a:p>
          <a:p>
            <a:pPr eaLnBrk="1" hangingPunct="1">
              <a:lnSpc>
                <a:spcPct val="80000"/>
              </a:lnSpc>
              <a:buFont typeface="Wingdings" panose="05000000000000000000" pitchFamily="2" charset="2"/>
              <a:buNone/>
              <a:defRPr/>
            </a:pPr>
            <a:endParaRPr lang="en-US" sz="1800"/>
          </a:p>
          <a:p>
            <a:pPr eaLnBrk="1" hangingPunct="1">
              <a:lnSpc>
                <a:spcPct val="80000"/>
              </a:lnSpc>
              <a:buFont typeface="Wingdings" panose="05000000000000000000" pitchFamily="2" charset="2"/>
              <a:buNone/>
              <a:defRPr/>
            </a:pPr>
            <a:endParaRPr lang="en-US" sz="1800"/>
          </a:p>
        </p:txBody>
      </p:sp>
      <p:pic>
        <p:nvPicPr>
          <p:cNvPr id="21508" name="Picture 4" descr="12 juin 1994: un Hutu des milices Interhamwe armé d'une machette à Gitarama, au centre du pays... [keystone]"/>
          <p:cNvPicPr>
            <a:picLocks noGrp="1" noChangeAspect="1" noChangeArrowheads="1"/>
          </p:cNvPicPr>
          <p:nvPr>
            <p:ph sz="half" idx="2"/>
          </p:nvPr>
        </p:nvPicPr>
        <p:blipFill>
          <a:blip r:embed="rId4">
            <a:extLst>
              <a:ext uri="{28A0092B-C50C-407E-A947-70E740481C1C}">
                <a14:useLocalDpi xmlns:a14="http://schemas.microsoft.com/office/drawing/2010/main"/>
              </a:ext>
            </a:extLst>
          </a:blip>
          <a:srcRect/>
          <a:stretch>
            <a:fillRect/>
          </a:stretch>
        </p:blipFill>
        <p:spPr>
          <a:xfrm>
            <a:off x="3486150" y="3257550"/>
            <a:ext cx="3086100" cy="291465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46723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rrowheads="1"/>
          </p:cNvSpPr>
          <p:nvPr>
            <p:ph type="title"/>
          </p:nvPr>
        </p:nvSpPr>
        <p:spPr>
          <a:xfrm>
            <a:off x="342900" y="2000250"/>
            <a:ext cx="6172200" cy="857250"/>
          </a:xfrm>
        </p:spPr>
        <p:txBody>
          <a:bodyPr/>
          <a:lstStyle/>
          <a:p>
            <a:pPr eaLnBrk="1" hangingPunct="1">
              <a:defRPr/>
            </a:pPr>
            <a:r>
              <a:rPr lang="en-US"/>
              <a:t>Stage 5: Polarization </a:t>
            </a:r>
          </a:p>
        </p:txBody>
      </p:sp>
      <p:sp>
        <p:nvSpPr>
          <p:cNvPr id="33795" name="Rectangle 3"/>
          <p:cNvSpPr>
            <a:spLocks noGrp="1" noChangeArrowheads="1"/>
          </p:cNvSpPr>
          <p:nvPr>
            <p:ph type="body" idx="1"/>
          </p:nvPr>
        </p:nvSpPr>
        <p:spPr>
          <a:xfrm>
            <a:off x="171450" y="2800351"/>
            <a:ext cx="6515100" cy="3794522"/>
          </a:xfrm>
        </p:spPr>
        <p:txBody>
          <a:bodyPr/>
          <a:lstStyle/>
          <a:p>
            <a:pPr eaLnBrk="1" hangingPunct="1">
              <a:defRPr/>
            </a:pPr>
            <a:r>
              <a:rPr lang="en-US" sz="1650" b="1"/>
              <a:t>Extremists drive the groups apart. </a:t>
            </a:r>
          </a:p>
          <a:p>
            <a:pPr eaLnBrk="1" hangingPunct="1">
              <a:defRPr/>
            </a:pPr>
            <a:r>
              <a:rPr lang="en-US" sz="1650" b="1"/>
              <a:t>Hate groups broadcast and print polarizing propaganda. </a:t>
            </a:r>
          </a:p>
          <a:p>
            <a:pPr eaLnBrk="1" hangingPunct="1">
              <a:defRPr/>
            </a:pPr>
            <a:r>
              <a:rPr lang="en-US" sz="1650" b="1"/>
              <a:t>Laws are passed that forbid intermarriage or social interaction.</a:t>
            </a:r>
          </a:p>
          <a:p>
            <a:pPr eaLnBrk="1" hangingPunct="1">
              <a:defRPr/>
            </a:pPr>
            <a:r>
              <a:rPr lang="en-US" sz="1650" b="1"/>
              <a:t>Political moderates are silenced, threatened and intimidated, and killed.</a:t>
            </a:r>
            <a:r>
              <a:rPr lang="en-US" sz="1650"/>
              <a:t> </a:t>
            </a:r>
            <a:br>
              <a:rPr lang="en-US" sz="1650"/>
            </a:br>
            <a:endParaRPr lang="en-US" sz="1650"/>
          </a:p>
          <a:p>
            <a:pPr eaLnBrk="1" hangingPunct="1">
              <a:buFont typeface="Wingdings" panose="05000000000000000000" pitchFamily="2" charset="2"/>
              <a:buNone/>
              <a:defRPr/>
            </a:pPr>
            <a:br>
              <a:rPr lang="en-US" sz="1650"/>
            </a:br>
            <a:endParaRPr lang="en-US" sz="1650"/>
          </a:p>
        </p:txBody>
      </p:sp>
      <p:sp>
        <p:nvSpPr>
          <p:cNvPr id="23556" name="Text Box 5"/>
          <p:cNvSpPr txBox="1">
            <a:spLocks noChangeArrowheads="1"/>
          </p:cNvSpPr>
          <p:nvPr/>
        </p:nvSpPr>
        <p:spPr bwMode="auto">
          <a:xfrm>
            <a:off x="4400550" y="4400550"/>
            <a:ext cx="2171700" cy="2793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0" fontAlgn="base" hangingPunct="0">
              <a:spcBef>
                <a:spcPct val="50000"/>
              </a:spcBef>
              <a:spcAft>
                <a:spcPct val="0"/>
              </a:spcAft>
              <a:buFontTx/>
              <a:buChar char="•"/>
            </a:pPr>
            <a:r>
              <a:rPr lang="en-US" sz="1500" b="1" kern="1200">
                <a:solidFill>
                  <a:srgbClr val="FFFFFF"/>
                </a:solidFill>
                <a:latin typeface="Garamond" panose="02020404030301010803" pitchFamily="18" charset="0"/>
                <a:ea typeface="+mn-ea"/>
                <a:cs typeface="+mn-cs"/>
              </a:rPr>
              <a:t>Public demonstrations were organized against Jewish merchants.</a:t>
            </a:r>
          </a:p>
          <a:p>
            <a:pPr defTabSz="685800" eaLnBrk="0" fontAlgn="base" hangingPunct="0">
              <a:spcBef>
                <a:spcPct val="50000"/>
              </a:spcBef>
              <a:spcAft>
                <a:spcPct val="0"/>
              </a:spcAft>
              <a:buFontTx/>
              <a:buChar char="•"/>
            </a:pPr>
            <a:r>
              <a:rPr lang="en-US" sz="1350" kern="1200">
                <a:solidFill>
                  <a:srgbClr val="FFFFFF"/>
                </a:solidFill>
                <a:latin typeface="Garamond" panose="02020404030301010803" pitchFamily="18" charset="0"/>
                <a:ea typeface="+mn-ea"/>
                <a:cs typeface="+mn-cs"/>
              </a:rPr>
              <a:t> </a:t>
            </a:r>
            <a:r>
              <a:rPr lang="en-US" sz="1500" b="1" kern="1200">
                <a:solidFill>
                  <a:srgbClr val="FFFFFF"/>
                </a:solidFill>
                <a:latin typeface="Garamond" panose="02020404030301010803" pitchFamily="18" charset="0"/>
                <a:ea typeface="+mn-ea"/>
                <a:cs typeface="+mn-cs"/>
              </a:rPr>
              <a:t>Moderate German dissenters were the first to be arrested and sent to concentration camps.</a:t>
            </a:r>
          </a:p>
          <a:p>
            <a:pPr defTabSz="685800" eaLnBrk="0" fontAlgn="base" hangingPunct="0">
              <a:spcBef>
                <a:spcPct val="50000"/>
              </a:spcBef>
              <a:spcAft>
                <a:spcPct val="0"/>
              </a:spcAft>
            </a:pPr>
            <a:endParaRPr lang="en-US" sz="1500" b="1" kern="1200">
              <a:solidFill>
                <a:srgbClr val="FFFFFF"/>
              </a:solidFill>
              <a:latin typeface="Garamond" panose="02020404030301010803" pitchFamily="18" charset="0"/>
              <a:ea typeface="+mn-ea"/>
              <a:cs typeface="+mn-cs"/>
            </a:endParaRPr>
          </a:p>
          <a:p>
            <a:pPr defTabSz="685800" eaLnBrk="0" fontAlgn="base" hangingPunct="0">
              <a:spcBef>
                <a:spcPct val="50000"/>
              </a:spcBef>
              <a:spcAft>
                <a:spcPct val="0"/>
              </a:spcAft>
            </a:pPr>
            <a:endParaRPr lang="en-US" sz="1350" kern="1200">
              <a:solidFill>
                <a:srgbClr val="FFFFFF"/>
              </a:solidFill>
              <a:latin typeface="Garamond" panose="02020404030301010803" pitchFamily="18" charset="0"/>
              <a:ea typeface="+mn-ea"/>
              <a:cs typeface="+mn-cs"/>
            </a:endParaRPr>
          </a:p>
          <a:p>
            <a:pPr defTabSz="685800" eaLnBrk="0" fontAlgn="base" hangingPunct="0">
              <a:spcBef>
                <a:spcPct val="50000"/>
              </a:spcBef>
              <a:spcAft>
                <a:spcPct val="0"/>
              </a:spcAft>
            </a:pPr>
            <a:endParaRPr lang="en-US" sz="1350" kern="1200">
              <a:solidFill>
                <a:srgbClr val="FFFFFF"/>
              </a:solidFill>
              <a:latin typeface="Garamond" panose="02020404030301010803" pitchFamily="18" charset="0"/>
              <a:ea typeface="+mn-ea"/>
              <a:cs typeface="+mn-cs"/>
            </a:endParaRPr>
          </a:p>
        </p:txBody>
      </p:sp>
      <p:pic>
        <p:nvPicPr>
          <p:cNvPr id="23557" name="Picture 7" descr="boycot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5750" y="4286250"/>
            <a:ext cx="34290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0273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rrowheads="1"/>
          </p:cNvSpPr>
          <p:nvPr>
            <p:ph type="title"/>
          </p:nvPr>
        </p:nvSpPr>
        <p:spPr/>
        <p:txBody>
          <a:bodyPr/>
          <a:lstStyle/>
          <a:p>
            <a:pPr eaLnBrk="1" hangingPunct="1">
              <a:defRPr/>
            </a:pPr>
            <a:r>
              <a:rPr lang="en-US"/>
              <a:t>Polarization</a:t>
            </a:r>
          </a:p>
        </p:txBody>
      </p:sp>
      <p:sp>
        <p:nvSpPr>
          <p:cNvPr id="35843" name="Rectangle 3"/>
          <p:cNvSpPr>
            <a:spLocks noGrp="1" noChangeArrowheads="1"/>
          </p:cNvSpPr>
          <p:nvPr>
            <p:ph type="body" idx="1"/>
          </p:nvPr>
        </p:nvSpPr>
        <p:spPr>
          <a:xfrm>
            <a:off x="342900" y="2971801"/>
            <a:ext cx="3086100" cy="3623072"/>
          </a:xfrm>
        </p:spPr>
        <p:txBody>
          <a:bodyPr/>
          <a:lstStyle/>
          <a:p>
            <a:pPr eaLnBrk="1" hangingPunct="1">
              <a:lnSpc>
                <a:spcPct val="80000"/>
              </a:lnSpc>
              <a:defRPr/>
            </a:pPr>
            <a:r>
              <a:rPr lang="en-US" b="1"/>
              <a:t>Attacks are staged and blamed on targeted groups.</a:t>
            </a:r>
          </a:p>
          <a:p>
            <a:pPr eaLnBrk="1" hangingPunct="1">
              <a:lnSpc>
                <a:spcPct val="80000"/>
              </a:lnSpc>
              <a:buFont typeface="Wingdings" panose="05000000000000000000" pitchFamily="2" charset="2"/>
              <a:buNone/>
              <a:defRPr/>
            </a:pPr>
            <a:r>
              <a:rPr lang="en-US" sz="1800" b="1"/>
              <a:t>    </a:t>
            </a:r>
            <a:r>
              <a:rPr lang="en-US" sz="1500" b="1"/>
              <a:t>In Germany, the Reichstag fire was blamed on Jewish Communists in 1933.</a:t>
            </a:r>
          </a:p>
          <a:p>
            <a:pPr eaLnBrk="1" hangingPunct="1">
              <a:lnSpc>
                <a:spcPct val="80000"/>
              </a:lnSpc>
              <a:defRPr/>
            </a:pPr>
            <a:r>
              <a:rPr lang="en-US" b="1"/>
              <a:t>Cultural centers of targeted groups are attacked. </a:t>
            </a:r>
          </a:p>
          <a:p>
            <a:pPr eaLnBrk="1" hangingPunct="1">
              <a:lnSpc>
                <a:spcPct val="80000"/>
              </a:lnSpc>
              <a:buFont typeface="Wingdings" panose="05000000000000000000" pitchFamily="2" charset="2"/>
              <a:buNone/>
              <a:defRPr/>
            </a:pPr>
            <a:r>
              <a:rPr lang="en-US" sz="1350" b="1"/>
              <a:t>      </a:t>
            </a:r>
            <a:r>
              <a:rPr lang="en-US" sz="1500" b="1"/>
              <a:t>On Kristalnacht in 1938, hundreds of synagogues were burned.</a:t>
            </a:r>
          </a:p>
          <a:p>
            <a:pPr eaLnBrk="1" hangingPunct="1">
              <a:lnSpc>
                <a:spcPct val="80000"/>
              </a:lnSpc>
              <a:buFont typeface="Wingdings" panose="05000000000000000000" pitchFamily="2" charset="2"/>
              <a:buNone/>
              <a:defRPr/>
            </a:pPr>
            <a:endParaRPr lang="en-US" sz="1500" b="1"/>
          </a:p>
          <a:p>
            <a:pPr eaLnBrk="1" hangingPunct="1">
              <a:lnSpc>
                <a:spcPct val="80000"/>
              </a:lnSpc>
              <a:buFont typeface="Wingdings" panose="05000000000000000000" pitchFamily="2" charset="2"/>
              <a:buNone/>
              <a:defRPr/>
            </a:pPr>
            <a:endParaRPr lang="en-US" sz="1800"/>
          </a:p>
        </p:txBody>
      </p:sp>
      <p:pic>
        <p:nvPicPr>
          <p:cNvPr id="24580" name="Picture 4" descr="glw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43363" y="2914650"/>
            <a:ext cx="203716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Rectangle 5"/>
          <p:cNvSpPr>
            <a:spLocks noChangeArrowheads="1"/>
          </p:cNvSpPr>
          <p:nvPr/>
        </p:nvSpPr>
        <p:spPr bwMode="auto">
          <a:xfrm flipV="1">
            <a:off x="3657600" y="4710112"/>
            <a:ext cx="320040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0" fontAlgn="base" hangingPunct="0">
              <a:spcBef>
                <a:spcPct val="50000"/>
              </a:spcBef>
              <a:spcAft>
                <a:spcPct val="0"/>
              </a:spcAft>
            </a:pPr>
            <a:endParaRPr lang="en-US" sz="1350" kern="1200">
              <a:solidFill>
                <a:srgbClr val="FFFFFF"/>
              </a:solidFill>
              <a:latin typeface="Garamond" panose="02020404030301010803" pitchFamily="18" charset="0"/>
              <a:ea typeface="+mn-ea"/>
              <a:cs typeface="+mn-cs"/>
            </a:endParaRPr>
          </a:p>
        </p:txBody>
      </p:sp>
      <p:pic>
        <p:nvPicPr>
          <p:cNvPr id="24582" name="Picture 6" descr="8683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600450" y="4972050"/>
            <a:ext cx="325755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47976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rrowheads="1"/>
          </p:cNvSpPr>
          <p:nvPr>
            <p:ph type="title"/>
          </p:nvPr>
        </p:nvSpPr>
        <p:spPr>
          <a:xfrm>
            <a:off x="285750" y="2000250"/>
            <a:ext cx="6172200" cy="857250"/>
          </a:xfrm>
        </p:spPr>
        <p:txBody>
          <a:bodyPr/>
          <a:lstStyle/>
          <a:p>
            <a:pPr eaLnBrk="1" hangingPunct="1">
              <a:defRPr/>
            </a:pPr>
            <a:r>
              <a:rPr lang="en-US"/>
              <a:t>Stage 6: Preparation</a:t>
            </a:r>
          </a:p>
        </p:txBody>
      </p:sp>
      <p:sp>
        <p:nvSpPr>
          <p:cNvPr id="37891" name="Rectangle 3"/>
          <p:cNvSpPr>
            <a:spLocks noGrp="1" noChangeArrowheads="1"/>
          </p:cNvSpPr>
          <p:nvPr>
            <p:ph type="body" sz="half" idx="1"/>
          </p:nvPr>
        </p:nvSpPr>
        <p:spPr>
          <a:xfrm>
            <a:off x="342900" y="2686050"/>
            <a:ext cx="3028950" cy="4171950"/>
          </a:xfrm>
        </p:spPr>
        <p:txBody>
          <a:bodyPr/>
          <a:lstStyle/>
          <a:p>
            <a:pPr algn="just" eaLnBrk="1" hangingPunct="1">
              <a:buFont typeface="Wingdings" panose="05000000000000000000" pitchFamily="2" charset="2"/>
              <a:buNone/>
              <a:defRPr/>
            </a:pPr>
            <a:endParaRPr lang="en-US" sz="2100"/>
          </a:p>
          <a:p>
            <a:pPr eaLnBrk="1" hangingPunct="1">
              <a:defRPr/>
            </a:pPr>
            <a:r>
              <a:rPr lang="en-US" sz="2100"/>
              <a:t>Members of victim groups are forced to wear </a:t>
            </a:r>
            <a:r>
              <a:rPr lang="en-US" b="1"/>
              <a:t>identifying symbols</a:t>
            </a:r>
            <a:r>
              <a:rPr lang="en-US" sz="2100"/>
              <a:t>.</a:t>
            </a:r>
          </a:p>
          <a:p>
            <a:pPr eaLnBrk="1" hangingPunct="1">
              <a:defRPr/>
            </a:pPr>
            <a:r>
              <a:rPr lang="en-US" b="1"/>
              <a:t>Death lists</a:t>
            </a:r>
            <a:r>
              <a:rPr lang="en-US" sz="2100"/>
              <a:t> are made. </a:t>
            </a:r>
          </a:p>
          <a:p>
            <a:pPr eaLnBrk="1" hangingPunct="1">
              <a:defRPr/>
            </a:pPr>
            <a:r>
              <a:rPr lang="en-US" sz="2100"/>
              <a:t>Victims are </a:t>
            </a:r>
            <a:r>
              <a:rPr lang="en-US" b="1"/>
              <a:t>separated</a:t>
            </a:r>
            <a:r>
              <a:rPr lang="en-US" sz="2100"/>
              <a:t> because of their ethnic or religious identity.</a:t>
            </a:r>
          </a:p>
          <a:p>
            <a:pPr algn="just" eaLnBrk="1" hangingPunct="1">
              <a:buFont typeface="Wingdings" panose="05000000000000000000" pitchFamily="2" charset="2"/>
              <a:buNone/>
              <a:defRPr/>
            </a:pPr>
            <a:endParaRPr lang="en-US" sz="2100"/>
          </a:p>
          <a:p>
            <a:pPr algn="just" eaLnBrk="1" hangingPunct="1">
              <a:defRPr/>
            </a:pPr>
            <a:endParaRPr lang="en-US" b="1"/>
          </a:p>
          <a:p>
            <a:pPr eaLnBrk="1" hangingPunct="1">
              <a:defRPr/>
            </a:pPr>
            <a:endParaRPr lang="en-US" sz="2100"/>
          </a:p>
        </p:txBody>
      </p:sp>
      <p:pic>
        <p:nvPicPr>
          <p:cNvPr id="26628" name="Picture 5" descr="p06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86150" y="4608910"/>
            <a:ext cx="3371850" cy="2163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7" descr="2741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486150" y="2686050"/>
            <a:ext cx="142875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9" descr="1861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29200" y="2686050"/>
            <a:ext cx="145732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23639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rrowheads="1"/>
          </p:cNvSpPr>
          <p:nvPr>
            <p:ph type="title"/>
          </p:nvPr>
        </p:nvSpPr>
        <p:spPr/>
        <p:txBody>
          <a:bodyPr/>
          <a:lstStyle/>
          <a:p>
            <a:pPr eaLnBrk="1" hangingPunct="1">
              <a:defRPr/>
            </a:pPr>
            <a:r>
              <a:rPr lang="en-US"/>
              <a:t>Preparation</a:t>
            </a:r>
          </a:p>
        </p:txBody>
      </p:sp>
      <p:sp>
        <p:nvSpPr>
          <p:cNvPr id="39939" name="Rectangle 3"/>
          <p:cNvSpPr>
            <a:spLocks noGrp="1" noChangeArrowheads="1"/>
          </p:cNvSpPr>
          <p:nvPr>
            <p:ph sz="half" idx="1"/>
          </p:nvPr>
        </p:nvSpPr>
        <p:spPr>
          <a:xfrm>
            <a:off x="342900" y="2857501"/>
            <a:ext cx="3028950" cy="3737372"/>
          </a:xfrm>
        </p:spPr>
        <p:txBody>
          <a:bodyPr/>
          <a:lstStyle/>
          <a:p>
            <a:pPr eaLnBrk="1" hangingPunct="1">
              <a:defRPr/>
            </a:pPr>
            <a:r>
              <a:rPr lang="en-US" sz="2400" b="1"/>
              <a:t>Segregation</a:t>
            </a:r>
            <a:r>
              <a:rPr lang="en-US"/>
              <a:t> into </a:t>
            </a:r>
            <a:r>
              <a:rPr lang="en-US" b="1"/>
              <a:t>ghettoes</a:t>
            </a:r>
            <a:r>
              <a:rPr lang="en-US"/>
              <a:t> is imposed, victims are forced into </a:t>
            </a:r>
            <a:r>
              <a:rPr lang="en-US" sz="2400" b="1"/>
              <a:t>concentration </a:t>
            </a:r>
            <a:r>
              <a:rPr lang="en-US"/>
              <a:t>camps.</a:t>
            </a:r>
          </a:p>
          <a:p>
            <a:pPr eaLnBrk="1" hangingPunct="1">
              <a:buFont typeface="Wingdings" panose="05000000000000000000" pitchFamily="2" charset="2"/>
              <a:buNone/>
              <a:defRPr/>
            </a:pPr>
            <a:endParaRPr lang="en-US"/>
          </a:p>
          <a:p>
            <a:pPr eaLnBrk="1" hangingPunct="1">
              <a:defRPr/>
            </a:pPr>
            <a:r>
              <a:rPr lang="en-US"/>
              <a:t>Victims are also deported to famine-struck regions for </a:t>
            </a:r>
            <a:r>
              <a:rPr lang="en-US" sz="2400" b="1"/>
              <a:t>starvation</a:t>
            </a:r>
            <a:r>
              <a:rPr lang="en-US"/>
              <a:t>. </a:t>
            </a:r>
          </a:p>
          <a:p>
            <a:pPr eaLnBrk="1" hangingPunct="1">
              <a:defRPr/>
            </a:pPr>
            <a:endParaRPr lang="en-US"/>
          </a:p>
        </p:txBody>
      </p:sp>
      <p:pic>
        <p:nvPicPr>
          <p:cNvPr id="27652" name="Picture 5" descr="l5j"/>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71850" y="2857500"/>
            <a:ext cx="348615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Text Box 6"/>
          <p:cNvSpPr txBox="1">
            <a:spLocks noChangeArrowheads="1"/>
          </p:cNvSpPr>
          <p:nvPr/>
        </p:nvSpPr>
        <p:spPr bwMode="auto">
          <a:xfrm>
            <a:off x="285750" y="6115050"/>
            <a:ext cx="280035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685800" eaLnBrk="0" fontAlgn="base" hangingPunct="0">
              <a:spcBef>
                <a:spcPct val="50000"/>
              </a:spcBef>
              <a:spcAft>
                <a:spcPct val="0"/>
              </a:spcAft>
            </a:pPr>
            <a:endParaRPr lang="en-US" sz="1350" kern="1200">
              <a:solidFill>
                <a:srgbClr val="FFFFFF"/>
              </a:solidFill>
              <a:latin typeface="Garamond" panose="02020404030301010803" pitchFamily="18" charset="0"/>
              <a:ea typeface="+mn-ea"/>
              <a:cs typeface="+mn-cs"/>
            </a:endParaRPr>
          </a:p>
        </p:txBody>
      </p:sp>
      <p:sp>
        <p:nvSpPr>
          <p:cNvPr id="27654" name="Text Box 7"/>
          <p:cNvSpPr txBox="1">
            <a:spLocks noChangeArrowheads="1"/>
          </p:cNvSpPr>
          <p:nvPr/>
        </p:nvSpPr>
        <p:spPr bwMode="auto">
          <a:xfrm>
            <a:off x="3486150" y="5886451"/>
            <a:ext cx="33718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685800" eaLnBrk="0" fontAlgn="base" hangingPunct="0">
              <a:spcBef>
                <a:spcPct val="50000"/>
              </a:spcBef>
              <a:spcAft>
                <a:spcPct val="0"/>
              </a:spcAft>
            </a:pPr>
            <a:r>
              <a:rPr lang="en-US" sz="1350" kern="1200">
                <a:solidFill>
                  <a:srgbClr val="FFFFFF"/>
                </a:solidFill>
                <a:latin typeface="Garamond" panose="02020404030301010803" pitchFamily="18" charset="0"/>
                <a:ea typeface="+mn-ea"/>
                <a:cs typeface="+mn-cs"/>
              </a:rPr>
              <a:t> </a:t>
            </a:r>
            <a:r>
              <a:rPr lang="en-US" sz="1800" b="1" kern="1200">
                <a:solidFill>
                  <a:srgbClr val="FFFFFF"/>
                </a:solidFill>
                <a:latin typeface="Garamond" panose="02020404030301010803" pitchFamily="18" charset="0"/>
                <a:ea typeface="+mn-ea"/>
                <a:cs typeface="+mn-cs"/>
              </a:rPr>
              <a:t>Forced Resettlement into Ghettos – Poland 1939 - 1942</a:t>
            </a:r>
          </a:p>
        </p:txBody>
      </p:sp>
    </p:spTree>
    <p:extLst>
      <p:ext uri="{BB962C8B-B14F-4D97-AF65-F5344CB8AC3E}">
        <p14:creationId xmlns:p14="http://schemas.microsoft.com/office/powerpoint/2010/main" val="3229399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a:xfrm>
            <a:off x="342900" y="2000250"/>
            <a:ext cx="6172200" cy="857250"/>
          </a:xfrm>
        </p:spPr>
        <p:txBody>
          <a:bodyPr/>
          <a:lstStyle/>
          <a:p>
            <a:pPr eaLnBrk="1" hangingPunct="1">
              <a:defRPr/>
            </a:pPr>
            <a:r>
              <a:rPr lang="en-US"/>
              <a:t>The 8 Stages of Genocide</a:t>
            </a:r>
          </a:p>
        </p:txBody>
      </p:sp>
      <p:sp>
        <p:nvSpPr>
          <p:cNvPr id="6147" name="Rectangle 3"/>
          <p:cNvSpPr>
            <a:spLocks noGrp="1" noChangeArrowheads="1"/>
          </p:cNvSpPr>
          <p:nvPr>
            <p:ph type="body" idx="1"/>
          </p:nvPr>
        </p:nvSpPr>
        <p:spPr>
          <a:xfrm>
            <a:off x="114300" y="2971800"/>
            <a:ext cx="6629400" cy="3943350"/>
          </a:xfrm>
        </p:spPr>
        <p:txBody>
          <a:bodyPr/>
          <a:lstStyle/>
          <a:p>
            <a:pPr eaLnBrk="1" hangingPunct="1">
              <a:lnSpc>
                <a:spcPct val="90000"/>
              </a:lnSpc>
              <a:defRPr/>
            </a:pPr>
            <a:r>
              <a:rPr lang="en-US" sz="2100" b="1"/>
              <a:t>Understanding the genocidal process is one of the most important steps in preventing future genocides.</a:t>
            </a:r>
          </a:p>
          <a:p>
            <a:pPr eaLnBrk="1" hangingPunct="1">
              <a:lnSpc>
                <a:spcPct val="90000"/>
              </a:lnSpc>
              <a:defRPr/>
            </a:pPr>
            <a:r>
              <a:rPr lang="en-US" sz="2100" b="1"/>
              <a:t>The Eight Stages of Genocide were first outlined  by Dr. Greg Stanton, Department of State: 1996. </a:t>
            </a:r>
          </a:p>
          <a:p>
            <a:pPr eaLnBrk="1" hangingPunct="1">
              <a:lnSpc>
                <a:spcPct val="90000"/>
              </a:lnSpc>
              <a:defRPr/>
            </a:pPr>
            <a:r>
              <a:rPr lang="en-US" sz="2100" b="1"/>
              <a:t>The first six stages are Early Warnings:</a:t>
            </a:r>
          </a:p>
          <a:p>
            <a:pPr lvl="2" eaLnBrk="1" hangingPunct="1">
              <a:lnSpc>
                <a:spcPct val="90000"/>
              </a:lnSpc>
              <a:defRPr/>
            </a:pPr>
            <a:r>
              <a:rPr lang="en-US" b="1"/>
              <a:t>Classification</a:t>
            </a:r>
          </a:p>
          <a:p>
            <a:pPr lvl="2" eaLnBrk="1" hangingPunct="1">
              <a:lnSpc>
                <a:spcPct val="90000"/>
              </a:lnSpc>
              <a:defRPr/>
            </a:pPr>
            <a:r>
              <a:rPr lang="en-US" b="1"/>
              <a:t>Symbolization</a:t>
            </a:r>
          </a:p>
          <a:p>
            <a:pPr lvl="2" eaLnBrk="1" hangingPunct="1">
              <a:lnSpc>
                <a:spcPct val="90000"/>
              </a:lnSpc>
              <a:defRPr/>
            </a:pPr>
            <a:r>
              <a:rPr lang="en-US" b="1"/>
              <a:t>Dehumanization</a:t>
            </a:r>
          </a:p>
          <a:p>
            <a:pPr lvl="2" eaLnBrk="1" hangingPunct="1">
              <a:lnSpc>
                <a:spcPct val="90000"/>
              </a:lnSpc>
              <a:defRPr/>
            </a:pPr>
            <a:r>
              <a:rPr lang="en-US" b="1"/>
              <a:t>Organization</a:t>
            </a:r>
          </a:p>
          <a:p>
            <a:pPr lvl="2" eaLnBrk="1" hangingPunct="1">
              <a:lnSpc>
                <a:spcPct val="90000"/>
              </a:lnSpc>
              <a:defRPr/>
            </a:pPr>
            <a:r>
              <a:rPr lang="en-US" b="1"/>
              <a:t>Polarization</a:t>
            </a:r>
          </a:p>
          <a:p>
            <a:pPr lvl="2" eaLnBrk="1" hangingPunct="1">
              <a:lnSpc>
                <a:spcPct val="90000"/>
              </a:lnSpc>
              <a:defRPr/>
            </a:pPr>
            <a:r>
              <a:rPr lang="en-US" b="1"/>
              <a:t>Preparation </a:t>
            </a:r>
          </a:p>
          <a:p>
            <a:pPr eaLnBrk="1" hangingPunct="1">
              <a:lnSpc>
                <a:spcPct val="90000"/>
              </a:lnSpc>
              <a:defRPr/>
            </a:pPr>
            <a:endParaRPr lang="en-US" b="1"/>
          </a:p>
        </p:txBody>
      </p:sp>
    </p:spTree>
    <p:extLst>
      <p:ext uri="{BB962C8B-B14F-4D97-AF65-F5344CB8AC3E}">
        <p14:creationId xmlns:p14="http://schemas.microsoft.com/office/powerpoint/2010/main" val="2397005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rrowheads="1"/>
          </p:cNvSpPr>
          <p:nvPr>
            <p:ph type="title"/>
          </p:nvPr>
        </p:nvSpPr>
        <p:spPr/>
        <p:txBody>
          <a:bodyPr/>
          <a:lstStyle/>
          <a:p>
            <a:pPr eaLnBrk="1" hangingPunct="1">
              <a:defRPr/>
            </a:pPr>
            <a:r>
              <a:rPr lang="en-US"/>
              <a:t>Preparation</a:t>
            </a:r>
          </a:p>
        </p:txBody>
      </p:sp>
      <p:sp>
        <p:nvSpPr>
          <p:cNvPr id="44036" name="Rectangle 4"/>
          <p:cNvSpPr>
            <a:spLocks noGrp="1" noChangeArrowheads="1"/>
          </p:cNvSpPr>
          <p:nvPr>
            <p:ph sz="half" idx="1"/>
          </p:nvPr>
        </p:nvSpPr>
        <p:spPr/>
        <p:txBody>
          <a:bodyPr/>
          <a:lstStyle/>
          <a:p>
            <a:pPr algn="just" eaLnBrk="1" hangingPunct="1">
              <a:defRPr/>
            </a:pPr>
            <a:r>
              <a:rPr lang="en-US" sz="2400" b="1"/>
              <a:t>Weapons</a:t>
            </a:r>
            <a:r>
              <a:rPr lang="en-US"/>
              <a:t> for killing are stock-piled.</a:t>
            </a:r>
          </a:p>
          <a:p>
            <a:pPr eaLnBrk="1" hangingPunct="1">
              <a:defRPr/>
            </a:pPr>
            <a:r>
              <a:rPr lang="en-US" sz="2400" b="1"/>
              <a:t>Extermination camps</a:t>
            </a:r>
            <a:r>
              <a:rPr lang="en-US"/>
              <a:t> are  even built.  This build- up of killing capacity is a major step towards actual genocide.</a:t>
            </a:r>
          </a:p>
          <a:p>
            <a:pPr eaLnBrk="1" hangingPunct="1">
              <a:defRPr/>
            </a:pPr>
            <a:endParaRPr lang="en-US"/>
          </a:p>
        </p:txBody>
      </p:sp>
      <p:pic>
        <p:nvPicPr>
          <p:cNvPr id="28676" name="Picture 5" descr="BirkEntranc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71850" y="3143250"/>
            <a:ext cx="30861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6" descr="00001"/>
          <p:cNvPicPr>
            <a:picLocks noGrp="1" noChangeAspect="1" noChangeArrowheads="1"/>
          </p:cNvPicPr>
          <p:nvPr>
            <p:ph sz="half" idx="2"/>
          </p:nvPr>
        </p:nvPicPr>
        <p:blipFill>
          <a:blip r:embed="rId4" cstate="email">
            <a:extLst>
              <a:ext uri="{28A0092B-C50C-407E-A947-70E740481C1C}">
                <a14:useLocalDpi xmlns:a14="http://schemas.microsoft.com/office/drawing/2010/main"/>
              </a:ext>
            </a:extLst>
          </a:blip>
          <a:srcRect/>
          <a:stretch>
            <a:fillRect/>
          </a:stretch>
        </p:blipFill>
        <p:spPr>
          <a:xfrm>
            <a:off x="3371850" y="4514851"/>
            <a:ext cx="3086100" cy="2240756"/>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01957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rrowheads="1"/>
          </p:cNvSpPr>
          <p:nvPr>
            <p:ph type="title"/>
          </p:nvPr>
        </p:nvSpPr>
        <p:spPr/>
        <p:txBody>
          <a:bodyPr/>
          <a:lstStyle/>
          <a:p>
            <a:pPr eaLnBrk="1" hangingPunct="1">
              <a:defRPr/>
            </a:pPr>
            <a:r>
              <a:rPr lang="en-US" sz="3000"/>
              <a:t>Stage 7: Extermination (Genocide)</a:t>
            </a:r>
          </a:p>
        </p:txBody>
      </p:sp>
      <p:sp>
        <p:nvSpPr>
          <p:cNvPr id="46083" name="Rectangle 3"/>
          <p:cNvSpPr>
            <a:spLocks noGrp="1" noChangeArrowheads="1"/>
          </p:cNvSpPr>
          <p:nvPr>
            <p:ph sz="half" idx="1"/>
          </p:nvPr>
        </p:nvSpPr>
        <p:spPr>
          <a:xfrm>
            <a:off x="342900" y="2857501"/>
            <a:ext cx="3028950" cy="3737372"/>
          </a:xfrm>
        </p:spPr>
        <p:txBody>
          <a:bodyPr/>
          <a:lstStyle/>
          <a:p>
            <a:pPr eaLnBrk="1" hangingPunct="1">
              <a:defRPr/>
            </a:pPr>
            <a:r>
              <a:rPr lang="en-US" sz="2700"/>
              <a:t>Extermination begins, and becomes the mass killing legally called "</a:t>
            </a:r>
            <a:r>
              <a:rPr lang="en-US" sz="2700" b="1"/>
              <a:t>genocide</a:t>
            </a:r>
            <a:r>
              <a:rPr lang="en-US" sz="2700"/>
              <a:t>." Most genocide is committed by governments.</a:t>
            </a:r>
          </a:p>
          <a:p>
            <a:pPr eaLnBrk="1" hangingPunct="1">
              <a:buFont typeface="Wingdings" panose="05000000000000000000" pitchFamily="2" charset="2"/>
              <a:buNone/>
              <a:defRPr/>
            </a:pPr>
            <a:endParaRPr lang="en-US" sz="2700"/>
          </a:p>
        </p:txBody>
      </p:sp>
      <p:pic>
        <p:nvPicPr>
          <p:cNvPr id="30724" name="Picture 4" descr="Mass Killing"/>
          <p:cNvPicPr>
            <a:picLocks noGrp="1" noChangeAspect="1" noChangeArrowheads="1"/>
          </p:cNvPicPr>
          <p:nvPr>
            <p:ph type="body" sz="half" idx="2"/>
          </p:nvPr>
        </p:nvPicPr>
        <p:blipFill>
          <a:blip r:embed="rId3" cstate="email">
            <a:extLst>
              <a:ext uri="{28A0092B-C50C-407E-A947-70E740481C1C}">
                <a14:useLocalDpi xmlns:a14="http://schemas.microsoft.com/office/drawing/2010/main"/>
              </a:ext>
            </a:extLst>
          </a:blip>
          <a:srcRect/>
          <a:stretch>
            <a:fillRect/>
          </a:stretch>
        </p:blipFill>
        <p:spPr>
          <a:xfrm>
            <a:off x="3486150" y="3831432"/>
            <a:ext cx="3028950" cy="2132410"/>
          </a:xfrm>
          <a:noFill/>
          <a:extLst>
            <a:ext uri="{909E8E84-426E-40DD-AFC4-6F175D3DCCD1}">
              <a14:hiddenFill xmlns:a14="http://schemas.microsoft.com/office/drawing/2010/main">
                <a:solidFill>
                  <a:srgbClr val="FFFFFF"/>
                </a:solidFill>
              </a14:hiddenFill>
            </a:ext>
          </a:extLst>
        </p:spPr>
      </p:pic>
      <p:sp>
        <p:nvSpPr>
          <p:cNvPr id="30725" name="Text Box 5"/>
          <p:cNvSpPr txBox="1">
            <a:spLocks noChangeArrowheads="1"/>
          </p:cNvSpPr>
          <p:nvPr/>
        </p:nvSpPr>
        <p:spPr bwMode="auto">
          <a:xfrm>
            <a:off x="3657600" y="6209110"/>
            <a:ext cx="274320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0" fontAlgn="base" hangingPunct="0">
              <a:spcBef>
                <a:spcPct val="0"/>
              </a:spcBef>
              <a:spcAft>
                <a:spcPct val="0"/>
              </a:spcAft>
            </a:pPr>
            <a:endParaRPr lang="en-US" sz="1350" kern="1200">
              <a:solidFill>
                <a:srgbClr val="FFFFFF"/>
              </a:solidFill>
              <a:latin typeface="Garamond" panose="02020404030301010803" pitchFamily="18" charset="0"/>
              <a:ea typeface="+mn-ea"/>
              <a:cs typeface="+mn-cs"/>
            </a:endParaRPr>
          </a:p>
        </p:txBody>
      </p:sp>
      <p:sp>
        <p:nvSpPr>
          <p:cNvPr id="30726" name="Text Box 6"/>
          <p:cNvSpPr txBox="1">
            <a:spLocks noChangeArrowheads="1"/>
          </p:cNvSpPr>
          <p:nvPr/>
        </p:nvSpPr>
        <p:spPr bwMode="auto">
          <a:xfrm>
            <a:off x="2914650" y="6094810"/>
            <a:ext cx="37719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685800" eaLnBrk="0" fontAlgn="base" hangingPunct="0">
              <a:spcBef>
                <a:spcPct val="0"/>
              </a:spcBef>
              <a:spcAft>
                <a:spcPct val="0"/>
              </a:spcAft>
            </a:pPr>
            <a:r>
              <a:rPr lang="en-US" sz="1800" b="1" kern="1200">
                <a:solidFill>
                  <a:srgbClr val="FFFFFF"/>
                </a:solidFill>
                <a:latin typeface="Garamond" panose="02020404030301010803" pitchFamily="18" charset="0"/>
                <a:ea typeface="+mn-ea"/>
                <a:cs typeface="+mn-cs"/>
              </a:rPr>
              <a:t>Einsatzgrupen: Nazi Killing Squads</a:t>
            </a:r>
          </a:p>
        </p:txBody>
      </p:sp>
    </p:spTree>
    <p:extLst>
      <p:ext uri="{BB962C8B-B14F-4D97-AF65-F5344CB8AC3E}">
        <p14:creationId xmlns:p14="http://schemas.microsoft.com/office/powerpoint/2010/main" val="33873267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rrowheads="1"/>
          </p:cNvSpPr>
          <p:nvPr>
            <p:ph type="title"/>
          </p:nvPr>
        </p:nvSpPr>
        <p:spPr/>
        <p:txBody>
          <a:bodyPr/>
          <a:lstStyle/>
          <a:p>
            <a:pPr eaLnBrk="1" hangingPunct="1">
              <a:defRPr/>
            </a:pPr>
            <a:r>
              <a:rPr lang="en-US"/>
              <a:t>Extermination (Genocide)</a:t>
            </a:r>
          </a:p>
        </p:txBody>
      </p:sp>
      <p:pic>
        <p:nvPicPr>
          <p:cNvPr id="31747" name="Picture 4" descr="tutsi_skulls_dufka2"/>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a:xfrm>
            <a:off x="1714500" y="2903935"/>
            <a:ext cx="3657600" cy="2925365"/>
          </a:xfrm>
          <a:noFill/>
          <a:extLst>
            <a:ext uri="{909E8E84-426E-40DD-AFC4-6F175D3DCCD1}">
              <a14:hiddenFill xmlns:a14="http://schemas.microsoft.com/office/drawing/2010/main">
                <a:solidFill>
                  <a:srgbClr val="FFFFFF"/>
                </a:solidFill>
              </a14:hiddenFill>
            </a:ext>
          </a:extLst>
        </p:spPr>
      </p:pic>
      <p:sp>
        <p:nvSpPr>
          <p:cNvPr id="31748" name="Text Box 5"/>
          <p:cNvSpPr txBox="1">
            <a:spLocks noChangeArrowheads="1"/>
          </p:cNvSpPr>
          <p:nvPr/>
        </p:nvSpPr>
        <p:spPr bwMode="auto">
          <a:xfrm>
            <a:off x="1543050" y="5886451"/>
            <a:ext cx="3886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685800" eaLnBrk="0" fontAlgn="base" hangingPunct="0">
              <a:spcBef>
                <a:spcPct val="50000"/>
              </a:spcBef>
              <a:spcAft>
                <a:spcPct val="0"/>
              </a:spcAft>
            </a:pPr>
            <a:r>
              <a:rPr lang="en-US" sz="1800" b="1" kern="1200">
                <a:solidFill>
                  <a:srgbClr val="FFFFFF"/>
                </a:solidFill>
                <a:latin typeface="Garamond" panose="02020404030301010803" pitchFamily="18" charset="0"/>
                <a:ea typeface="+mn-ea"/>
                <a:cs typeface="+mn-cs"/>
              </a:rPr>
              <a:t>Government organized extermination of Tutsis in Rwanda in 1994</a:t>
            </a:r>
          </a:p>
        </p:txBody>
      </p:sp>
    </p:spTree>
    <p:extLst>
      <p:ext uri="{BB962C8B-B14F-4D97-AF65-F5344CB8AC3E}">
        <p14:creationId xmlns:p14="http://schemas.microsoft.com/office/powerpoint/2010/main" val="18168056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rrowheads="1"/>
          </p:cNvSpPr>
          <p:nvPr>
            <p:ph type="title"/>
          </p:nvPr>
        </p:nvSpPr>
        <p:spPr/>
        <p:txBody>
          <a:bodyPr/>
          <a:lstStyle/>
          <a:p>
            <a:pPr eaLnBrk="1" hangingPunct="1">
              <a:defRPr/>
            </a:pPr>
            <a:r>
              <a:rPr lang="en-US"/>
              <a:t>Extermination (Genocide)</a:t>
            </a:r>
          </a:p>
        </p:txBody>
      </p:sp>
      <p:sp>
        <p:nvSpPr>
          <p:cNvPr id="48131" name="Rectangle 3"/>
          <p:cNvSpPr>
            <a:spLocks noGrp="1" noChangeArrowheads="1"/>
          </p:cNvSpPr>
          <p:nvPr>
            <p:ph type="body" sz="half" idx="1"/>
          </p:nvPr>
        </p:nvSpPr>
        <p:spPr/>
        <p:txBody>
          <a:bodyPr/>
          <a:lstStyle/>
          <a:p>
            <a:pPr eaLnBrk="1" hangingPunct="1">
              <a:buFont typeface="Wingdings" panose="05000000000000000000" pitchFamily="2" charset="2"/>
              <a:buNone/>
              <a:defRPr/>
            </a:pPr>
            <a:endParaRPr lang="en-US" sz="2100"/>
          </a:p>
          <a:p>
            <a:pPr algn="just" eaLnBrk="1" hangingPunct="1">
              <a:defRPr/>
            </a:pPr>
            <a:endParaRPr lang="en-US" sz="2100"/>
          </a:p>
          <a:p>
            <a:pPr algn="just" eaLnBrk="1" hangingPunct="1">
              <a:buFont typeface="Wingdings" panose="05000000000000000000" pitchFamily="2" charset="2"/>
              <a:buNone/>
              <a:defRPr/>
            </a:pPr>
            <a:endParaRPr lang="en-US" sz="2700"/>
          </a:p>
        </p:txBody>
      </p:sp>
      <p:sp>
        <p:nvSpPr>
          <p:cNvPr id="32772" name="Text Box 5"/>
          <p:cNvSpPr txBox="1">
            <a:spLocks noChangeArrowheads="1"/>
          </p:cNvSpPr>
          <p:nvPr/>
        </p:nvSpPr>
        <p:spPr bwMode="auto">
          <a:xfrm>
            <a:off x="3657600" y="6172201"/>
            <a:ext cx="2743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685800" eaLnBrk="0" fontAlgn="base" hangingPunct="0">
              <a:spcBef>
                <a:spcPct val="0"/>
              </a:spcBef>
              <a:spcAft>
                <a:spcPct val="0"/>
              </a:spcAft>
            </a:pPr>
            <a:r>
              <a:rPr lang="en-US" sz="1800" b="1" kern="1200">
                <a:solidFill>
                  <a:srgbClr val="FFFFFF"/>
                </a:solidFill>
                <a:latin typeface="Garamond" panose="02020404030301010803" pitchFamily="18" charset="0"/>
                <a:ea typeface="+mn-ea"/>
                <a:cs typeface="+mn-cs"/>
              </a:rPr>
              <a:t>Roma (Gypsies) in a Nazi death camp</a:t>
            </a:r>
          </a:p>
        </p:txBody>
      </p:sp>
      <p:sp>
        <p:nvSpPr>
          <p:cNvPr id="32773" name="Text Box 6"/>
          <p:cNvSpPr txBox="1">
            <a:spLocks noChangeArrowheads="1"/>
          </p:cNvSpPr>
          <p:nvPr/>
        </p:nvSpPr>
        <p:spPr bwMode="auto">
          <a:xfrm>
            <a:off x="742950" y="2971801"/>
            <a:ext cx="245745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0" fontAlgn="base" hangingPunct="0">
              <a:spcBef>
                <a:spcPct val="50000"/>
              </a:spcBef>
              <a:spcAft>
                <a:spcPct val="0"/>
              </a:spcAft>
              <a:buFontTx/>
              <a:buChar char="•"/>
            </a:pPr>
            <a:r>
              <a:rPr lang="en-US" sz="2100" b="1" kern="1200">
                <a:solidFill>
                  <a:srgbClr val="FFFFFF"/>
                </a:solidFill>
                <a:latin typeface="Garamond" panose="02020404030301010803" pitchFamily="18" charset="0"/>
                <a:ea typeface="+mn-ea"/>
                <a:cs typeface="+mn-cs"/>
              </a:rPr>
              <a:t>The killing is “extermination” to the killers because they do not believe the victims are fully human.  They are “cleansing” the society of impurities,</a:t>
            </a:r>
            <a:r>
              <a:rPr lang="en-US" sz="2100" kern="1200">
                <a:solidFill>
                  <a:srgbClr val="FFFFFF"/>
                </a:solidFill>
                <a:latin typeface="Garamond" panose="02020404030301010803" pitchFamily="18" charset="0"/>
                <a:ea typeface="+mn-ea"/>
                <a:cs typeface="+mn-cs"/>
              </a:rPr>
              <a:t> </a:t>
            </a:r>
            <a:r>
              <a:rPr lang="en-US" sz="2100" b="1" kern="1200">
                <a:solidFill>
                  <a:srgbClr val="FFFFFF"/>
                </a:solidFill>
                <a:latin typeface="Garamond" panose="02020404030301010803" pitchFamily="18" charset="0"/>
                <a:ea typeface="+mn-ea"/>
                <a:cs typeface="+mn-cs"/>
              </a:rPr>
              <a:t>disease, animals, vermin, “cockroaches,” or enemies.</a:t>
            </a:r>
          </a:p>
        </p:txBody>
      </p:sp>
      <p:pic>
        <p:nvPicPr>
          <p:cNvPr id="32774" name="Picture 8" descr="gypseys in belzec"/>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3429000" y="3821907"/>
            <a:ext cx="3028950" cy="215146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13207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rrowheads="1"/>
          </p:cNvSpPr>
          <p:nvPr>
            <p:ph type="title"/>
          </p:nvPr>
        </p:nvSpPr>
        <p:spPr/>
        <p:txBody>
          <a:bodyPr/>
          <a:lstStyle/>
          <a:p>
            <a:pPr eaLnBrk="1" hangingPunct="1">
              <a:defRPr/>
            </a:pPr>
            <a:r>
              <a:rPr lang="en-US"/>
              <a:t>Stage 8: Denial</a:t>
            </a:r>
          </a:p>
        </p:txBody>
      </p:sp>
      <p:sp>
        <p:nvSpPr>
          <p:cNvPr id="54275" name="Rectangle 3"/>
          <p:cNvSpPr>
            <a:spLocks noGrp="1" noChangeArrowheads="1"/>
          </p:cNvSpPr>
          <p:nvPr>
            <p:ph type="body" idx="1"/>
          </p:nvPr>
        </p:nvSpPr>
        <p:spPr/>
        <p:txBody>
          <a:bodyPr/>
          <a:lstStyle/>
          <a:p>
            <a:pPr algn="just" eaLnBrk="1" hangingPunct="1">
              <a:defRPr/>
            </a:pPr>
            <a:r>
              <a:rPr lang="en-US"/>
              <a:t>Denial is always found in genocide, both during it and after it.</a:t>
            </a:r>
          </a:p>
          <a:p>
            <a:pPr algn="just" eaLnBrk="1" hangingPunct="1">
              <a:defRPr/>
            </a:pPr>
            <a:r>
              <a:rPr lang="en-US"/>
              <a:t>Continuing denial is among the surest indicators of further genocidal massacres.</a:t>
            </a:r>
          </a:p>
          <a:p>
            <a:pPr algn="just" eaLnBrk="1" hangingPunct="1">
              <a:defRPr/>
            </a:pPr>
            <a:r>
              <a:rPr lang="en-US"/>
              <a:t>Denial extends the crime of genocide to future generations of the victims.  It is a continuation of the intent to destroy the group. </a:t>
            </a:r>
          </a:p>
          <a:p>
            <a:pPr algn="just" eaLnBrk="1" hangingPunct="1">
              <a:defRPr/>
            </a:pPr>
            <a:r>
              <a:rPr lang="en-US" b="1" u="sng"/>
              <a:t>The tactics of denial are predictable.</a:t>
            </a:r>
            <a:r>
              <a:rPr lang="en-US"/>
              <a:t> </a:t>
            </a:r>
          </a:p>
          <a:p>
            <a:pPr eaLnBrk="1" hangingPunct="1">
              <a:buFont typeface="Wingdings" panose="05000000000000000000" pitchFamily="2" charset="2"/>
              <a:buNone/>
              <a:defRPr/>
            </a:pPr>
            <a:endParaRPr lang="en-US"/>
          </a:p>
          <a:p>
            <a:pPr eaLnBrk="1" hangingPunct="1">
              <a:buFont typeface="Wingdings" panose="05000000000000000000" pitchFamily="2" charset="2"/>
              <a:buNone/>
              <a:defRPr/>
            </a:pPr>
            <a:endParaRPr lang="en-US" sz="3000"/>
          </a:p>
        </p:txBody>
      </p:sp>
    </p:spTree>
    <p:extLst>
      <p:ext uri="{BB962C8B-B14F-4D97-AF65-F5344CB8AC3E}">
        <p14:creationId xmlns:p14="http://schemas.microsoft.com/office/powerpoint/2010/main" val="42903166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rrowheads="1"/>
          </p:cNvSpPr>
          <p:nvPr>
            <p:ph type="title"/>
          </p:nvPr>
        </p:nvSpPr>
        <p:spPr/>
        <p:txBody>
          <a:bodyPr/>
          <a:lstStyle/>
          <a:p>
            <a:pPr eaLnBrk="1" hangingPunct="1">
              <a:defRPr/>
            </a:pPr>
            <a:r>
              <a:rPr lang="en-US"/>
              <a:t>Denial: Deny the Evidence.</a:t>
            </a:r>
          </a:p>
        </p:txBody>
      </p:sp>
      <p:sp>
        <p:nvSpPr>
          <p:cNvPr id="56323" name="Rectangle 3"/>
          <p:cNvSpPr>
            <a:spLocks noGrp="1" noChangeArrowheads="1"/>
          </p:cNvSpPr>
          <p:nvPr>
            <p:ph type="body" idx="1"/>
          </p:nvPr>
        </p:nvSpPr>
        <p:spPr/>
        <p:txBody>
          <a:bodyPr/>
          <a:lstStyle/>
          <a:p>
            <a:pPr marL="457200" indent="-457200" eaLnBrk="1" hangingPunct="1">
              <a:defRPr/>
            </a:pPr>
            <a:r>
              <a:rPr lang="en-US" b="1"/>
              <a:t>Deny that there was any mass killing at all.</a:t>
            </a:r>
          </a:p>
          <a:p>
            <a:pPr marL="457200" indent="-457200" eaLnBrk="1" hangingPunct="1">
              <a:buNone/>
              <a:defRPr/>
            </a:pPr>
            <a:endParaRPr lang="en-US" b="1"/>
          </a:p>
          <a:p>
            <a:pPr marL="457200" indent="-457200" eaLnBrk="1" hangingPunct="1">
              <a:defRPr/>
            </a:pPr>
            <a:r>
              <a:rPr lang="en-US" b="1"/>
              <a:t>Question and minimize the statistics.</a:t>
            </a:r>
          </a:p>
          <a:p>
            <a:pPr marL="457200" indent="-457200" eaLnBrk="1" hangingPunct="1">
              <a:buNone/>
              <a:defRPr/>
            </a:pPr>
            <a:endParaRPr lang="en-US" b="1"/>
          </a:p>
          <a:p>
            <a:pPr marL="457200" indent="-457200" eaLnBrk="1" hangingPunct="1">
              <a:defRPr/>
            </a:pPr>
            <a:r>
              <a:rPr lang="en-US" b="1"/>
              <a:t>Block access to archives and witnesses.</a:t>
            </a:r>
          </a:p>
          <a:p>
            <a:pPr marL="457200" indent="-457200" eaLnBrk="1" hangingPunct="1">
              <a:defRPr/>
            </a:pPr>
            <a:endParaRPr lang="en-US" b="1"/>
          </a:p>
          <a:p>
            <a:pPr marL="457200" indent="-457200" eaLnBrk="1" hangingPunct="1">
              <a:defRPr/>
            </a:pPr>
            <a:r>
              <a:rPr lang="en-US" b="1"/>
              <a:t>Intimidate or kill eye-witnesses.</a:t>
            </a:r>
          </a:p>
          <a:p>
            <a:pPr marL="457200" indent="-457200" eaLnBrk="1" hangingPunct="1">
              <a:buNone/>
              <a:defRPr/>
            </a:pPr>
            <a:endParaRPr lang="en-US" b="1"/>
          </a:p>
          <a:p>
            <a:pPr marL="457200" indent="-457200" eaLnBrk="1" hangingPunct="1">
              <a:buNone/>
              <a:defRPr/>
            </a:pPr>
            <a:endParaRPr lang="en-US" b="1"/>
          </a:p>
          <a:p>
            <a:pPr marL="457200" indent="-457200" eaLnBrk="1" hangingPunct="1">
              <a:buNone/>
              <a:defRPr/>
            </a:pPr>
            <a:endParaRPr lang="en-US" b="1"/>
          </a:p>
          <a:p>
            <a:pPr marL="457200" indent="-457200" eaLnBrk="1" hangingPunct="1">
              <a:buNone/>
              <a:defRPr/>
            </a:pPr>
            <a:endParaRPr lang="en-US" b="1"/>
          </a:p>
          <a:p>
            <a:pPr marL="457200" indent="-457200" eaLnBrk="1" hangingPunct="1">
              <a:defRPr/>
            </a:pPr>
            <a:endParaRPr lang="en-US"/>
          </a:p>
        </p:txBody>
      </p:sp>
    </p:spTree>
    <p:extLst>
      <p:ext uri="{BB962C8B-B14F-4D97-AF65-F5344CB8AC3E}">
        <p14:creationId xmlns:p14="http://schemas.microsoft.com/office/powerpoint/2010/main" val="7363665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rrowheads="1"/>
          </p:cNvSpPr>
          <p:nvPr>
            <p:ph type="title"/>
          </p:nvPr>
        </p:nvSpPr>
        <p:spPr>
          <a:xfrm>
            <a:off x="342900" y="2206228"/>
            <a:ext cx="6172200" cy="651272"/>
          </a:xfrm>
        </p:spPr>
        <p:txBody>
          <a:bodyPr/>
          <a:lstStyle/>
          <a:p>
            <a:pPr eaLnBrk="1" hangingPunct="1">
              <a:defRPr/>
            </a:pPr>
            <a:r>
              <a:rPr lang="en-US"/>
              <a:t>Denial: Deny the Evidence</a:t>
            </a:r>
          </a:p>
        </p:txBody>
      </p:sp>
      <p:sp>
        <p:nvSpPr>
          <p:cNvPr id="93187" name="Rectangle 3"/>
          <p:cNvSpPr>
            <a:spLocks noGrp="1" noChangeArrowheads="1"/>
          </p:cNvSpPr>
          <p:nvPr>
            <p:ph type="body" idx="1"/>
          </p:nvPr>
        </p:nvSpPr>
        <p:spPr>
          <a:xfrm>
            <a:off x="342900" y="2800351"/>
            <a:ext cx="6172200" cy="3794522"/>
          </a:xfrm>
        </p:spPr>
        <p:txBody>
          <a:bodyPr/>
          <a:lstStyle/>
          <a:p>
            <a:pPr eaLnBrk="1" hangingPunct="1">
              <a:defRPr/>
            </a:pPr>
            <a:r>
              <a:rPr lang="en-US" b="1"/>
              <a:t>Destroy the evidence. (Burn the bodies and the archives, dig up and burn the mass graves, throw bodies in rivers or seas.)</a:t>
            </a:r>
          </a:p>
          <a:p>
            <a:pPr eaLnBrk="1" hangingPunct="1">
              <a:buFont typeface="Wingdings" panose="05000000000000000000" pitchFamily="2" charset="2"/>
              <a:buNone/>
              <a:defRPr/>
            </a:pPr>
            <a:endParaRPr lang="en-US"/>
          </a:p>
        </p:txBody>
      </p:sp>
      <p:pic>
        <p:nvPicPr>
          <p:cNvPr id="38916" name="Picture 5" descr="Crematoria Holocaus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28800" y="4171950"/>
            <a:ext cx="3214688"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Text Box 6"/>
          <p:cNvSpPr txBox="1">
            <a:spLocks noChangeArrowheads="1"/>
          </p:cNvSpPr>
          <p:nvPr/>
        </p:nvSpPr>
        <p:spPr bwMode="auto">
          <a:xfrm>
            <a:off x="1371600" y="6286500"/>
            <a:ext cx="40005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685800" eaLnBrk="0" fontAlgn="base" hangingPunct="0">
              <a:spcBef>
                <a:spcPct val="50000"/>
              </a:spcBef>
              <a:spcAft>
                <a:spcPct val="0"/>
              </a:spcAft>
            </a:pPr>
            <a:r>
              <a:rPr lang="en-US" sz="1800" b="1" kern="1200">
                <a:solidFill>
                  <a:srgbClr val="FFFFFF"/>
                </a:solidFill>
                <a:latin typeface="Garamond" panose="02020404030301010803" pitchFamily="18" charset="0"/>
                <a:ea typeface="+mn-ea"/>
                <a:cs typeface="+mn-cs"/>
              </a:rPr>
              <a:t>Holocaust Death-Camp Crematoria</a:t>
            </a:r>
          </a:p>
        </p:txBody>
      </p:sp>
    </p:spTree>
    <p:extLst>
      <p:ext uri="{BB962C8B-B14F-4D97-AF65-F5344CB8AC3E}">
        <p14:creationId xmlns:p14="http://schemas.microsoft.com/office/powerpoint/2010/main" val="40195872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rrowheads="1"/>
          </p:cNvSpPr>
          <p:nvPr>
            <p:ph type="title"/>
          </p:nvPr>
        </p:nvSpPr>
        <p:spPr/>
        <p:txBody>
          <a:bodyPr/>
          <a:lstStyle/>
          <a:p>
            <a:pPr eaLnBrk="1" hangingPunct="1">
              <a:defRPr/>
            </a:pPr>
            <a:r>
              <a:rPr lang="en-US"/>
              <a:t>Denial: Attack the truth-tellers.</a:t>
            </a:r>
          </a:p>
        </p:txBody>
      </p:sp>
      <p:sp>
        <p:nvSpPr>
          <p:cNvPr id="58371" name="Rectangle 3"/>
          <p:cNvSpPr>
            <a:spLocks noGrp="1" noChangeArrowheads="1"/>
          </p:cNvSpPr>
          <p:nvPr>
            <p:ph type="body" idx="1"/>
          </p:nvPr>
        </p:nvSpPr>
        <p:spPr/>
        <p:txBody>
          <a:bodyPr/>
          <a:lstStyle/>
          <a:p>
            <a:pPr marL="495300" indent="-495300" eaLnBrk="1" hangingPunct="1">
              <a:lnSpc>
                <a:spcPct val="90000"/>
              </a:lnSpc>
              <a:buNone/>
              <a:defRPr/>
            </a:pPr>
            <a:endParaRPr lang="en-US" b="1"/>
          </a:p>
          <a:p>
            <a:pPr marL="495300" indent="-495300" eaLnBrk="1" hangingPunct="1">
              <a:lnSpc>
                <a:spcPct val="90000"/>
              </a:lnSpc>
              <a:defRPr/>
            </a:pPr>
            <a:r>
              <a:rPr lang="en-US" b="1"/>
              <a:t>Attack the motives of the truth-tellers.  Say they are opposed to the religion, ethnicity, or nationality of the deniers.</a:t>
            </a:r>
          </a:p>
          <a:p>
            <a:pPr marL="495300" indent="-495300" eaLnBrk="1" hangingPunct="1">
              <a:lnSpc>
                <a:spcPct val="90000"/>
              </a:lnSpc>
              <a:buNone/>
              <a:defRPr/>
            </a:pPr>
            <a:endParaRPr lang="en-US" b="1"/>
          </a:p>
          <a:p>
            <a:pPr marL="495300" indent="-495300" eaLnBrk="1" hangingPunct="1">
              <a:lnSpc>
                <a:spcPct val="90000"/>
              </a:lnSpc>
              <a:defRPr/>
            </a:pPr>
            <a:r>
              <a:rPr lang="en-US" b="1"/>
              <a:t>Point out atrocities committed by people from the truth-tellers’ group.  Imply they are morally disqualified to accuse the perpetrators.</a:t>
            </a:r>
          </a:p>
          <a:p>
            <a:pPr marL="495300" indent="-495300" eaLnBrk="1" hangingPunct="1">
              <a:lnSpc>
                <a:spcPct val="90000"/>
              </a:lnSpc>
              <a:buFont typeface="Wingdings" panose="05000000000000000000" pitchFamily="2" charset="2"/>
              <a:buAutoNum type="arabicPeriod" startAt="5"/>
              <a:defRPr/>
            </a:pPr>
            <a:endParaRPr lang="en-US"/>
          </a:p>
          <a:p>
            <a:pPr marL="495300" indent="-495300" eaLnBrk="1" hangingPunct="1">
              <a:lnSpc>
                <a:spcPct val="90000"/>
              </a:lnSpc>
              <a:buNone/>
              <a:defRPr/>
            </a:pPr>
            <a:endParaRPr lang="en-US" b="1"/>
          </a:p>
          <a:p>
            <a:pPr marL="495300" indent="-495300" eaLnBrk="1" hangingPunct="1">
              <a:lnSpc>
                <a:spcPct val="90000"/>
              </a:lnSpc>
              <a:buNone/>
              <a:defRPr/>
            </a:pPr>
            <a:endParaRPr lang="en-US"/>
          </a:p>
        </p:txBody>
      </p:sp>
    </p:spTree>
    <p:extLst>
      <p:ext uri="{BB962C8B-B14F-4D97-AF65-F5344CB8AC3E}">
        <p14:creationId xmlns:p14="http://schemas.microsoft.com/office/powerpoint/2010/main" val="30100613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rrowheads="1"/>
          </p:cNvSpPr>
          <p:nvPr>
            <p:ph type="title"/>
          </p:nvPr>
        </p:nvSpPr>
        <p:spPr/>
        <p:txBody>
          <a:bodyPr/>
          <a:lstStyle/>
          <a:p>
            <a:pPr eaLnBrk="1" hangingPunct="1">
              <a:defRPr/>
            </a:pPr>
            <a:r>
              <a:rPr lang="en-US"/>
              <a:t>Denial:  Deny Genocidal Intent.</a:t>
            </a:r>
          </a:p>
        </p:txBody>
      </p:sp>
      <p:sp>
        <p:nvSpPr>
          <p:cNvPr id="69635" name="Rectangle 3"/>
          <p:cNvSpPr>
            <a:spLocks noGrp="1" noChangeArrowheads="1"/>
          </p:cNvSpPr>
          <p:nvPr>
            <p:ph type="body" idx="1"/>
          </p:nvPr>
        </p:nvSpPr>
        <p:spPr/>
        <p:txBody>
          <a:bodyPr/>
          <a:lstStyle/>
          <a:p>
            <a:pPr marL="457200" indent="-457200" eaLnBrk="1" hangingPunct="1">
              <a:defRPr/>
            </a:pPr>
            <a:r>
              <a:rPr lang="en-US" b="1"/>
              <a:t>Claim that the deaths were inadvertent (due to famine, migration, or disease.)</a:t>
            </a:r>
          </a:p>
          <a:p>
            <a:pPr marL="457200" indent="-457200" eaLnBrk="1" hangingPunct="1">
              <a:defRPr/>
            </a:pPr>
            <a:r>
              <a:rPr lang="en-US" b="1"/>
              <a:t>Blame “out of control” forces for the killings.</a:t>
            </a:r>
          </a:p>
          <a:p>
            <a:pPr marL="457200" indent="-457200" eaLnBrk="1" hangingPunct="1">
              <a:defRPr/>
            </a:pPr>
            <a:r>
              <a:rPr lang="en-US" b="1"/>
              <a:t>Blame the deaths on ancient ethnic conflicts.</a:t>
            </a:r>
          </a:p>
          <a:p>
            <a:pPr marL="457200" indent="-457200" eaLnBrk="1" hangingPunct="1">
              <a:buNone/>
              <a:defRPr/>
            </a:pPr>
            <a:endParaRPr lang="en-US" b="1"/>
          </a:p>
          <a:p>
            <a:pPr marL="457200" indent="-457200" eaLnBrk="1" hangingPunct="1">
              <a:buNone/>
              <a:defRPr/>
            </a:pPr>
            <a:endParaRPr lang="en-US"/>
          </a:p>
        </p:txBody>
      </p:sp>
    </p:spTree>
    <p:extLst>
      <p:ext uri="{BB962C8B-B14F-4D97-AF65-F5344CB8AC3E}">
        <p14:creationId xmlns:p14="http://schemas.microsoft.com/office/powerpoint/2010/main" val="1184366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rrowheads="1"/>
          </p:cNvSpPr>
          <p:nvPr>
            <p:ph type="title"/>
          </p:nvPr>
        </p:nvSpPr>
        <p:spPr/>
        <p:txBody>
          <a:bodyPr/>
          <a:lstStyle/>
          <a:p>
            <a:pPr eaLnBrk="1" hangingPunct="1">
              <a:defRPr/>
            </a:pPr>
            <a:r>
              <a:rPr lang="en-US"/>
              <a:t>Denial: Blame the Victims.</a:t>
            </a:r>
          </a:p>
        </p:txBody>
      </p:sp>
      <p:sp>
        <p:nvSpPr>
          <p:cNvPr id="67587" name="Rectangle 3"/>
          <p:cNvSpPr>
            <a:spLocks noGrp="1" noChangeArrowheads="1"/>
          </p:cNvSpPr>
          <p:nvPr>
            <p:ph type="body" idx="1"/>
          </p:nvPr>
        </p:nvSpPr>
        <p:spPr/>
        <p:txBody>
          <a:bodyPr/>
          <a:lstStyle/>
          <a:p>
            <a:pPr marL="457200" indent="-457200" eaLnBrk="1" hangingPunct="1">
              <a:defRPr/>
            </a:pPr>
            <a:r>
              <a:rPr lang="en-US" b="1"/>
              <a:t>Emphasize the strangeness of the victims.  They are not like us. (savages, infidels)</a:t>
            </a:r>
          </a:p>
          <a:p>
            <a:pPr marL="457200" indent="-457200" eaLnBrk="1" hangingPunct="1">
              <a:defRPr/>
            </a:pPr>
            <a:r>
              <a:rPr lang="en-US" b="1"/>
              <a:t>Claim they were disloyal insurgents in a war. </a:t>
            </a:r>
          </a:p>
          <a:p>
            <a:pPr marL="457200" indent="-457200" eaLnBrk="1" hangingPunct="1">
              <a:defRPr/>
            </a:pPr>
            <a:r>
              <a:rPr lang="en-US" b="1"/>
              <a:t>Call it a “civil war,” not genocide.</a:t>
            </a:r>
          </a:p>
          <a:p>
            <a:pPr marL="457200" indent="-457200" eaLnBrk="1" hangingPunct="1">
              <a:defRPr/>
            </a:pPr>
            <a:r>
              <a:rPr lang="en-US" b="1"/>
              <a:t>Claim that the deniers’ group also suffered huge losses in the “war.”  The killings were in self-defense.</a:t>
            </a:r>
          </a:p>
          <a:p>
            <a:pPr marL="457200" indent="-457200" eaLnBrk="1" hangingPunct="1">
              <a:buNone/>
              <a:defRPr/>
            </a:pPr>
            <a:endParaRPr lang="en-US"/>
          </a:p>
        </p:txBody>
      </p:sp>
    </p:spTree>
    <p:extLst>
      <p:ext uri="{BB962C8B-B14F-4D97-AF65-F5344CB8AC3E}">
        <p14:creationId xmlns:p14="http://schemas.microsoft.com/office/powerpoint/2010/main" val="4144931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p:txBody>
          <a:bodyPr/>
          <a:lstStyle/>
          <a:p>
            <a:pPr eaLnBrk="1" hangingPunct="1">
              <a:defRPr/>
            </a:pPr>
            <a:r>
              <a:rPr lang="en-US"/>
              <a:t>Stage 1: Classification</a:t>
            </a:r>
          </a:p>
        </p:txBody>
      </p:sp>
      <p:sp>
        <p:nvSpPr>
          <p:cNvPr id="8195" name="Rectangle 3"/>
          <p:cNvSpPr>
            <a:spLocks noGrp="1" noChangeArrowheads="1"/>
          </p:cNvSpPr>
          <p:nvPr>
            <p:ph type="body" idx="1"/>
          </p:nvPr>
        </p:nvSpPr>
        <p:spPr/>
        <p:txBody>
          <a:bodyPr/>
          <a:lstStyle/>
          <a:p>
            <a:pPr eaLnBrk="1" hangingPunct="1">
              <a:lnSpc>
                <a:spcPct val="90000"/>
              </a:lnSpc>
              <a:defRPr/>
            </a:pPr>
            <a:r>
              <a:rPr lang="en-US" sz="1800" b="1"/>
              <a:t>“Us versus them”</a:t>
            </a:r>
          </a:p>
          <a:p>
            <a:pPr eaLnBrk="1" hangingPunct="1">
              <a:lnSpc>
                <a:spcPct val="90000"/>
              </a:lnSpc>
              <a:buFont typeface="Wingdings" panose="05000000000000000000" pitchFamily="2" charset="2"/>
              <a:buNone/>
              <a:defRPr/>
            </a:pPr>
            <a:endParaRPr lang="en-US" sz="1800" b="1"/>
          </a:p>
          <a:p>
            <a:pPr eaLnBrk="1" hangingPunct="1">
              <a:lnSpc>
                <a:spcPct val="90000"/>
              </a:lnSpc>
              <a:defRPr/>
            </a:pPr>
            <a:r>
              <a:rPr lang="en-US" sz="1800" b="1"/>
              <a:t>Distinguish by nationality, ethnicity, race, or religion.  </a:t>
            </a:r>
          </a:p>
          <a:p>
            <a:pPr eaLnBrk="1" hangingPunct="1">
              <a:lnSpc>
                <a:spcPct val="90000"/>
              </a:lnSpc>
              <a:defRPr/>
            </a:pPr>
            <a:endParaRPr lang="en-US" sz="1800" b="1"/>
          </a:p>
          <a:p>
            <a:pPr eaLnBrk="1" hangingPunct="1">
              <a:lnSpc>
                <a:spcPct val="90000"/>
              </a:lnSpc>
              <a:defRPr/>
            </a:pPr>
            <a:r>
              <a:rPr lang="en-US" sz="1800" b="1"/>
              <a:t>Bipolar societies (Rwanda) most likely to have genocide because no way for classifications to fade away through inter-marriage. </a:t>
            </a:r>
          </a:p>
          <a:p>
            <a:pPr eaLnBrk="1" hangingPunct="1">
              <a:lnSpc>
                <a:spcPct val="90000"/>
              </a:lnSpc>
              <a:buFont typeface="Wingdings" panose="05000000000000000000" pitchFamily="2" charset="2"/>
              <a:buNone/>
              <a:defRPr/>
            </a:pPr>
            <a:r>
              <a:rPr lang="en-US" sz="1800" b="1"/>
              <a:t> </a:t>
            </a:r>
          </a:p>
          <a:p>
            <a:pPr eaLnBrk="1" hangingPunct="1">
              <a:lnSpc>
                <a:spcPct val="90000"/>
              </a:lnSpc>
              <a:defRPr/>
            </a:pPr>
            <a:r>
              <a:rPr lang="en-US" sz="1800" b="1"/>
              <a:t>Classification is a primary method of dividing society and creating a power struggle between groups.</a:t>
            </a:r>
            <a:r>
              <a:rPr lang="en-US" sz="1800"/>
              <a:t>  </a:t>
            </a:r>
          </a:p>
          <a:p>
            <a:pPr eaLnBrk="1" hangingPunct="1">
              <a:lnSpc>
                <a:spcPct val="90000"/>
              </a:lnSpc>
              <a:buFont typeface="Wingdings" panose="05000000000000000000" pitchFamily="2" charset="2"/>
              <a:buNone/>
              <a:defRPr/>
            </a:pPr>
            <a:endParaRPr lang="en-US" sz="1800"/>
          </a:p>
        </p:txBody>
      </p:sp>
    </p:spTree>
    <p:extLst>
      <p:ext uri="{BB962C8B-B14F-4D97-AF65-F5344CB8AC3E}">
        <p14:creationId xmlns:p14="http://schemas.microsoft.com/office/powerpoint/2010/main" val="23551494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rrowheads="1"/>
          </p:cNvSpPr>
          <p:nvPr>
            <p:ph type="title"/>
          </p:nvPr>
        </p:nvSpPr>
        <p:spPr/>
        <p:txBody>
          <a:bodyPr/>
          <a:lstStyle/>
          <a:p>
            <a:pPr eaLnBrk="1" hangingPunct="1">
              <a:defRPr/>
            </a:pPr>
            <a:r>
              <a:rPr lang="en-US"/>
              <a:t>Denial: Deny for current interests.</a:t>
            </a:r>
          </a:p>
        </p:txBody>
      </p:sp>
      <p:sp>
        <p:nvSpPr>
          <p:cNvPr id="60419" name="Rectangle 3"/>
          <p:cNvSpPr>
            <a:spLocks noGrp="1" noChangeArrowheads="1"/>
          </p:cNvSpPr>
          <p:nvPr>
            <p:ph type="body" idx="1"/>
          </p:nvPr>
        </p:nvSpPr>
        <p:spPr/>
        <p:txBody>
          <a:bodyPr/>
          <a:lstStyle/>
          <a:p>
            <a:pPr marL="457200" indent="-457200" eaLnBrk="1" hangingPunct="1">
              <a:lnSpc>
                <a:spcPct val="90000"/>
              </a:lnSpc>
              <a:defRPr/>
            </a:pPr>
            <a:r>
              <a:rPr lang="en-US" b="1"/>
              <a:t>Avoid upsetting “the peace process.”  “Look to the future, not to the past.”</a:t>
            </a:r>
          </a:p>
          <a:p>
            <a:pPr marL="457200" indent="-457200" eaLnBrk="1" hangingPunct="1">
              <a:lnSpc>
                <a:spcPct val="90000"/>
              </a:lnSpc>
              <a:defRPr/>
            </a:pPr>
            <a:r>
              <a:rPr lang="en-US" b="1"/>
              <a:t>Deny to assure benefits of relations with the perpetrators or their descendents. (oil, arms sales, alliances, military bases)</a:t>
            </a:r>
          </a:p>
          <a:p>
            <a:pPr marL="457200" indent="-457200" eaLnBrk="1" hangingPunct="1">
              <a:lnSpc>
                <a:spcPct val="90000"/>
              </a:lnSpc>
              <a:defRPr/>
            </a:pPr>
            <a:r>
              <a:rPr lang="en-US" b="1"/>
              <a:t>Don’t threaten humanitarian assistance to the victims, who are receiving good treatment. (Show the model Thereisenstadt IDP camp.)</a:t>
            </a:r>
          </a:p>
        </p:txBody>
      </p:sp>
    </p:spTree>
    <p:extLst>
      <p:ext uri="{BB962C8B-B14F-4D97-AF65-F5344CB8AC3E}">
        <p14:creationId xmlns:p14="http://schemas.microsoft.com/office/powerpoint/2010/main" val="13906358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rrowheads="1"/>
          </p:cNvSpPr>
          <p:nvPr>
            <p:ph type="title"/>
          </p:nvPr>
        </p:nvSpPr>
        <p:spPr>
          <a:xfrm>
            <a:off x="342900" y="2206228"/>
            <a:ext cx="6172200" cy="651272"/>
          </a:xfrm>
        </p:spPr>
        <p:txBody>
          <a:bodyPr/>
          <a:lstStyle/>
          <a:p>
            <a:pPr eaLnBrk="1" hangingPunct="1">
              <a:defRPr/>
            </a:pPr>
            <a:r>
              <a:rPr lang="en-US" sz="2400" b="0"/>
              <a:t>Denial: Deny facts fit legal definition of genocide.</a:t>
            </a:r>
          </a:p>
        </p:txBody>
      </p:sp>
      <p:sp>
        <p:nvSpPr>
          <p:cNvPr id="62467" name="Rectangle 3"/>
          <p:cNvSpPr>
            <a:spLocks noGrp="1" noChangeArrowheads="1"/>
          </p:cNvSpPr>
          <p:nvPr>
            <p:ph type="body" idx="1"/>
          </p:nvPr>
        </p:nvSpPr>
        <p:spPr>
          <a:xfrm>
            <a:off x="342900" y="2800351"/>
            <a:ext cx="6172200" cy="3794522"/>
          </a:xfrm>
        </p:spPr>
        <p:txBody>
          <a:bodyPr/>
          <a:lstStyle/>
          <a:p>
            <a:pPr lvl="1" eaLnBrk="1" hangingPunct="1">
              <a:lnSpc>
                <a:spcPct val="90000"/>
              </a:lnSpc>
              <a:defRPr/>
            </a:pPr>
            <a:r>
              <a:rPr lang="en-US" b="1" dirty="0"/>
              <a:t>They’re crimes against humanity, not genocide.</a:t>
            </a:r>
          </a:p>
          <a:p>
            <a:pPr lvl="1" eaLnBrk="1" hangingPunct="1">
              <a:lnSpc>
                <a:spcPct val="90000"/>
              </a:lnSpc>
              <a:defRPr/>
            </a:pPr>
            <a:r>
              <a:rPr lang="en-US" b="1" dirty="0"/>
              <a:t>They’re “ethnic cleansing”, not genocide.</a:t>
            </a:r>
          </a:p>
          <a:p>
            <a:pPr lvl="1" eaLnBrk="1" hangingPunct="1">
              <a:lnSpc>
                <a:spcPct val="90000"/>
              </a:lnSpc>
              <a:defRPr/>
            </a:pPr>
            <a:r>
              <a:rPr lang="en-US" b="1" dirty="0"/>
              <a:t>There’s not enough proof of specific intent to destroy a group, “as such.” (“Many survived!”-</a:t>
            </a:r>
          </a:p>
          <a:p>
            <a:pPr lvl="1" eaLnBrk="1" hangingPunct="1">
              <a:lnSpc>
                <a:spcPct val="90000"/>
              </a:lnSpc>
              <a:buFont typeface="Wingdings" panose="05000000000000000000" pitchFamily="2" charset="2"/>
              <a:buNone/>
              <a:defRPr/>
            </a:pPr>
            <a:r>
              <a:rPr lang="en-US" b="1" dirty="0"/>
              <a:t>    UN Commission of Inquiry on Darfur.)</a:t>
            </a:r>
          </a:p>
          <a:p>
            <a:pPr lvl="1" eaLnBrk="1" hangingPunct="1">
              <a:lnSpc>
                <a:spcPct val="90000"/>
              </a:lnSpc>
              <a:defRPr/>
            </a:pPr>
            <a:r>
              <a:rPr lang="en-US" b="1" dirty="0"/>
              <a:t>Claim the only “real” genocides are like the Holocaust: “in whole.”</a:t>
            </a:r>
          </a:p>
          <a:p>
            <a:pPr lvl="1" eaLnBrk="1" hangingPunct="1">
              <a:lnSpc>
                <a:spcPct val="90000"/>
              </a:lnSpc>
              <a:buFont typeface="Wingdings" panose="05000000000000000000" pitchFamily="2" charset="2"/>
              <a:buNone/>
              <a:defRPr/>
            </a:pPr>
            <a:r>
              <a:rPr lang="en-US" b="1" dirty="0"/>
              <a:t>	(Ignore the “in part” in the Genocide Convention.)</a:t>
            </a:r>
          </a:p>
          <a:p>
            <a:pPr lvl="1" eaLnBrk="1" hangingPunct="1">
              <a:lnSpc>
                <a:spcPct val="90000"/>
              </a:lnSpc>
              <a:defRPr/>
            </a:pPr>
            <a:r>
              <a:rPr lang="en-US" b="1" dirty="0"/>
              <a:t>Claim declaring genocide would legally obligate us to intervene.  (We don’t want to intervene.)</a:t>
            </a:r>
          </a:p>
        </p:txBody>
      </p:sp>
    </p:spTree>
    <p:extLst>
      <p:ext uri="{BB962C8B-B14F-4D97-AF65-F5344CB8AC3E}">
        <p14:creationId xmlns:p14="http://schemas.microsoft.com/office/powerpoint/2010/main" val="10764785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88678" y="480519"/>
            <a:ext cx="6493886" cy="478654"/>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2581915611"/>
              </p:ext>
            </p:extLst>
          </p:nvPr>
        </p:nvGraphicFramePr>
        <p:xfrm>
          <a:off x="393667" y="959173"/>
          <a:ext cx="5915025" cy="423926"/>
        </p:xfrm>
        <a:graphic>
          <a:graphicData uri="http://schemas.openxmlformats.org/drawingml/2006/table">
            <a:tbl>
              <a:tblPr firstRow="1" firstCol="1" bandRow="1"/>
              <a:tblGrid>
                <a:gridCol w="1212076">
                  <a:extLst>
                    <a:ext uri="{9D8B030D-6E8A-4147-A177-3AD203B41FA5}">
                      <a16:colId xmlns:a16="http://schemas.microsoft.com/office/drawing/2014/main" val="204438753"/>
                    </a:ext>
                  </a:extLst>
                </a:gridCol>
                <a:gridCol w="1251456">
                  <a:extLst>
                    <a:ext uri="{9D8B030D-6E8A-4147-A177-3AD203B41FA5}">
                      <a16:colId xmlns:a16="http://schemas.microsoft.com/office/drawing/2014/main" val="469133218"/>
                    </a:ext>
                  </a:extLst>
                </a:gridCol>
                <a:gridCol w="1312841">
                  <a:extLst>
                    <a:ext uri="{9D8B030D-6E8A-4147-A177-3AD203B41FA5}">
                      <a16:colId xmlns:a16="http://schemas.microsoft.com/office/drawing/2014/main" val="3987884967"/>
                    </a:ext>
                  </a:extLst>
                </a:gridCol>
                <a:gridCol w="1176751">
                  <a:extLst>
                    <a:ext uri="{9D8B030D-6E8A-4147-A177-3AD203B41FA5}">
                      <a16:colId xmlns:a16="http://schemas.microsoft.com/office/drawing/2014/main" val="1260428312"/>
                    </a:ext>
                  </a:extLst>
                </a:gridCol>
                <a:gridCol w="961901">
                  <a:extLst>
                    <a:ext uri="{9D8B030D-6E8A-4147-A177-3AD203B41FA5}">
                      <a16:colId xmlns:a16="http://schemas.microsoft.com/office/drawing/2014/main" val="715479468"/>
                    </a:ext>
                  </a:extLst>
                </a:gridCol>
              </a:tblGrid>
              <a:tr h="208190">
                <a:tc>
                  <a:txBody>
                    <a:bodyPr/>
                    <a:lstStyle/>
                    <a:p>
                      <a:pPr marL="0" marR="0" algn="ctr">
                        <a:lnSpc>
                          <a:spcPct val="107000"/>
                        </a:lnSpc>
                        <a:spcBef>
                          <a:spcPts val="0"/>
                        </a:spcBef>
                        <a:spcAft>
                          <a:spcPts val="0"/>
                        </a:spcAft>
                      </a:pPr>
                      <a:r>
                        <a:rPr lang="en-US" sz="1300">
                          <a:effectLst/>
                          <a:latin typeface="Baskerville Old Face" panose="02020602080505020303" pitchFamily="18" charset="0"/>
                          <a:ea typeface="Calibri" panose="020F0502020204030204" pitchFamily="34" charset="0"/>
                          <a:cs typeface="Times New Roman" panose="02020603050405020304" pitchFamily="18" charset="0"/>
                        </a:rPr>
                        <a:t>Holocaust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544" marR="62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300">
                          <a:effectLst/>
                          <a:latin typeface="Baskerville Old Face" panose="02020602080505020303" pitchFamily="18" charset="0"/>
                          <a:ea typeface="Calibri" panose="020F0502020204030204" pitchFamily="34" charset="0"/>
                          <a:cs typeface="Times New Roman" panose="02020603050405020304" pitchFamily="18" charset="0"/>
                        </a:rPr>
                        <a:t>Israeli/Arab</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544" marR="62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300">
                          <a:effectLst/>
                          <a:latin typeface="Baskerville Old Face" panose="02020602080505020303" pitchFamily="18" charset="0"/>
                          <a:ea typeface="Calibri" panose="020F0502020204030204" pitchFamily="34" charset="0"/>
                          <a:cs typeface="Times New Roman" panose="02020603050405020304" pitchFamily="18" charset="0"/>
                        </a:rPr>
                        <a:t>India/Pakistan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544" marR="62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300">
                          <a:effectLst/>
                          <a:latin typeface="Baskerville Old Face" panose="02020602080505020303" pitchFamily="18" charset="0"/>
                          <a:ea typeface="Calibri" panose="020F0502020204030204" pitchFamily="34" charset="0"/>
                          <a:cs typeface="Times New Roman" panose="02020603050405020304" pitchFamily="18" charset="0"/>
                        </a:rPr>
                        <a:t>Armenia</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544" marR="62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300">
                          <a:effectLst/>
                          <a:latin typeface="Baskerville Old Face" panose="02020602080505020303" pitchFamily="18" charset="0"/>
                          <a:ea typeface="Calibri" panose="020F0502020204030204" pitchFamily="34" charset="0"/>
                          <a:cs typeface="Times New Roman" panose="02020603050405020304" pitchFamily="18" charset="0"/>
                        </a:rPr>
                        <a:t>Rwanda</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544" marR="62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4421144"/>
                  </a:ext>
                </a:extLst>
              </a:tr>
              <a:tr h="208190">
                <a:tc>
                  <a:txBody>
                    <a:bodyPr/>
                    <a:lstStyle/>
                    <a:p>
                      <a:pPr marL="0" marR="0" algn="ctr">
                        <a:lnSpc>
                          <a:spcPct val="107000"/>
                        </a:lnSpc>
                        <a:spcBef>
                          <a:spcPts val="0"/>
                        </a:spcBef>
                        <a:spcAft>
                          <a:spcPts val="0"/>
                        </a:spcAft>
                      </a:pPr>
                      <a:r>
                        <a:rPr lang="en-US" sz="1300">
                          <a:effectLst/>
                          <a:latin typeface="Baskerville Old Face" panose="02020602080505020303" pitchFamily="18" charset="0"/>
                          <a:ea typeface="Calibri" panose="020F0502020204030204" pitchFamily="34" charset="0"/>
                          <a:cs typeface="Times New Roman" panose="02020603050405020304" pitchFamily="18" charset="0"/>
                        </a:rPr>
                        <a:t>Cambodia</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544" marR="62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300">
                          <a:effectLst/>
                          <a:latin typeface="Baskerville Old Face" panose="02020602080505020303" pitchFamily="18" charset="0"/>
                          <a:ea typeface="Calibri" panose="020F0502020204030204" pitchFamily="34" charset="0"/>
                          <a:cs typeface="Times New Roman" panose="02020603050405020304" pitchFamily="18" charset="0"/>
                        </a:rPr>
                        <a:t>Bosnia</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544" marR="62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300">
                          <a:effectLst/>
                          <a:latin typeface="Baskerville Old Face" panose="02020602080505020303" pitchFamily="18" charset="0"/>
                          <a:ea typeface="Calibri" panose="020F0502020204030204" pitchFamily="34" charset="0"/>
                          <a:cs typeface="Times New Roman" panose="02020603050405020304" pitchFamily="18" charset="0"/>
                        </a:rPr>
                        <a:t>North Korea</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544" marR="62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300">
                          <a:effectLst/>
                          <a:latin typeface="Baskerville Old Face" panose="02020602080505020303" pitchFamily="18" charset="0"/>
                          <a:ea typeface="Calibri" panose="020F0502020204030204" pitchFamily="34" charset="0"/>
                          <a:cs typeface="Times New Roman" panose="02020603050405020304" pitchFamily="18" charset="0"/>
                        </a:rPr>
                        <a:t>Israel/Palestine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544" marR="62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300" dirty="0">
                          <a:effectLst/>
                          <a:latin typeface="Baskerville Old Face" panose="02020602080505020303" pitchFamily="18" charset="0"/>
                          <a:ea typeface="Calibri" panose="020F0502020204030204" pitchFamily="34" charset="0"/>
                          <a:cs typeface="Times New Roman" panose="02020603050405020304" pitchFamily="18" charset="0"/>
                        </a:rPr>
                        <a:t>Darfur</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544" marR="62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9086140"/>
                  </a:ext>
                </a:extLst>
              </a:tr>
            </a:tbl>
          </a:graphicData>
        </a:graphic>
      </p:graphicFrame>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3667" y="1540110"/>
            <a:ext cx="6493886" cy="321643"/>
          </a:xfrm>
          <a:prstGeom prst="rect">
            <a:avLst/>
          </a:prstGeom>
        </p:spPr>
      </p:pic>
      <p:graphicFrame>
        <p:nvGraphicFramePr>
          <p:cNvPr id="12" name="Table 11"/>
          <p:cNvGraphicFramePr>
            <a:graphicFrameLocks noGrp="1"/>
          </p:cNvGraphicFramePr>
          <p:nvPr>
            <p:extLst>
              <p:ext uri="{D42A27DB-BD31-4B8C-83A1-F6EECF244321}">
                <p14:modId xmlns:p14="http://schemas.microsoft.com/office/powerpoint/2010/main" val="3131706832"/>
              </p:ext>
            </p:extLst>
          </p:nvPr>
        </p:nvGraphicFramePr>
        <p:xfrm>
          <a:off x="393667" y="2018764"/>
          <a:ext cx="5915024" cy="4047976"/>
        </p:xfrm>
        <a:graphic>
          <a:graphicData uri="http://schemas.openxmlformats.org/drawingml/2006/table">
            <a:tbl>
              <a:tblPr firstRow="1" firstCol="1" bandRow="1"/>
              <a:tblGrid>
                <a:gridCol w="2957512">
                  <a:extLst>
                    <a:ext uri="{9D8B030D-6E8A-4147-A177-3AD203B41FA5}">
                      <a16:colId xmlns:a16="http://schemas.microsoft.com/office/drawing/2014/main" val="3020707580"/>
                    </a:ext>
                  </a:extLst>
                </a:gridCol>
                <a:gridCol w="2957512">
                  <a:extLst>
                    <a:ext uri="{9D8B030D-6E8A-4147-A177-3AD203B41FA5}">
                      <a16:colId xmlns:a16="http://schemas.microsoft.com/office/drawing/2014/main" val="367273141"/>
                    </a:ext>
                  </a:extLst>
                </a:gridCol>
              </a:tblGrid>
              <a:tr h="327197">
                <a:tc>
                  <a:txBody>
                    <a:bodyPr/>
                    <a:lstStyle/>
                    <a:p>
                      <a:pPr marL="0" marR="0" algn="ctr">
                        <a:lnSpc>
                          <a:spcPct val="107000"/>
                        </a:lnSpc>
                        <a:spcBef>
                          <a:spcPts val="0"/>
                        </a:spcBef>
                        <a:spcAft>
                          <a:spcPts val="0"/>
                        </a:spcAft>
                      </a:pPr>
                      <a:r>
                        <a:rPr lang="en-US" sz="2000">
                          <a:effectLst/>
                          <a:latin typeface="Baskerville Old Face" panose="02020602080505020303" pitchFamily="18" charset="0"/>
                          <a:ea typeface="Calibri" panose="020F0502020204030204" pitchFamily="34" charset="0"/>
                          <a:cs typeface="Times New Roman" panose="02020603050405020304" pitchFamily="18" charset="0"/>
                        </a:rPr>
                        <a:t>Conflict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544" marR="62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a:effectLst/>
                          <a:latin typeface="Baskerville Old Face" panose="02020602080505020303" pitchFamily="18" charset="0"/>
                          <a:ea typeface="Calibri" panose="020F0502020204030204" pitchFamily="34" charset="0"/>
                          <a:cs typeface="Times New Roman" panose="02020603050405020304" pitchFamily="18" charset="0"/>
                        </a:rPr>
                        <a:t>Genocide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544" marR="62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1081493"/>
                  </a:ext>
                </a:extLst>
              </a:tr>
              <a:tr h="3720779">
                <a:tc>
                  <a:txBody>
                    <a:bodyPr/>
                    <a:lstStyle/>
                    <a:p>
                      <a:pPr marL="0" marR="0" algn="ctr">
                        <a:lnSpc>
                          <a:spcPct val="107000"/>
                        </a:lnSpc>
                        <a:spcBef>
                          <a:spcPts val="0"/>
                        </a:spcBef>
                        <a:spcAft>
                          <a:spcPts val="0"/>
                        </a:spcAft>
                      </a:pPr>
                      <a:r>
                        <a:rPr lang="en-US" sz="2200">
                          <a:effectLst/>
                          <a:latin typeface="Baskerville Old Face" panose="02020602080505020303" pitchFamily="18"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544" marR="62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dirty="0">
                          <a:effectLst/>
                          <a:latin typeface="Baskerville Old Face" panose="02020602080505020303" pitchFamily="18"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544" marR="62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3664933"/>
                  </a:ext>
                </a:extLst>
              </a:tr>
            </a:tbl>
          </a:graphicData>
        </a:graphic>
      </p:graphicFrame>
      <p:sp>
        <p:nvSpPr>
          <p:cNvPr id="13" name="Rectangle 1"/>
          <p:cNvSpPr>
            <a:spLocks noChangeArrowheads="1"/>
          </p:cNvSpPr>
          <p:nvPr/>
        </p:nvSpPr>
        <p:spPr bwMode="auto">
          <a:xfrm>
            <a:off x="393667" y="2019483"/>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4" name="Picture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54823" y="6305412"/>
            <a:ext cx="6493886" cy="821638"/>
          </a:xfrm>
          <a:prstGeom prst="rect">
            <a:avLst/>
          </a:prstGeom>
        </p:spPr>
      </p:pic>
      <p:pic>
        <p:nvPicPr>
          <p:cNvPr id="15" name="Picture 1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3668" y="7039191"/>
            <a:ext cx="6162776" cy="546740"/>
          </a:xfrm>
          <a:prstGeom prst="rect">
            <a:avLst/>
          </a:prstGeom>
        </p:spPr>
      </p:pic>
      <p:pic>
        <p:nvPicPr>
          <p:cNvPr id="16" name="Picture 1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64114" y="7811331"/>
            <a:ext cx="6493886" cy="1016758"/>
          </a:xfrm>
          <a:prstGeom prst="rect">
            <a:avLst/>
          </a:prstGeom>
        </p:spPr>
      </p:pic>
    </p:spTree>
    <p:extLst>
      <p:ext uri="{BB962C8B-B14F-4D97-AF65-F5344CB8AC3E}">
        <p14:creationId xmlns:p14="http://schemas.microsoft.com/office/powerpoint/2010/main" val="28745445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p:nvPr/>
        </p:nvSpPr>
        <p:spPr>
          <a:xfrm>
            <a:off x="395110" y="95956"/>
            <a:ext cx="6129900" cy="523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800">
                <a:solidFill>
                  <a:srgbClr val="FF0000"/>
                </a:solidFill>
                <a:latin typeface="Impact"/>
                <a:ea typeface="Impact"/>
                <a:cs typeface="Impact"/>
                <a:sym typeface="Impact"/>
              </a:rPr>
              <a:t>Conflict vs. Genocide</a:t>
            </a:r>
          </a:p>
        </p:txBody>
      </p:sp>
      <p:sp>
        <p:nvSpPr>
          <p:cNvPr id="112" name="Shape 112"/>
          <p:cNvSpPr txBox="1"/>
          <p:nvPr/>
        </p:nvSpPr>
        <p:spPr>
          <a:xfrm>
            <a:off x="163810" y="566000"/>
            <a:ext cx="6592500" cy="864300"/>
          </a:xfrm>
          <a:prstGeom prst="rect">
            <a:avLst/>
          </a:prstGeom>
          <a:noFill/>
          <a:ln>
            <a:noFill/>
          </a:ln>
        </p:spPr>
        <p:txBody>
          <a:bodyPr lIns="91425" tIns="91425" rIns="91425" bIns="91425" anchor="ctr" anchorCtr="0">
            <a:noAutofit/>
          </a:bodyPr>
          <a:lstStyle/>
          <a:p>
            <a:pPr lvl="0" algn="ctr"/>
            <a:r>
              <a:rPr lang="en-US" sz="1200" b="1" dirty="0"/>
              <a:t>Directions</a:t>
            </a:r>
            <a:r>
              <a:rPr lang="en-US" sz="1200" dirty="0"/>
              <a:t>: Research the similarities and differences between conflict and genocide.. </a:t>
            </a:r>
            <a:r>
              <a:rPr lang="en-US" sz="1200" dirty="0">
                <a:hlinkClick r:id="rId3"/>
              </a:rPr>
              <a:t>http://ow.ly/kXRp30f3goG</a:t>
            </a:r>
            <a:r>
              <a:rPr lang="en-US" sz="1200" dirty="0"/>
              <a:t> Write a brief summary explaining the goal of each, </a:t>
            </a:r>
          </a:p>
          <a:p>
            <a:pPr lvl="0" algn="ctr"/>
            <a:r>
              <a:rPr lang="en-US" sz="1200" dirty="0"/>
              <a:t>and determine what similarities exist between the two.</a:t>
            </a:r>
          </a:p>
        </p:txBody>
      </p:sp>
      <p:sp>
        <p:nvSpPr>
          <p:cNvPr id="113" name="Shape 113"/>
          <p:cNvSpPr txBox="1"/>
          <p:nvPr/>
        </p:nvSpPr>
        <p:spPr>
          <a:xfrm>
            <a:off x="232875" y="1430299"/>
            <a:ext cx="6386400" cy="1290285"/>
          </a:xfrm>
          <a:prstGeom prst="rect">
            <a:avLst/>
          </a:prstGeom>
          <a:solidFill>
            <a:srgbClr val="D0E0E3"/>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endParaRPr lang="en-US" sz="1600" dirty="0"/>
          </a:p>
          <a:p>
            <a:pPr lvl="0" algn="ctr" rtl="0">
              <a:spcBef>
                <a:spcPts val="0"/>
              </a:spcBef>
              <a:buNone/>
            </a:pPr>
            <a:endParaRPr lang="en-US" sz="1600" dirty="0"/>
          </a:p>
          <a:p>
            <a:pPr lvl="0" algn="ctr" rtl="0">
              <a:spcBef>
                <a:spcPts val="0"/>
              </a:spcBef>
              <a:buNone/>
            </a:pPr>
            <a:r>
              <a:rPr lang="en-US" sz="1600" dirty="0"/>
              <a:t>Purpose/Goal of a Conflict</a:t>
            </a:r>
          </a:p>
          <a:p>
            <a:pPr lvl="0">
              <a:spcBef>
                <a:spcPts val="0"/>
              </a:spcBef>
              <a:buNone/>
            </a:pPr>
            <a:endParaRPr dirty="0"/>
          </a:p>
        </p:txBody>
      </p:sp>
      <p:sp>
        <p:nvSpPr>
          <p:cNvPr id="114" name="Shape 114"/>
          <p:cNvSpPr txBox="1"/>
          <p:nvPr/>
        </p:nvSpPr>
        <p:spPr>
          <a:xfrm>
            <a:off x="232875" y="2902378"/>
            <a:ext cx="6386400" cy="1264343"/>
          </a:xfrm>
          <a:prstGeom prst="rect">
            <a:avLst/>
          </a:prstGeom>
          <a:solidFill>
            <a:srgbClr val="FCE5CD"/>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endParaRPr lang="en-US" sz="1600" dirty="0"/>
          </a:p>
          <a:p>
            <a:pPr lvl="0" algn="ctr" rtl="0">
              <a:spcBef>
                <a:spcPts val="0"/>
              </a:spcBef>
              <a:buNone/>
            </a:pPr>
            <a:endParaRPr lang="en-US" sz="1600" dirty="0"/>
          </a:p>
          <a:p>
            <a:pPr lvl="0" algn="ctr" rtl="0">
              <a:spcBef>
                <a:spcPts val="0"/>
              </a:spcBef>
              <a:buNone/>
            </a:pPr>
            <a:r>
              <a:rPr lang="en-US" sz="1600" dirty="0"/>
              <a:t>Purpose/Goal of a Genocide</a:t>
            </a:r>
          </a:p>
          <a:p>
            <a:pPr lvl="0" rtl="0">
              <a:spcBef>
                <a:spcPts val="0"/>
              </a:spcBef>
              <a:buNone/>
            </a:pPr>
            <a:endParaRPr dirty="0"/>
          </a:p>
          <a:p>
            <a:pPr lvl="0" rtl="0">
              <a:spcBef>
                <a:spcPts val="0"/>
              </a:spcBef>
              <a:buNone/>
            </a:pPr>
            <a:endParaRPr dirty="0"/>
          </a:p>
        </p:txBody>
      </p:sp>
      <p:sp>
        <p:nvSpPr>
          <p:cNvPr id="115" name="Shape 115"/>
          <p:cNvSpPr txBox="1"/>
          <p:nvPr/>
        </p:nvSpPr>
        <p:spPr>
          <a:xfrm>
            <a:off x="266860" y="4344848"/>
            <a:ext cx="6386400" cy="1251587"/>
          </a:xfrm>
          <a:prstGeom prst="rect">
            <a:avLst/>
          </a:prstGeom>
          <a:solidFill>
            <a:srgbClr val="FFE599"/>
          </a:solidFill>
          <a:ln w="19050" cap="flat" cmpd="sng">
            <a:solidFill>
              <a:srgbClr val="434343"/>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endParaRPr lang="en-US" dirty="0"/>
          </a:p>
          <a:p>
            <a:pPr lvl="0" algn="ctr" rtl="0">
              <a:spcBef>
                <a:spcPts val="0"/>
              </a:spcBef>
              <a:buNone/>
            </a:pPr>
            <a:endParaRPr lang="en-US" sz="1600" dirty="0"/>
          </a:p>
          <a:p>
            <a:pPr lvl="0" algn="ctr" rtl="0">
              <a:spcBef>
                <a:spcPts val="0"/>
              </a:spcBef>
              <a:buNone/>
            </a:pPr>
            <a:r>
              <a:rPr lang="en-US" sz="1600" dirty="0"/>
              <a:t>What characteristics to Conflicts &amp; Genocides have in common?</a:t>
            </a:r>
          </a:p>
          <a:p>
            <a:pPr lvl="0">
              <a:spcBef>
                <a:spcPts val="0"/>
              </a:spcBef>
              <a:buNone/>
            </a:pPr>
            <a:endParaRPr sz="1600" dirty="0"/>
          </a:p>
        </p:txBody>
      </p:sp>
      <p:sp>
        <p:nvSpPr>
          <p:cNvPr id="7" name="Shape 84"/>
          <p:cNvSpPr txBox="1"/>
          <p:nvPr/>
        </p:nvSpPr>
        <p:spPr>
          <a:xfrm>
            <a:off x="232875" y="5778228"/>
            <a:ext cx="6386400" cy="1491363"/>
          </a:xfrm>
          <a:prstGeom prst="rect">
            <a:avLst/>
          </a:prstGeom>
          <a:solidFill>
            <a:srgbClr val="CFE2F3"/>
          </a:solidFill>
          <a:ln>
            <a:solidFill>
              <a:schemeClr val="tx1"/>
            </a:solidFill>
          </a:ln>
        </p:spPr>
        <p:txBody>
          <a:bodyPr lIns="91425" tIns="91425" rIns="91425" bIns="91425" anchor="ctr" anchorCtr="0">
            <a:noAutofit/>
          </a:bodyPr>
          <a:lstStyle/>
          <a:p>
            <a:pPr lvl="0" algn="ctr" rtl="0">
              <a:spcBef>
                <a:spcPts val="0"/>
              </a:spcBef>
              <a:buNone/>
            </a:pPr>
            <a:r>
              <a:rPr lang="en-US" sz="1600" dirty="0"/>
              <a:t>Analyze the causes and effects of a 20</a:t>
            </a:r>
            <a:r>
              <a:rPr lang="en-US" sz="1600" baseline="30000" dirty="0"/>
              <a:t>th</a:t>
            </a:r>
            <a:r>
              <a:rPr lang="en-US" sz="1600" dirty="0"/>
              <a:t> Century genocide. </a:t>
            </a:r>
          </a:p>
          <a:p>
            <a:pPr lvl="0" algn="ctr" rtl="0">
              <a:spcBef>
                <a:spcPts val="0"/>
              </a:spcBef>
              <a:buNone/>
            </a:pPr>
            <a:r>
              <a:rPr lang="en-US" sz="1600" dirty="0"/>
              <a:t>Use evidence/examples to support your answer. </a:t>
            </a:r>
          </a:p>
        </p:txBody>
      </p:sp>
      <p:sp>
        <p:nvSpPr>
          <p:cNvPr id="8" name="Shape 230"/>
          <p:cNvSpPr txBox="1"/>
          <p:nvPr/>
        </p:nvSpPr>
        <p:spPr>
          <a:xfrm>
            <a:off x="232875" y="7451384"/>
            <a:ext cx="6386400" cy="1491366"/>
          </a:xfrm>
          <a:prstGeom prst="rect">
            <a:avLst/>
          </a:prstGeom>
          <a:solidFill>
            <a:srgbClr val="D9EAD3"/>
          </a:solidFill>
          <a:ln w="9525" cap="flat" cmpd="sng">
            <a:solidFill>
              <a:schemeClr val="tx1"/>
            </a:solidFill>
            <a:prstDash val="solid"/>
            <a:round/>
            <a:headEnd type="none" w="med" len="med"/>
            <a:tailEnd type="none" w="med" len="med"/>
          </a:ln>
        </p:spPr>
        <p:txBody>
          <a:bodyPr wrap="square" lIns="91425" tIns="91425" rIns="91425" bIns="91425" anchor="t" anchorCtr="0">
            <a:noAutofit/>
          </a:bodyPr>
          <a:lstStyle/>
          <a:p>
            <a:pPr lvl="0" algn="ctr"/>
            <a:endParaRPr lang="en-US" sz="1600" dirty="0"/>
          </a:p>
          <a:p>
            <a:pPr lvl="0" algn="ctr"/>
            <a:endParaRPr lang="en-US" sz="1600" dirty="0"/>
          </a:p>
          <a:p>
            <a:pPr lvl="0" algn="ctr"/>
            <a:r>
              <a:rPr lang="en-US" sz="1600" dirty="0"/>
              <a:t>Analyze the causes and effects of a 20</a:t>
            </a:r>
            <a:r>
              <a:rPr lang="en-US" sz="1600" baseline="30000" dirty="0"/>
              <a:t>th</a:t>
            </a:r>
            <a:r>
              <a:rPr lang="en-US" sz="1600" dirty="0"/>
              <a:t> Century conflict. </a:t>
            </a:r>
          </a:p>
          <a:p>
            <a:pPr lvl="0" algn="ctr"/>
            <a:r>
              <a:rPr lang="en-US" sz="1600" dirty="0"/>
              <a:t>Use evidence/examples to support your answer.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p:txBody>
          <a:bodyPr/>
          <a:lstStyle/>
          <a:p>
            <a:pPr eaLnBrk="1" hangingPunct="1">
              <a:defRPr/>
            </a:pPr>
            <a:r>
              <a:rPr lang="en-US" sz="3000"/>
              <a:t>Classification (Rwanda)</a:t>
            </a:r>
            <a:br>
              <a:rPr lang="en-US" sz="3000"/>
            </a:br>
            <a:endParaRPr lang="en-US" sz="3000"/>
          </a:p>
        </p:txBody>
      </p:sp>
      <p:pic>
        <p:nvPicPr>
          <p:cNvPr id="614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0050" y="3314700"/>
            <a:ext cx="2788444"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ext Box 4"/>
          <p:cNvSpPr txBox="1">
            <a:spLocks noChangeArrowheads="1"/>
          </p:cNvSpPr>
          <p:nvPr/>
        </p:nvSpPr>
        <p:spPr bwMode="auto">
          <a:xfrm>
            <a:off x="228600" y="2571750"/>
            <a:ext cx="645795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685800" eaLnBrk="0" fontAlgn="base" hangingPunct="0">
              <a:spcBef>
                <a:spcPct val="50000"/>
              </a:spcBef>
              <a:spcAft>
                <a:spcPct val="0"/>
              </a:spcAft>
            </a:pPr>
            <a:r>
              <a:rPr lang="en-US" sz="1500" b="1" kern="1200">
                <a:solidFill>
                  <a:srgbClr val="FFFFFF"/>
                </a:solidFill>
                <a:latin typeface="Garamond" panose="02020404030301010803" pitchFamily="18" charset="0"/>
                <a:ea typeface="+mn-ea"/>
                <a:cs typeface="+mn-cs"/>
              </a:rPr>
              <a:t>Belgian colonialists believed Tutsis were a naturally superior nobility, descended from the Israelite tribe of Ham.  The Rwandan royalty was Tutsi.</a:t>
            </a:r>
          </a:p>
        </p:txBody>
      </p:sp>
      <p:pic>
        <p:nvPicPr>
          <p:cNvPr id="6149"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14700" y="3314700"/>
            <a:ext cx="32004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Text Box 6"/>
          <p:cNvSpPr txBox="1">
            <a:spLocks noChangeArrowheads="1"/>
          </p:cNvSpPr>
          <p:nvPr/>
        </p:nvSpPr>
        <p:spPr bwMode="auto">
          <a:xfrm>
            <a:off x="628650" y="5772151"/>
            <a:ext cx="5715000" cy="1027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0" fontAlgn="base" hangingPunct="0">
              <a:spcBef>
                <a:spcPct val="50000"/>
              </a:spcBef>
              <a:spcAft>
                <a:spcPct val="0"/>
              </a:spcAft>
            </a:pPr>
            <a:r>
              <a:rPr lang="en-US" sz="1350" b="1" kern="1200">
                <a:solidFill>
                  <a:srgbClr val="FFFFFF"/>
                </a:solidFill>
                <a:latin typeface="Garamond" panose="02020404030301010803" pitchFamily="18" charset="0"/>
                <a:ea typeface="+mn-ea"/>
                <a:cs typeface="+mn-cs"/>
              </a:rPr>
              <a:t>Belgians distinguished between Hutus and Tutsis by nose size, height &amp; eye type. Another indicator to distinguish Hutu farmers from Tutsi pastoralists was the number of cattle owned.</a:t>
            </a:r>
          </a:p>
          <a:p>
            <a:pPr algn="ctr" defTabSz="685800" eaLnBrk="0" fontAlgn="base" hangingPunct="0">
              <a:spcBef>
                <a:spcPct val="50000"/>
              </a:spcBef>
              <a:spcAft>
                <a:spcPct val="0"/>
              </a:spcAft>
            </a:pPr>
            <a:endParaRPr lang="en-US" sz="1350" b="1" kern="1200">
              <a:solidFill>
                <a:srgbClr val="FFFFFF"/>
              </a:solidFill>
              <a:latin typeface="Garamond" panose="02020404030301010803" pitchFamily="18" charset="0"/>
              <a:ea typeface="+mn-ea"/>
              <a:cs typeface="+mn-cs"/>
            </a:endParaRPr>
          </a:p>
        </p:txBody>
      </p:sp>
    </p:spTree>
    <p:extLst>
      <p:ext uri="{BB962C8B-B14F-4D97-AF65-F5344CB8AC3E}">
        <p14:creationId xmlns:p14="http://schemas.microsoft.com/office/powerpoint/2010/main" val="430672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a:xfrm>
            <a:off x="342900" y="2000250"/>
            <a:ext cx="6172200" cy="857250"/>
          </a:xfrm>
        </p:spPr>
        <p:txBody>
          <a:bodyPr/>
          <a:lstStyle/>
          <a:p>
            <a:pPr eaLnBrk="1" hangingPunct="1">
              <a:defRPr/>
            </a:pPr>
            <a:r>
              <a:rPr lang="en-US"/>
              <a:t>Stage 2: Symbolization</a:t>
            </a:r>
          </a:p>
        </p:txBody>
      </p:sp>
      <p:sp>
        <p:nvSpPr>
          <p:cNvPr id="8195" name="Text Box 3"/>
          <p:cNvSpPr txBox="1">
            <a:spLocks noChangeArrowheads="1"/>
          </p:cNvSpPr>
          <p:nvPr/>
        </p:nvSpPr>
        <p:spPr bwMode="auto">
          <a:xfrm>
            <a:off x="514350" y="2800350"/>
            <a:ext cx="5943600"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0" fontAlgn="base" hangingPunct="0">
              <a:spcBef>
                <a:spcPct val="50000"/>
              </a:spcBef>
              <a:spcAft>
                <a:spcPct val="0"/>
              </a:spcAft>
              <a:buFont typeface="Wingdings" panose="05000000000000000000" pitchFamily="2" charset="2"/>
              <a:buChar char="q"/>
            </a:pPr>
            <a:r>
              <a:rPr lang="en-US" sz="1350" kern="1200">
                <a:solidFill>
                  <a:srgbClr val="FFFFFF"/>
                </a:solidFill>
                <a:latin typeface="Garamond" panose="02020404030301010803" pitchFamily="18" charset="0"/>
                <a:ea typeface="+mn-ea"/>
                <a:cs typeface="+mn-cs"/>
              </a:rPr>
              <a:t> </a:t>
            </a:r>
            <a:r>
              <a:rPr lang="en-US" sz="2400" b="1" kern="1200">
                <a:solidFill>
                  <a:srgbClr val="FFFFFF"/>
                </a:solidFill>
                <a:latin typeface="Garamond" panose="02020404030301010803" pitchFamily="18" charset="0"/>
                <a:ea typeface="+mn-ea"/>
                <a:cs typeface="+mn-cs"/>
              </a:rPr>
              <a:t>Names</a:t>
            </a:r>
            <a:r>
              <a:rPr lang="en-US" sz="1800" b="1" kern="1200">
                <a:solidFill>
                  <a:srgbClr val="FFFFFF"/>
                </a:solidFill>
                <a:latin typeface="Garamond" panose="02020404030301010803" pitchFamily="18" charset="0"/>
                <a:ea typeface="+mn-ea"/>
                <a:cs typeface="+mn-cs"/>
              </a:rPr>
              <a:t>: “Jew”, “German”, “Hutu”, “Tutsi”.</a:t>
            </a:r>
          </a:p>
          <a:p>
            <a:pPr defTabSz="685800" eaLnBrk="0" fontAlgn="base" hangingPunct="0">
              <a:spcBef>
                <a:spcPct val="50000"/>
              </a:spcBef>
              <a:spcAft>
                <a:spcPct val="0"/>
              </a:spcAft>
              <a:buFont typeface="Wingdings" panose="05000000000000000000" pitchFamily="2" charset="2"/>
              <a:buChar char="q"/>
            </a:pPr>
            <a:r>
              <a:rPr lang="en-US" sz="1800" b="1" kern="1200">
                <a:solidFill>
                  <a:srgbClr val="FFFFFF"/>
                </a:solidFill>
                <a:latin typeface="Garamond" panose="02020404030301010803" pitchFamily="18" charset="0"/>
                <a:ea typeface="+mn-ea"/>
                <a:cs typeface="+mn-cs"/>
              </a:rPr>
              <a:t> </a:t>
            </a:r>
            <a:r>
              <a:rPr lang="en-US" sz="2400" b="1" kern="1200">
                <a:solidFill>
                  <a:srgbClr val="FFFFFF"/>
                </a:solidFill>
                <a:latin typeface="Garamond" panose="02020404030301010803" pitchFamily="18" charset="0"/>
                <a:ea typeface="+mn-ea"/>
                <a:cs typeface="+mn-cs"/>
              </a:rPr>
              <a:t>Languages. </a:t>
            </a:r>
          </a:p>
          <a:p>
            <a:pPr defTabSz="685800" eaLnBrk="0" fontAlgn="base" hangingPunct="0">
              <a:spcBef>
                <a:spcPct val="50000"/>
              </a:spcBef>
              <a:spcAft>
                <a:spcPct val="0"/>
              </a:spcAft>
              <a:buFont typeface="Wingdings" panose="05000000000000000000" pitchFamily="2" charset="2"/>
              <a:buChar char="q"/>
            </a:pPr>
            <a:r>
              <a:rPr lang="en-US" sz="1800" b="1" kern="1200">
                <a:solidFill>
                  <a:srgbClr val="FFFFFF"/>
                </a:solidFill>
                <a:latin typeface="Garamond" panose="02020404030301010803" pitchFamily="18" charset="0"/>
                <a:ea typeface="+mn-ea"/>
                <a:cs typeface="+mn-cs"/>
              </a:rPr>
              <a:t> </a:t>
            </a:r>
            <a:r>
              <a:rPr lang="en-US" sz="2400" b="1" kern="1200">
                <a:solidFill>
                  <a:srgbClr val="FFFFFF"/>
                </a:solidFill>
                <a:latin typeface="Garamond" panose="02020404030301010803" pitchFamily="18" charset="0"/>
                <a:ea typeface="+mn-ea"/>
                <a:cs typeface="+mn-cs"/>
              </a:rPr>
              <a:t>Types of dress</a:t>
            </a:r>
            <a:r>
              <a:rPr lang="en-US" sz="1800" b="1" kern="1200">
                <a:solidFill>
                  <a:srgbClr val="FFFFFF"/>
                </a:solidFill>
                <a:latin typeface="Garamond" panose="02020404030301010803" pitchFamily="18" charset="0"/>
                <a:ea typeface="+mn-ea"/>
                <a:cs typeface="+mn-cs"/>
              </a:rPr>
              <a:t>.    </a:t>
            </a:r>
          </a:p>
          <a:p>
            <a:pPr defTabSz="685800" eaLnBrk="0" fontAlgn="base" hangingPunct="0">
              <a:spcBef>
                <a:spcPct val="50000"/>
              </a:spcBef>
              <a:spcAft>
                <a:spcPct val="0"/>
              </a:spcAft>
              <a:buFont typeface="Wingdings" panose="05000000000000000000" pitchFamily="2" charset="2"/>
              <a:buChar char="q"/>
            </a:pPr>
            <a:r>
              <a:rPr lang="en-US" sz="2400" b="1" kern="1200">
                <a:solidFill>
                  <a:srgbClr val="FFFFFF"/>
                </a:solidFill>
                <a:latin typeface="Garamond" panose="02020404030301010803" pitchFamily="18" charset="0"/>
                <a:ea typeface="+mn-ea"/>
                <a:cs typeface="+mn-cs"/>
              </a:rPr>
              <a:t>Group uniforms</a:t>
            </a:r>
            <a:r>
              <a:rPr lang="en-US" sz="1800" b="1" kern="1200">
                <a:solidFill>
                  <a:srgbClr val="FFFFFF"/>
                </a:solidFill>
                <a:latin typeface="Garamond" panose="02020404030301010803" pitchFamily="18" charset="0"/>
                <a:ea typeface="+mn-ea"/>
                <a:cs typeface="+mn-cs"/>
              </a:rPr>
              <a:t>: Nazi Swastika armbands</a:t>
            </a:r>
          </a:p>
          <a:p>
            <a:pPr defTabSz="685800" eaLnBrk="0" fontAlgn="base" hangingPunct="0">
              <a:spcBef>
                <a:spcPct val="50000"/>
              </a:spcBef>
              <a:spcAft>
                <a:spcPct val="0"/>
              </a:spcAft>
            </a:pPr>
            <a:endParaRPr lang="en-US" sz="1800" b="1" kern="1200">
              <a:solidFill>
                <a:srgbClr val="FFFFFF"/>
              </a:solidFill>
              <a:latin typeface="Garamond" panose="02020404030301010803" pitchFamily="18" charset="0"/>
              <a:ea typeface="+mn-ea"/>
              <a:cs typeface="+mn-cs"/>
            </a:endParaRPr>
          </a:p>
          <a:p>
            <a:pPr defTabSz="685800" eaLnBrk="0" fontAlgn="base" hangingPunct="0">
              <a:spcBef>
                <a:spcPct val="50000"/>
              </a:spcBef>
              <a:spcAft>
                <a:spcPct val="0"/>
              </a:spcAft>
              <a:buFont typeface="Wingdings" panose="05000000000000000000" pitchFamily="2" charset="2"/>
              <a:buChar char="q"/>
            </a:pPr>
            <a:endParaRPr lang="en-US" sz="1800" b="1" kern="1200">
              <a:solidFill>
                <a:srgbClr val="FFFFFF"/>
              </a:solidFill>
              <a:latin typeface="Garamond" panose="02020404030301010803" pitchFamily="18" charset="0"/>
              <a:ea typeface="+mn-ea"/>
              <a:cs typeface="+mn-cs"/>
            </a:endParaRPr>
          </a:p>
          <a:p>
            <a:pPr defTabSz="685800" eaLnBrk="0" fontAlgn="base" hangingPunct="0">
              <a:spcBef>
                <a:spcPct val="50000"/>
              </a:spcBef>
              <a:spcAft>
                <a:spcPct val="0"/>
              </a:spcAft>
              <a:buFont typeface="Wingdings" panose="05000000000000000000" pitchFamily="2" charset="2"/>
              <a:buChar char="q"/>
            </a:pPr>
            <a:r>
              <a:rPr lang="en-US" sz="2400" b="1" kern="1200">
                <a:solidFill>
                  <a:srgbClr val="FFFFFF"/>
                </a:solidFill>
                <a:latin typeface="Garamond" panose="02020404030301010803" pitchFamily="18" charset="0"/>
                <a:ea typeface="+mn-ea"/>
                <a:cs typeface="+mn-cs"/>
              </a:rPr>
              <a:t>Colors and religious symbols</a:t>
            </a:r>
            <a:r>
              <a:rPr lang="en-US" sz="1800" b="1" kern="1200">
                <a:solidFill>
                  <a:srgbClr val="FFFFFF"/>
                </a:solidFill>
                <a:latin typeface="Garamond" panose="02020404030301010803" pitchFamily="18" charset="0"/>
                <a:ea typeface="+mn-ea"/>
                <a:cs typeface="+mn-cs"/>
              </a:rPr>
              <a:t>:</a:t>
            </a:r>
          </a:p>
          <a:p>
            <a:pPr marL="685800" lvl="2" defTabSz="685800" eaLnBrk="0" fontAlgn="base" hangingPunct="0">
              <a:spcBef>
                <a:spcPct val="50000"/>
              </a:spcBef>
              <a:spcAft>
                <a:spcPct val="0"/>
              </a:spcAft>
              <a:buFontTx/>
              <a:buChar char="•"/>
            </a:pPr>
            <a:r>
              <a:rPr lang="en-US" sz="1800" b="1" kern="1200">
                <a:solidFill>
                  <a:srgbClr val="FFFFFF"/>
                </a:solidFill>
                <a:latin typeface="Garamond" panose="02020404030301010803" pitchFamily="18" charset="0"/>
                <a:ea typeface="+mn-ea"/>
                <a:cs typeface="+mn-cs"/>
              </a:rPr>
              <a:t>Yellow star for Jews </a:t>
            </a:r>
          </a:p>
          <a:p>
            <a:pPr marL="685800" lvl="2" defTabSz="685800" eaLnBrk="0" fontAlgn="base" hangingPunct="0">
              <a:spcBef>
                <a:spcPct val="50000"/>
              </a:spcBef>
              <a:spcAft>
                <a:spcPct val="0"/>
              </a:spcAft>
              <a:buFontTx/>
              <a:buChar char="•"/>
            </a:pPr>
            <a:r>
              <a:rPr lang="en-US" sz="1800" b="1" kern="1200">
                <a:solidFill>
                  <a:srgbClr val="FFFFFF"/>
                </a:solidFill>
                <a:latin typeface="Garamond" panose="02020404030301010803" pitchFamily="18" charset="0"/>
                <a:ea typeface="+mn-ea"/>
                <a:cs typeface="+mn-cs"/>
              </a:rPr>
              <a:t>Blue checked scarf Eastern Zone in Cambodia</a:t>
            </a:r>
            <a:r>
              <a:rPr lang="en-US" sz="1350" kern="1200">
                <a:solidFill>
                  <a:srgbClr val="FFFFFF"/>
                </a:solidFill>
                <a:latin typeface="Garamond" panose="02020404030301010803" pitchFamily="18" charset="0"/>
                <a:ea typeface="+mn-ea"/>
                <a:cs typeface="+mn-cs"/>
              </a:rPr>
              <a:t> </a:t>
            </a:r>
          </a:p>
        </p:txBody>
      </p:sp>
      <p:pic>
        <p:nvPicPr>
          <p:cNvPr id="8196" name="Picture 4" descr="75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14650" y="4800600"/>
            <a:ext cx="142875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5" descr="Swastika">
            <a:hlinkClick r:id="rId4"/>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28700" y="4800600"/>
            <a:ext cx="14859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6" descr="_40754411_star_203_ap"/>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914900" y="5600700"/>
            <a:ext cx="15430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102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a:xfrm>
            <a:off x="285750" y="2286000"/>
            <a:ext cx="6229350" cy="571500"/>
          </a:xfrm>
        </p:spPr>
        <p:txBody>
          <a:bodyPr/>
          <a:lstStyle/>
          <a:p>
            <a:pPr eaLnBrk="1" hangingPunct="1">
              <a:defRPr/>
            </a:pPr>
            <a:r>
              <a:rPr lang="en-US" sz="3000"/>
              <a:t>Stage 2: Symbolization (Rwanda)</a:t>
            </a:r>
            <a:br>
              <a:rPr lang="en-US" sz="3000"/>
            </a:br>
            <a:endParaRPr lang="en-US" sz="3000"/>
          </a:p>
        </p:txBody>
      </p:sp>
      <p:pic>
        <p:nvPicPr>
          <p:cNvPr id="9219" name="Picture 3" descr="Rwanda-cartedidentit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2950" y="4286250"/>
            <a:ext cx="5543550" cy="2750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Text Box 4"/>
          <p:cNvSpPr txBox="1">
            <a:spLocks noChangeArrowheads="1"/>
          </p:cNvSpPr>
          <p:nvPr/>
        </p:nvSpPr>
        <p:spPr bwMode="auto">
          <a:xfrm>
            <a:off x="342900" y="2571750"/>
            <a:ext cx="5829300" cy="1650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685800" eaLnBrk="0" fontAlgn="base" hangingPunct="0">
              <a:spcBef>
                <a:spcPct val="50000"/>
              </a:spcBef>
              <a:spcAft>
                <a:spcPct val="0"/>
              </a:spcAft>
            </a:pPr>
            <a:r>
              <a:rPr lang="en-US" sz="1350" b="1" kern="1200">
                <a:solidFill>
                  <a:srgbClr val="FFFFFF"/>
                </a:solidFill>
                <a:latin typeface="Garamond" panose="02020404030301010803" pitchFamily="18" charset="0"/>
                <a:ea typeface="+mn-ea"/>
                <a:cs typeface="+mn-cs"/>
              </a:rPr>
              <a:t>“Ethnicity” was first noted on cards by Belgian Colonial Authorities in 1933.</a:t>
            </a:r>
          </a:p>
          <a:p>
            <a:pPr algn="ctr" defTabSz="685800" eaLnBrk="0" fontAlgn="base" hangingPunct="0">
              <a:spcBef>
                <a:spcPct val="50000"/>
              </a:spcBef>
              <a:spcAft>
                <a:spcPct val="0"/>
              </a:spcAft>
            </a:pPr>
            <a:r>
              <a:rPr lang="en-US" sz="1350" b="1" kern="1200">
                <a:solidFill>
                  <a:srgbClr val="FFFFFF"/>
                </a:solidFill>
                <a:latin typeface="Garamond" panose="02020404030301010803" pitchFamily="18" charset="0"/>
                <a:ea typeface="+mn-ea"/>
                <a:cs typeface="+mn-cs"/>
              </a:rPr>
              <a:t>Tutsis were given access to limited education programs and Catholic priesthood. Hutus were given less assistance by colonial auhorities.</a:t>
            </a:r>
          </a:p>
          <a:p>
            <a:pPr algn="ctr" defTabSz="685800" eaLnBrk="0" fontAlgn="base" hangingPunct="0">
              <a:spcBef>
                <a:spcPct val="50000"/>
              </a:spcBef>
              <a:spcAft>
                <a:spcPct val="0"/>
              </a:spcAft>
            </a:pPr>
            <a:r>
              <a:rPr lang="en-US" sz="1350" b="1" kern="1200">
                <a:solidFill>
                  <a:srgbClr val="FFFFFF"/>
                </a:solidFill>
                <a:latin typeface="Garamond" panose="02020404030301010803" pitchFamily="18" charset="0"/>
                <a:ea typeface="+mn-ea"/>
                <a:cs typeface="+mn-cs"/>
              </a:rPr>
              <a:t>At independence, these preferences were reversed.  Hutus were favored. </a:t>
            </a:r>
          </a:p>
          <a:p>
            <a:pPr algn="ctr" defTabSz="685800" eaLnBrk="0" fontAlgn="base" hangingPunct="0">
              <a:spcBef>
                <a:spcPct val="50000"/>
              </a:spcBef>
              <a:spcAft>
                <a:spcPct val="0"/>
              </a:spcAft>
            </a:pPr>
            <a:r>
              <a:rPr lang="en-US" sz="1350" b="1" kern="1200">
                <a:solidFill>
                  <a:srgbClr val="FFFFFF"/>
                </a:solidFill>
                <a:latin typeface="Garamond" panose="02020404030301010803" pitchFamily="18" charset="0"/>
                <a:ea typeface="+mn-ea"/>
                <a:cs typeface="+mn-cs"/>
              </a:rPr>
              <a:t>These ID cards were later used to distinguish Tutsis from Hutus in the 1994 massacres of Tutsis and moderate Hutus that resulted in 800,000+ deaths.</a:t>
            </a:r>
          </a:p>
        </p:txBody>
      </p:sp>
    </p:spTree>
    <p:extLst>
      <p:ext uri="{BB962C8B-B14F-4D97-AF65-F5344CB8AC3E}">
        <p14:creationId xmlns:p14="http://schemas.microsoft.com/office/powerpoint/2010/main" val="1847006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a:xfrm>
            <a:off x="342900" y="2000250"/>
            <a:ext cx="6172200" cy="857250"/>
          </a:xfrm>
        </p:spPr>
        <p:txBody>
          <a:bodyPr/>
          <a:lstStyle/>
          <a:p>
            <a:pPr eaLnBrk="1" hangingPunct="1">
              <a:defRPr/>
            </a:pPr>
            <a:r>
              <a:rPr lang="en-US"/>
              <a:t>Symbolization (Nazi Germany)</a:t>
            </a:r>
          </a:p>
        </p:txBody>
      </p:sp>
      <p:pic>
        <p:nvPicPr>
          <p:cNvPr id="10243" name="Picture 3" descr="reisepassp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00450" y="3543300"/>
            <a:ext cx="2185988" cy="3321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Rectangle 4"/>
          <p:cNvSpPr>
            <a:spLocks noChangeArrowheads="1"/>
          </p:cNvSpPr>
          <p:nvPr/>
        </p:nvSpPr>
        <p:spPr bwMode="auto">
          <a:xfrm>
            <a:off x="2999185" y="4422555"/>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fontAlgn="base">
              <a:spcBef>
                <a:spcPct val="0"/>
              </a:spcBef>
              <a:spcAft>
                <a:spcPct val="0"/>
              </a:spcAft>
            </a:pPr>
            <a:endParaRPr lang="en-US" sz="1350" kern="1200">
              <a:solidFill>
                <a:srgbClr val="FFFFFF"/>
              </a:solidFill>
              <a:latin typeface="Garamond" panose="02020404030301010803" pitchFamily="18" charset="0"/>
              <a:ea typeface="+mn-ea"/>
              <a:cs typeface="+mn-cs"/>
            </a:endParaRPr>
          </a:p>
        </p:txBody>
      </p:sp>
      <p:pic>
        <p:nvPicPr>
          <p:cNvPr id="10245" name="Picture 5" descr="reisepassp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00150" y="3543300"/>
            <a:ext cx="2185988" cy="3321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Text Box 6"/>
          <p:cNvSpPr txBox="1">
            <a:spLocks noChangeArrowheads="1"/>
          </p:cNvSpPr>
          <p:nvPr/>
        </p:nvSpPr>
        <p:spPr bwMode="auto">
          <a:xfrm>
            <a:off x="228600" y="2800350"/>
            <a:ext cx="6457950" cy="601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685800" eaLnBrk="0" fontAlgn="base" hangingPunct="0">
              <a:lnSpc>
                <a:spcPct val="80000"/>
              </a:lnSpc>
              <a:spcBef>
                <a:spcPct val="50000"/>
              </a:spcBef>
              <a:spcAft>
                <a:spcPct val="0"/>
              </a:spcAft>
            </a:pPr>
            <a:r>
              <a:rPr lang="en-US" sz="1575" b="1" kern="1200">
                <a:solidFill>
                  <a:srgbClr val="FFFFFF"/>
                </a:solidFill>
                <a:latin typeface="Garamond" panose="02020404030301010803" pitchFamily="18" charset="0"/>
                <a:ea typeface="+mn-ea"/>
                <a:cs typeface="+mn-cs"/>
              </a:rPr>
              <a:t>Jewish Passport: “Reisepäss” </a:t>
            </a:r>
          </a:p>
          <a:p>
            <a:pPr algn="ctr" defTabSz="685800" eaLnBrk="0" fontAlgn="base" hangingPunct="0">
              <a:lnSpc>
                <a:spcPct val="80000"/>
              </a:lnSpc>
              <a:spcBef>
                <a:spcPct val="50000"/>
              </a:spcBef>
              <a:spcAft>
                <a:spcPct val="0"/>
              </a:spcAft>
            </a:pPr>
            <a:r>
              <a:rPr lang="en-US" sz="1575" b="1" kern="1200">
                <a:solidFill>
                  <a:srgbClr val="FFFFFF"/>
                </a:solidFill>
                <a:latin typeface="Garamond" panose="02020404030301010803" pitchFamily="18" charset="0"/>
                <a:ea typeface="+mn-ea"/>
                <a:cs typeface="+mn-cs"/>
              </a:rPr>
              <a:t> Required to be carried by all Jews by 1938.  Preceded the yellow star. </a:t>
            </a:r>
          </a:p>
        </p:txBody>
      </p:sp>
    </p:spTree>
    <p:extLst>
      <p:ext uri="{BB962C8B-B14F-4D97-AF65-F5344CB8AC3E}">
        <p14:creationId xmlns:p14="http://schemas.microsoft.com/office/powerpoint/2010/main" val="4230484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a:xfrm>
            <a:off x="342900" y="2000250"/>
            <a:ext cx="6172200" cy="857250"/>
          </a:xfrm>
        </p:spPr>
        <p:txBody>
          <a:bodyPr/>
          <a:lstStyle/>
          <a:p>
            <a:pPr eaLnBrk="1" hangingPunct="1">
              <a:defRPr/>
            </a:pPr>
            <a:r>
              <a:rPr lang="en-US"/>
              <a:t>Symbolization (Nazi Germany)</a:t>
            </a:r>
          </a:p>
        </p:txBody>
      </p:sp>
      <p:sp>
        <p:nvSpPr>
          <p:cNvPr id="11267" name="Text Box 4"/>
          <p:cNvSpPr txBox="1">
            <a:spLocks noChangeArrowheads="1"/>
          </p:cNvSpPr>
          <p:nvPr/>
        </p:nvSpPr>
        <p:spPr bwMode="auto">
          <a:xfrm>
            <a:off x="571500" y="2628901"/>
            <a:ext cx="57721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685800" eaLnBrk="0" fontAlgn="base" hangingPunct="0">
              <a:spcBef>
                <a:spcPct val="50000"/>
              </a:spcBef>
              <a:spcAft>
                <a:spcPct val="0"/>
              </a:spcAft>
            </a:pPr>
            <a:r>
              <a:rPr lang="en-US" sz="1800" b="1" kern="1200">
                <a:solidFill>
                  <a:srgbClr val="FFFFFF"/>
                </a:solidFill>
                <a:latin typeface="Garamond" panose="02020404030301010803" pitchFamily="18" charset="0"/>
                <a:ea typeface="+mn-ea"/>
                <a:cs typeface="+mn-cs"/>
              </a:rPr>
              <a:t>Nazis required the yellow Star of David emblem to be worn by nearly all Jews in Nazi-occupied Europe by 1941.</a:t>
            </a:r>
          </a:p>
        </p:txBody>
      </p:sp>
      <p:pic>
        <p:nvPicPr>
          <p:cNvPr id="11268" name="Picture 5" descr="Yellow sta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43500" y="3486150"/>
            <a:ext cx="154305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6" descr="2boy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28850" y="4057650"/>
            <a:ext cx="293251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7" descr="19420008000210"/>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28600" y="4572000"/>
            <a:ext cx="200025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4122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p:txBody>
          <a:bodyPr/>
          <a:lstStyle/>
          <a:p>
            <a:pPr eaLnBrk="1" hangingPunct="1">
              <a:defRPr/>
            </a:pPr>
            <a:r>
              <a:rPr lang="en-US" sz="3000"/>
              <a:t>Symbolization (Nazi Germany)</a:t>
            </a:r>
            <a:br>
              <a:rPr lang="en-US" sz="3000"/>
            </a:br>
            <a:endParaRPr lang="en-US" sz="3000"/>
          </a:p>
        </p:txBody>
      </p:sp>
      <p:sp>
        <p:nvSpPr>
          <p:cNvPr id="18435" name="Rectangle 3"/>
          <p:cNvSpPr>
            <a:spLocks noGrp="1" noChangeArrowheads="1"/>
          </p:cNvSpPr>
          <p:nvPr>
            <p:ph type="body" idx="1"/>
          </p:nvPr>
        </p:nvSpPr>
        <p:spPr>
          <a:xfrm>
            <a:off x="342900" y="2686051"/>
            <a:ext cx="6172200" cy="3908822"/>
          </a:xfrm>
        </p:spPr>
        <p:txBody>
          <a:bodyPr/>
          <a:lstStyle/>
          <a:p>
            <a:pPr eaLnBrk="1" hangingPunct="1">
              <a:defRPr/>
            </a:pPr>
            <a:r>
              <a:rPr lang="en-US" sz="1800" b="1"/>
              <a:t>Homosexuals = pink triangles</a:t>
            </a:r>
          </a:p>
          <a:p>
            <a:pPr eaLnBrk="1" hangingPunct="1">
              <a:defRPr/>
            </a:pPr>
            <a:r>
              <a:rPr lang="en-US" sz="1800" b="1"/>
              <a:t>Identified homosexuals to SS guards in the camps </a:t>
            </a:r>
          </a:p>
          <a:p>
            <a:pPr eaLnBrk="1" hangingPunct="1">
              <a:defRPr/>
            </a:pPr>
            <a:r>
              <a:rPr lang="en-US" sz="1800" b="1"/>
              <a:t>Caused discrimination by fellow inmates who shunned homosexuals</a:t>
            </a:r>
            <a:r>
              <a:rPr lang="en-US" sz="1350" b="1"/>
              <a:t> </a:t>
            </a:r>
          </a:p>
        </p:txBody>
      </p:sp>
      <p:pic>
        <p:nvPicPr>
          <p:cNvPr id="12292" name="Picture 4" descr="pink_triangl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43250" y="5486400"/>
            <a:ext cx="3257550"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5" descr="The pink triangle (second column from right) was the designated camp badge for male homosexual prisoners, as shown on this undated chart titled &quot;Distinguishing Marks for Protective Custody Prisoners.&quot; In addition to the basic badge (top), variations marked repeat offenders, prisoners in punishment battalions, and homosexual Jews. Other colors identified political prisoners, previously convicted criminals, emigrants, Jehovah's Witnesses, and so-called asocials. Dokumentationsarchiv des österreichischen Widerstandes, Vienna"/>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4350" y="4000500"/>
            <a:ext cx="245745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6" descr="pink triangle"/>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143250" y="4000500"/>
            <a:ext cx="32575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362451"/>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8A023F08B862D4BA183F400BCDCAD2B" ma:contentTypeVersion="4" ma:contentTypeDescription="Create a new document." ma:contentTypeScope="" ma:versionID="4fafab5c118da2b9dbd5b0c1d4bde96e">
  <xsd:schema xmlns:xsd="http://www.w3.org/2001/XMLSchema" xmlns:xs="http://www.w3.org/2001/XMLSchema" xmlns:p="http://schemas.microsoft.com/office/2006/metadata/properties" xmlns:ns2="60d19c23-6866-456c-9119-fd297c8160f1" xmlns:ns3="5e5f1a22-57e7-4712-a9d6-cd8f277af904" targetNamespace="http://schemas.microsoft.com/office/2006/metadata/properties" ma:root="true" ma:fieldsID="b3145933dbd09a3f65f2a9ba45b28008" ns2:_="" ns3:_="">
    <xsd:import namespace="60d19c23-6866-456c-9119-fd297c8160f1"/>
    <xsd:import namespace="5e5f1a22-57e7-4712-a9d6-cd8f277af90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d19c23-6866-456c-9119-fd297c8160f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e5f1a22-57e7-4712-a9d6-cd8f277af904"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1CFB0D7-4623-4F9B-B7ED-30036E7400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d19c23-6866-456c-9119-fd297c8160f1"/>
    <ds:schemaRef ds:uri="5e5f1a22-57e7-4712-a9d6-cd8f277af9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8534844-FFF9-4E4E-AA04-B03A5CD20CA4}">
  <ds:schemaRefs>
    <ds:schemaRef ds:uri="http://schemas.microsoft.com/office/2006/metadata/properties"/>
    <ds:schemaRef ds:uri="http://purl.org/dc/elements/1.1/"/>
    <ds:schemaRef ds:uri="http://schemas.openxmlformats.org/package/2006/metadata/core-properties"/>
    <ds:schemaRef ds:uri="http://purl.org/dc/terms/"/>
    <ds:schemaRef ds:uri="http://schemas.microsoft.com/office/2006/documentManagement/types"/>
    <ds:schemaRef ds:uri="60d19c23-6866-456c-9119-fd297c8160f1"/>
    <ds:schemaRef ds:uri="5e5f1a22-57e7-4712-a9d6-cd8f277af904"/>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42020A50-B317-48B8-A3BE-4DFC0684794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50</TotalTime>
  <Words>1618</Words>
  <Application>Microsoft Office PowerPoint</Application>
  <PresentationFormat>On-screen Show (4:3)</PresentationFormat>
  <Paragraphs>234</Paragraphs>
  <Slides>33</Slides>
  <Notes>31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33</vt:i4>
      </vt:variant>
    </vt:vector>
  </HeadingPairs>
  <TitlesOfParts>
    <vt:vector size="41" baseType="lpstr">
      <vt:lpstr>Arial</vt:lpstr>
      <vt:lpstr>Baskerville Old Face</vt:lpstr>
      <vt:lpstr>Calibri</vt:lpstr>
      <vt:lpstr>Garamond</vt:lpstr>
      <vt:lpstr>Impact</vt:lpstr>
      <vt:lpstr>Wingdings</vt:lpstr>
      <vt:lpstr>Office Theme</vt:lpstr>
      <vt:lpstr>Stream</vt:lpstr>
      <vt:lpstr>PowerPoint Presentation</vt:lpstr>
      <vt:lpstr>The 8 Stages of Genocide</vt:lpstr>
      <vt:lpstr>Stage 1: Classification</vt:lpstr>
      <vt:lpstr>Classification (Rwanda) </vt:lpstr>
      <vt:lpstr>Stage 2: Symbolization</vt:lpstr>
      <vt:lpstr>Stage 2: Symbolization (Rwanda) </vt:lpstr>
      <vt:lpstr>Symbolization (Nazi Germany)</vt:lpstr>
      <vt:lpstr>Symbolization (Nazi Germany)</vt:lpstr>
      <vt:lpstr>Symbolization (Nazi Germany) </vt:lpstr>
      <vt:lpstr>Symbolization (Cambodia)</vt:lpstr>
      <vt:lpstr>Stage 3: Dehumanization</vt:lpstr>
      <vt:lpstr>Dehumanization</vt:lpstr>
      <vt:lpstr>Dehumanization  </vt:lpstr>
      <vt:lpstr>Stage 4: Organization</vt:lpstr>
      <vt:lpstr>Organization (Rwanda)</vt:lpstr>
      <vt:lpstr>Stage 5: Polarization </vt:lpstr>
      <vt:lpstr>Polarization</vt:lpstr>
      <vt:lpstr>Stage 6: Preparation</vt:lpstr>
      <vt:lpstr>Preparation</vt:lpstr>
      <vt:lpstr>Preparation</vt:lpstr>
      <vt:lpstr>Stage 7: Extermination (Genocide)</vt:lpstr>
      <vt:lpstr>Extermination (Genocide)</vt:lpstr>
      <vt:lpstr>Extermination (Genocide)</vt:lpstr>
      <vt:lpstr>Stage 8: Denial</vt:lpstr>
      <vt:lpstr>Denial: Deny the Evidence.</vt:lpstr>
      <vt:lpstr>Denial: Deny the Evidence</vt:lpstr>
      <vt:lpstr>Denial: Attack the truth-tellers.</vt:lpstr>
      <vt:lpstr>Denial:  Deny Genocidal Intent.</vt:lpstr>
      <vt:lpstr>Denial: Blame the Victims.</vt:lpstr>
      <vt:lpstr>Denial: Deny for current interests.</vt:lpstr>
      <vt:lpstr>Denial: Deny facts fit legal definition of genocide.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Shafer, Amy</dc:creator>
  <cp:lastModifiedBy>Greif, Madison</cp:lastModifiedBy>
  <cp:revision>8</cp:revision>
  <cp:lastPrinted>2017-09-11T01:08:10Z</cp:lastPrinted>
  <dcterms:modified xsi:type="dcterms:W3CDTF">2019-09-04T18:45:39Z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0x01010028A023F08B862D4BA183F400BCDCAD2B</vt:lpwstr>
  </property>
</Properties>
</file>