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7"/>
  </p:notesMasterIdLst>
  <p:sldIdLst>
    <p:sldId id="270" r:id="rId5"/>
    <p:sldId id="260" r:id="rId6"/>
    <p:sldId id="261" r:id="rId7"/>
    <p:sldId id="262" r:id="rId8"/>
    <p:sldId id="271" r:id="rId9"/>
    <p:sldId id="272" r:id="rId10"/>
    <p:sldId id="273" r:id="rId11"/>
    <p:sldId id="274" r:id="rId12"/>
    <p:sldId id="263" r:id="rId13"/>
    <p:sldId id="278" r:id="rId14"/>
    <p:sldId id="279" r:id="rId15"/>
    <p:sldId id="280" r:id="rId16"/>
    <p:sldId id="281" r:id="rId17"/>
    <p:sldId id="275" r:id="rId18"/>
    <p:sldId id="264" r:id="rId19"/>
    <p:sldId id="265" r:id="rId20"/>
    <p:sldId id="276" r:id="rId21"/>
    <p:sldId id="277" r:id="rId22"/>
    <p:sldId id="268" r:id="rId23"/>
    <p:sldId id="266" r:id="rId24"/>
    <p:sldId id="267" r:id="rId25"/>
    <p:sldId id="269" r:id="rId26"/>
  </p:sldIdLst>
  <p:sldSz cx="6858000" cy="9144000" type="screen4x3"/>
  <p:notesSz cx="7102475" cy="9388475"/>
  <p:embeddedFontLst>
    <p:embeddedFont>
      <p:font typeface="Anton" panose="020B0604020202020204" charset="0"/>
      <p:regular r:id="rId28"/>
    </p:embeddedFont>
    <p:embeddedFont>
      <p:font typeface="Baskerville Old Face" panose="02020602080505020303" pitchFamily="18" charset="0"/>
      <p:regular r:id="rId29"/>
    </p:embeddedFont>
    <p:embeddedFont>
      <p:font typeface="Calibri" panose="020F0502020204030204" pitchFamily="34" charset="0"/>
      <p:regular r:id="rId30"/>
      <p:bold r:id="rId31"/>
      <p:italic r:id="rId32"/>
      <p:boldItalic r:id="rId33"/>
    </p:embeddedFont>
    <p:embeddedFont>
      <p:font typeface="Comic Sans MS" panose="030F0702030302020204" pitchFamily="66" charset="0"/>
      <p:regular r:id="rId34"/>
      <p:bold r:id="rId35"/>
      <p:italic r:id="rId36"/>
      <p:boldItalic r:id="rId37"/>
    </p:embeddedFont>
    <p:embeddedFont>
      <p:font typeface="Handlee" panose="020B0604020202020204" charset="0"/>
      <p:regular r:id="rId38"/>
    </p:embeddedFont>
    <p:embeddedFont>
      <p:font typeface="Impact" panose="020B0806030902050204" pitchFamily="34" charset="0"/>
      <p:regular r:id="rId39"/>
    </p:embeddedFont>
    <p:embeddedFont>
      <p:font typeface="Special Elite" panose="020B0604020202020204"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0D6454-B582-4D4F-A5D1-2FB0D077D20D}">
  <a:tblStyle styleId="{160D6454-B582-4D4F-A5D1-2FB0D077D20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15FE7E4A-123F-42B9-95BA-DF25B5DF8203}"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A9FB01B2-F4BE-4238-BC67-D5AA4B23D6B6}" styleName="Table_2">
    <a:wholeTbl>
      <a:tcStyle>
        <a:tcBdr>
          <a:left>
            <a:ln w="12700" cap="flat" cmpd="sng">
              <a:solidFill>
                <a:srgbClr val="000000"/>
              </a:solidFill>
              <a:prstDash val="solid"/>
              <a:round/>
              <a:headEnd type="none" w="med" len="med"/>
              <a:tailEnd type="none" w="med" len="med"/>
            </a:ln>
          </a:left>
          <a:right>
            <a:ln w="12700" cap="flat" cmpd="sng">
              <a:solidFill>
                <a:srgbClr val="000000"/>
              </a:solidFill>
              <a:prstDash val="solid"/>
              <a:round/>
              <a:headEnd type="none" w="med" len="med"/>
              <a:tailEnd type="none" w="med" len="med"/>
            </a:ln>
          </a:right>
          <a:top>
            <a:ln w="12700" cap="flat" cmpd="sng">
              <a:solidFill>
                <a:srgbClr val="000000"/>
              </a:solidFill>
              <a:prstDash val="solid"/>
              <a:round/>
              <a:headEnd type="none" w="med" len="med"/>
              <a:tailEnd type="none" w="med" len="med"/>
            </a:ln>
          </a:top>
          <a:bottom>
            <a:ln w="12700" cap="flat" cmpd="sng">
              <a:solidFill>
                <a:srgbClr val="000000"/>
              </a:solidFill>
              <a:prstDash val="solid"/>
              <a:round/>
              <a:headEnd type="none" w="med" len="med"/>
              <a:tailEnd type="none" w="med" len="med"/>
            </a:ln>
          </a:bottom>
          <a:insideH>
            <a:ln w="12700" cap="flat" cmpd="sng">
              <a:solidFill>
                <a:srgbClr val="000000"/>
              </a:solidFill>
              <a:prstDash val="solid"/>
              <a:round/>
              <a:headEnd type="none" w="med" len="med"/>
              <a:tailEnd type="none" w="med" len="med"/>
            </a:ln>
          </a:insideH>
          <a:insideV>
            <a:ln w="12700"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15" autoAdjust="0"/>
  </p:normalViewPr>
  <p:slideViewPr>
    <p:cSldViewPr snapToGrid="0">
      <p:cViewPr varScale="1">
        <p:scale>
          <a:sx n="51" d="100"/>
          <a:sy n="51" d="100"/>
        </p:scale>
        <p:origin x="231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576" y="3622014"/>
            <a:ext cx="7749117" cy="147875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227798" y="2186120"/>
            <a:ext cx="7749117" cy="435054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67916" y="2279652"/>
            <a:ext cx="5915025" cy="3803648"/>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67916" y="6119285"/>
            <a:ext cx="5915025" cy="200024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71487"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2"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72381" y="2241550"/>
            <a:ext cx="2901255"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100"/>
            <a:ext cx="2901255"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2" y="2241550"/>
            <a:ext cx="2915542"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2" y="3340100"/>
            <a:ext cx="2915542"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2915542" y="1316569"/>
            <a:ext cx="3471863" cy="6498167"/>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2915542" y="1316569"/>
            <a:ext cx="3471863" cy="6498167"/>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528108" y="2377546"/>
            <a:ext cx="5801784" cy="5915025"/>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hyperlink" Target="https://www.reference.com/government-politics/difference-between-indirect-rule-direct-rule-d99ec7b97c5b15c7"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hyperlink" Target="https://www.reference.com/government-politics/difference-between-indirect-rule-direct-rule-d99ec7b97c5b15c7"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1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ites.google.com/site/cecilrhodeshistoryg/causes-and-effects-of-imperialis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mrfarshtey.net/whnotes/CHAPTER_29-New_Imperialism.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mrfarshtey.net/whnotes/CHAPTER_29-New_Imperialism.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mrfarshtey.net/whnotes/CHAPTER_29-New_Imperialism.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NI1k5EKi-74"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www.historyhaven.com/APWH/unit%204/IMPERIALISM.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8743" y="383243"/>
            <a:ext cx="5944872" cy="47865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500" y="861897"/>
            <a:ext cx="5944115" cy="45724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930" y="1540805"/>
            <a:ext cx="5944872" cy="696639"/>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223583676"/>
              </p:ext>
            </p:extLst>
          </p:nvPr>
        </p:nvGraphicFramePr>
        <p:xfrm>
          <a:off x="408589" y="2426306"/>
          <a:ext cx="5915026" cy="442836"/>
        </p:xfrm>
        <a:graphic>
          <a:graphicData uri="http://schemas.openxmlformats.org/drawingml/2006/table">
            <a:tbl>
              <a:tblPr firstRow="1" firstCol="1" bandRow="1"/>
              <a:tblGrid>
                <a:gridCol w="1478440">
                  <a:extLst>
                    <a:ext uri="{9D8B030D-6E8A-4147-A177-3AD203B41FA5}">
                      <a16:colId xmlns:a16="http://schemas.microsoft.com/office/drawing/2014/main" val="2433180881"/>
                    </a:ext>
                  </a:extLst>
                </a:gridCol>
                <a:gridCol w="1478440">
                  <a:extLst>
                    <a:ext uri="{9D8B030D-6E8A-4147-A177-3AD203B41FA5}">
                      <a16:colId xmlns:a16="http://schemas.microsoft.com/office/drawing/2014/main" val="538831185"/>
                    </a:ext>
                  </a:extLst>
                </a:gridCol>
                <a:gridCol w="1479073">
                  <a:extLst>
                    <a:ext uri="{9D8B030D-6E8A-4147-A177-3AD203B41FA5}">
                      <a16:colId xmlns:a16="http://schemas.microsoft.com/office/drawing/2014/main" val="1226140740"/>
                    </a:ext>
                  </a:extLst>
                </a:gridCol>
                <a:gridCol w="1479073">
                  <a:extLst>
                    <a:ext uri="{9D8B030D-6E8A-4147-A177-3AD203B41FA5}">
                      <a16:colId xmlns:a16="http://schemas.microsoft.com/office/drawing/2014/main" val="2546996872"/>
                    </a:ext>
                  </a:extLst>
                </a:gridCol>
              </a:tblGrid>
              <a:tr h="221418">
                <a:tc>
                  <a:txBody>
                    <a:bodyPr/>
                    <a:lstStyle/>
                    <a:p>
                      <a:pPr marL="0" marR="0" algn="ctr">
                        <a:lnSpc>
                          <a:spcPct val="107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racism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prejudice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discrimination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culture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6654623"/>
                  </a:ext>
                </a:extLst>
              </a:tr>
              <a:tr h="221418">
                <a:tc>
                  <a:txBody>
                    <a:bodyPr/>
                    <a:lstStyle/>
                    <a:p>
                      <a:pPr marL="0" marR="0" algn="ctr">
                        <a:lnSpc>
                          <a:spcPct val="107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ethnicity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ethnocentrism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assimilation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Baskerville Old Face" panose="02020602080505020303" pitchFamily="18" charset="0"/>
                          <a:ea typeface="Calibri" panose="020F0502020204030204" pitchFamily="34" charset="0"/>
                          <a:cs typeface="Times New Roman" panose="02020603050405020304" pitchFamily="18" charset="0"/>
                        </a:rPr>
                        <a:t>cultural diffusion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8011584"/>
                  </a:ext>
                </a:extLst>
              </a:tr>
            </a:tbl>
          </a:graphicData>
        </a:graphic>
      </p:graphicFrame>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5084" y="3038538"/>
            <a:ext cx="5944872" cy="2638693"/>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9853" y="5898550"/>
            <a:ext cx="5944872" cy="451215"/>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615652228"/>
              </p:ext>
            </p:extLst>
          </p:nvPr>
        </p:nvGraphicFramePr>
        <p:xfrm>
          <a:off x="529853" y="6423505"/>
          <a:ext cx="5915026" cy="221418"/>
        </p:xfrm>
        <a:graphic>
          <a:graphicData uri="http://schemas.openxmlformats.org/drawingml/2006/table">
            <a:tbl>
              <a:tblPr firstRow="1" firstCol="1" bandRow="1"/>
              <a:tblGrid>
                <a:gridCol w="1165292">
                  <a:extLst>
                    <a:ext uri="{9D8B030D-6E8A-4147-A177-3AD203B41FA5}">
                      <a16:colId xmlns:a16="http://schemas.microsoft.com/office/drawing/2014/main" val="632460926"/>
                    </a:ext>
                  </a:extLst>
                </a:gridCol>
                <a:gridCol w="1219697">
                  <a:extLst>
                    <a:ext uri="{9D8B030D-6E8A-4147-A177-3AD203B41FA5}">
                      <a16:colId xmlns:a16="http://schemas.microsoft.com/office/drawing/2014/main" val="3357906167"/>
                    </a:ext>
                  </a:extLst>
                </a:gridCol>
                <a:gridCol w="1319652">
                  <a:extLst>
                    <a:ext uri="{9D8B030D-6E8A-4147-A177-3AD203B41FA5}">
                      <a16:colId xmlns:a16="http://schemas.microsoft.com/office/drawing/2014/main" val="366489894"/>
                    </a:ext>
                  </a:extLst>
                </a:gridCol>
                <a:gridCol w="1173516">
                  <a:extLst>
                    <a:ext uri="{9D8B030D-6E8A-4147-A177-3AD203B41FA5}">
                      <a16:colId xmlns:a16="http://schemas.microsoft.com/office/drawing/2014/main" val="4171764071"/>
                    </a:ext>
                  </a:extLst>
                </a:gridCol>
                <a:gridCol w="1036869">
                  <a:extLst>
                    <a:ext uri="{9D8B030D-6E8A-4147-A177-3AD203B41FA5}">
                      <a16:colId xmlns:a16="http://schemas.microsoft.com/office/drawing/2014/main" val="3020730588"/>
                    </a:ext>
                  </a:extLst>
                </a:gridCol>
              </a:tblGrid>
              <a:tr h="221418">
                <a:tc>
                  <a:txBody>
                    <a:bodyPr/>
                    <a:lstStyle/>
                    <a:p>
                      <a:pPr marL="0" marR="0" algn="ctr">
                        <a:lnSpc>
                          <a:spcPct val="107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exploratory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political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ideological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religious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Baskerville Old Face" panose="02020602080505020303" pitchFamily="18" charset="0"/>
                          <a:ea typeface="Calibri" panose="020F0502020204030204" pitchFamily="34" charset="0"/>
                          <a:cs typeface="Times New Roman" panose="02020603050405020304" pitchFamily="18" charset="0"/>
                        </a:rPr>
                        <a:t>economic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4651446"/>
                  </a:ext>
                </a:extLst>
              </a:tr>
            </a:tbl>
          </a:graphicData>
        </a:graphic>
      </p:graphicFrame>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5238" y="6792403"/>
            <a:ext cx="5944872" cy="2269795"/>
          </a:xfrm>
          <a:prstGeom prst="rect">
            <a:avLst/>
          </a:prstGeom>
        </p:spPr>
      </p:pic>
    </p:spTree>
    <p:extLst>
      <p:ext uri="{BB962C8B-B14F-4D97-AF65-F5344CB8AC3E}">
        <p14:creationId xmlns:p14="http://schemas.microsoft.com/office/powerpoint/2010/main" val="2457436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0170" y="352627"/>
            <a:ext cx="6071175" cy="481202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170" y="5164655"/>
            <a:ext cx="6324094" cy="3320149"/>
          </a:xfrm>
          <a:prstGeom prst="rect">
            <a:avLst/>
          </a:prstGeom>
        </p:spPr>
      </p:pic>
    </p:spTree>
    <p:extLst>
      <p:ext uri="{BB962C8B-B14F-4D97-AF65-F5344CB8AC3E}">
        <p14:creationId xmlns:p14="http://schemas.microsoft.com/office/powerpoint/2010/main" val="1089259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4610" y="437036"/>
            <a:ext cx="6346234" cy="4504616"/>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610" y="4941653"/>
            <a:ext cx="6346234" cy="3826406"/>
          </a:xfrm>
          <a:prstGeom prst="rect">
            <a:avLst/>
          </a:prstGeom>
        </p:spPr>
      </p:pic>
    </p:spTree>
    <p:extLst>
      <p:ext uri="{BB962C8B-B14F-4D97-AF65-F5344CB8AC3E}">
        <p14:creationId xmlns:p14="http://schemas.microsoft.com/office/powerpoint/2010/main" val="2475044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1273" y="235288"/>
            <a:ext cx="6394921" cy="429780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1273" y="4533089"/>
            <a:ext cx="6468669" cy="4163439"/>
          </a:xfrm>
          <a:prstGeom prst="rect">
            <a:avLst/>
          </a:prstGeom>
        </p:spPr>
      </p:pic>
    </p:spTree>
    <p:extLst>
      <p:ext uri="{BB962C8B-B14F-4D97-AF65-F5344CB8AC3E}">
        <p14:creationId xmlns:p14="http://schemas.microsoft.com/office/powerpoint/2010/main" val="4146443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1228" y="317770"/>
            <a:ext cx="6596772" cy="390403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228" y="4367720"/>
            <a:ext cx="6314670" cy="4129484"/>
          </a:xfrm>
          <a:prstGeom prst="rect">
            <a:avLst/>
          </a:prstGeom>
        </p:spPr>
      </p:pic>
    </p:spTree>
    <p:extLst>
      <p:ext uri="{BB962C8B-B14F-4D97-AF65-F5344CB8AC3E}">
        <p14:creationId xmlns:p14="http://schemas.microsoft.com/office/powerpoint/2010/main" val="339659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4386" y="383243"/>
            <a:ext cx="5944872" cy="47865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1394" y="861897"/>
            <a:ext cx="6230026" cy="499975"/>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1394" y="1464767"/>
            <a:ext cx="5944872" cy="751517"/>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498483360"/>
              </p:ext>
            </p:extLst>
          </p:nvPr>
        </p:nvGraphicFramePr>
        <p:xfrm>
          <a:off x="458894" y="2216284"/>
          <a:ext cx="5915025" cy="195707"/>
        </p:xfrm>
        <a:graphic>
          <a:graphicData uri="http://schemas.openxmlformats.org/drawingml/2006/table">
            <a:tbl>
              <a:tblPr firstRow="1" firstCol="1" bandRow="1"/>
              <a:tblGrid>
                <a:gridCol w="1478440">
                  <a:extLst>
                    <a:ext uri="{9D8B030D-6E8A-4147-A177-3AD203B41FA5}">
                      <a16:colId xmlns:a16="http://schemas.microsoft.com/office/drawing/2014/main" val="2987634356"/>
                    </a:ext>
                  </a:extLst>
                </a:gridCol>
                <a:gridCol w="1592945">
                  <a:extLst>
                    <a:ext uri="{9D8B030D-6E8A-4147-A177-3AD203B41FA5}">
                      <a16:colId xmlns:a16="http://schemas.microsoft.com/office/drawing/2014/main" val="1475127284"/>
                    </a:ext>
                  </a:extLst>
                </a:gridCol>
                <a:gridCol w="1195657">
                  <a:extLst>
                    <a:ext uri="{9D8B030D-6E8A-4147-A177-3AD203B41FA5}">
                      <a16:colId xmlns:a16="http://schemas.microsoft.com/office/drawing/2014/main" val="2351451712"/>
                    </a:ext>
                  </a:extLst>
                </a:gridCol>
                <a:gridCol w="1647983">
                  <a:extLst>
                    <a:ext uri="{9D8B030D-6E8A-4147-A177-3AD203B41FA5}">
                      <a16:colId xmlns:a16="http://schemas.microsoft.com/office/drawing/2014/main" val="1024834683"/>
                    </a:ext>
                  </a:extLst>
                </a:gridCol>
              </a:tblGrid>
              <a:tr h="194974">
                <a:tc>
                  <a:txBody>
                    <a:bodyPr/>
                    <a:lstStyle/>
                    <a:p>
                      <a:pPr marL="0" marR="0" algn="ctr">
                        <a:lnSpc>
                          <a:spcPct val="107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dependent colony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settlement colony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protectorate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Baskerville Old Face" panose="02020602080505020303" pitchFamily="18" charset="0"/>
                          <a:ea typeface="Calibri" panose="020F0502020204030204" pitchFamily="34" charset="0"/>
                          <a:cs typeface="Times New Roman" panose="02020603050405020304" pitchFamily="18" charset="0"/>
                        </a:rPr>
                        <a:t>sphere of influence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3751098"/>
                  </a:ext>
                </a:extLst>
              </a:tr>
            </a:tbl>
          </a:graphicData>
        </a:graphic>
      </p:graphicFrame>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2429" y="2738537"/>
            <a:ext cx="5944872" cy="6663044"/>
          </a:xfrm>
          <a:prstGeom prst="rect">
            <a:avLst/>
          </a:prstGeom>
        </p:spPr>
      </p:pic>
    </p:spTree>
    <p:extLst>
      <p:ext uri="{BB962C8B-B14F-4D97-AF65-F5344CB8AC3E}">
        <p14:creationId xmlns:p14="http://schemas.microsoft.com/office/powerpoint/2010/main" val="3644964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8" name="Shape 178"/>
          <p:cNvSpPr txBox="1"/>
          <p:nvPr/>
        </p:nvSpPr>
        <p:spPr>
          <a:xfrm>
            <a:off x="98125" y="4797393"/>
            <a:ext cx="6564600" cy="4171057"/>
          </a:xfrm>
          <a:prstGeom prst="rect">
            <a:avLst/>
          </a:prstGeom>
          <a:solidFill>
            <a:srgbClr val="D9D2E9"/>
          </a:solidFill>
          <a:ln>
            <a:noFill/>
          </a:ln>
        </p:spPr>
        <p:txBody>
          <a:bodyPr lIns="91425" tIns="91425" rIns="91425" bIns="91425" anchor="t" anchorCtr="0">
            <a:noAutofit/>
          </a:bodyPr>
          <a:lstStyle/>
          <a:p>
            <a:pPr fontAlgn="t"/>
            <a:endParaRPr lang="en-US" dirty="0"/>
          </a:p>
        </p:txBody>
      </p:sp>
      <p:sp>
        <p:nvSpPr>
          <p:cNvPr id="176" name="Shape 176"/>
          <p:cNvSpPr txBox="1"/>
          <p:nvPr/>
        </p:nvSpPr>
        <p:spPr>
          <a:xfrm>
            <a:off x="315475" y="577934"/>
            <a:ext cx="61299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rgbClr val="FF0000"/>
                </a:solidFill>
                <a:latin typeface="Impact"/>
                <a:ea typeface="Impact"/>
                <a:cs typeface="Impact"/>
                <a:sym typeface="Impact"/>
              </a:rPr>
              <a:t>Direct Control</a:t>
            </a:r>
          </a:p>
        </p:txBody>
      </p:sp>
      <p:sp>
        <p:nvSpPr>
          <p:cNvPr id="177" name="Shape 177"/>
          <p:cNvSpPr txBox="1"/>
          <p:nvPr/>
        </p:nvSpPr>
        <p:spPr>
          <a:xfrm>
            <a:off x="359375" y="1090195"/>
            <a:ext cx="6129900" cy="1076700"/>
          </a:xfrm>
          <a:prstGeom prst="rect">
            <a:avLst/>
          </a:prstGeom>
          <a:noFill/>
          <a:ln>
            <a:noFill/>
          </a:ln>
        </p:spPr>
        <p:txBody>
          <a:bodyPr lIns="91425" tIns="91425" rIns="91425" bIns="91425" anchor="t" anchorCtr="0">
            <a:noAutofit/>
          </a:bodyPr>
          <a:lstStyle/>
          <a:p>
            <a:pPr lvl="0" rtl="0">
              <a:spcBef>
                <a:spcPts val="0"/>
              </a:spcBef>
              <a:buNone/>
            </a:pPr>
            <a:r>
              <a:rPr lang="en-US" sz="1200" b="1" dirty="0"/>
              <a:t>Directions</a:t>
            </a:r>
            <a:r>
              <a:rPr lang="en-US" sz="1200" dirty="0"/>
              <a:t>:</a:t>
            </a:r>
            <a:r>
              <a:rPr lang="en-US" sz="1200" b="1" dirty="0"/>
              <a:t> Once a territory had been Imperialized, the mother country needed to control the government, economy, and people in their new property.. France often used a method called </a:t>
            </a:r>
            <a:r>
              <a:rPr lang="en-US" sz="1200" b="1" u="sng" dirty="0">
                <a:solidFill>
                  <a:schemeClr val="hlink"/>
                </a:solidFill>
                <a:hlinkClick r:id="rId3"/>
              </a:rPr>
              <a:t>DIRECT CONTRO</a:t>
            </a:r>
            <a:r>
              <a:rPr lang="en-US" sz="1200" b="1" dirty="0"/>
              <a:t>L. Research and explain this method below. Include the use of the term PATERNALISM.</a:t>
            </a:r>
          </a:p>
        </p:txBody>
      </p:sp>
      <p:pic>
        <p:nvPicPr>
          <p:cNvPr id="180" name="Shape 18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85925" y="2032588"/>
            <a:ext cx="4028875" cy="2737924"/>
          </a:xfrm>
          <a:prstGeom prst="rect">
            <a:avLst/>
          </a:prstGeom>
          <a:noFill/>
          <a:ln>
            <a:noFill/>
          </a:ln>
        </p:spPr>
      </p:pic>
      <p:sp>
        <p:nvSpPr>
          <p:cNvPr id="2" name="TextBox 1"/>
          <p:cNvSpPr txBox="1"/>
          <p:nvPr/>
        </p:nvSpPr>
        <p:spPr>
          <a:xfrm>
            <a:off x="185925" y="187063"/>
            <a:ext cx="6476800" cy="400110"/>
          </a:xfrm>
          <a:prstGeom prst="rect">
            <a:avLst/>
          </a:prstGeom>
          <a:noFill/>
        </p:spPr>
        <p:txBody>
          <a:bodyPr wrap="square" rtlCol="0">
            <a:spAutoFit/>
          </a:bodyPr>
          <a:lstStyle/>
          <a:p>
            <a:pPr algn="ctr"/>
            <a:r>
              <a:rPr lang="en-US" sz="2000" i="1" dirty="0"/>
              <a:t>What is the difference between direct and indirect rule?</a:t>
            </a:r>
          </a:p>
        </p:txBody>
      </p:sp>
      <p:pic>
        <p:nvPicPr>
          <p:cNvPr id="175" name="Shape 175"/>
          <p:cNvPicPr preferRelativeResize="0"/>
          <p:nvPr/>
        </p:nvPicPr>
        <p:blipFill>
          <a:blip r:embed="rId5">
            <a:alphaModFix/>
          </a:blip>
          <a:stretch>
            <a:fillRect/>
          </a:stretch>
        </p:blipFill>
        <p:spPr>
          <a:xfrm>
            <a:off x="4214800" y="2005707"/>
            <a:ext cx="2447925" cy="3714750"/>
          </a:xfrm>
          <a:prstGeom prst="rect">
            <a:avLst/>
          </a:prstGeom>
          <a:noFill/>
          <a:ln>
            <a:noFill/>
          </a:ln>
        </p:spPr>
      </p:pic>
      <p:sp>
        <p:nvSpPr>
          <p:cNvPr id="179" name="Shape 179"/>
          <p:cNvSpPr/>
          <p:nvPr/>
        </p:nvSpPr>
        <p:spPr>
          <a:xfrm>
            <a:off x="4984525" y="1876688"/>
            <a:ext cx="1678200" cy="727800"/>
          </a:xfrm>
          <a:prstGeom prst="wedgeRoundRectCallout">
            <a:avLst>
              <a:gd name="adj1" fmla="val -57322"/>
              <a:gd name="adj2" fmla="val 69981"/>
              <a:gd name="adj3" fmla="val 0"/>
            </a:avLst>
          </a:prstGeom>
          <a:solidFill>
            <a:srgbClr val="E6B8A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US" b="1" dirty="0">
                <a:latin typeface="Comic Sans MS"/>
                <a:ea typeface="Comic Sans MS"/>
                <a:cs typeface="Comic Sans MS"/>
                <a:sym typeface="Comic Sans MS"/>
              </a:rPr>
              <a:t>Have no fear! The French are here!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p:nvPr/>
        </p:nvSpPr>
        <p:spPr>
          <a:xfrm>
            <a:off x="394950" y="751675"/>
            <a:ext cx="61299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rgbClr val="FF0000"/>
                </a:solidFill>
                <a:latin typeface="Impact"/>
                <a:ea typeface="Impact"/>
                <a:cs typeface="Impact"/>
                <a:sym typeface="Impact"/>
              </a:rPr>
              <a:t>Indirect Control</a:t>
            </a:r>
          </a:p>
        </p:txBody>
      </p:sp>
      <p:sp>
        <p:nvSpPr>
          <p:cNvPr id="186" name="Shape 186"/>
          <p:cNvSpPr txBox="1"/>
          <p:nvPr/>
        </p:nvSpPr>
        <p:spPr>
          <a:xfrm>
            <a:off x="258875" y="1164686"/>
            <a:ext cx="6403799" cy="821400"/>
          </a:xfrm>
          <a:prstGeom prst="rect">
            <a:avLst/>
          </a:prstGeom>
          <a:noFill/>
          <a:ln>
            <a:noFill/>
          </a:ln>
        </p:spPr>
        <p:txBody>
          <a:bodyPr lIns="91425" tIns="91425" rIns="91425" bIns="91425" anchor="t" anchorCtr="0">
            <a:noAutofit/>
          </a:bodyPr>
          <a:lstStyle/>
          <a:p>
            <a:pPr lvl="0" algn="ctr" rtl="0">
              <a:spcBef>
                <a:spcPts val="0"/>
              </a:spcBef>
              <a:buNone/>
            </a:pPr>
            <a:r>
              <a:rPr lang="en-US" sz="1200" b="1" dirty="0"/>
              <a:t>Directions</a:t>
            </a:r>
            <a:r>
              <a:rPr lang="en-US" sz="1200" dirty="0"/>
              <a:t>:</a:t>
            </a:r>
            <a:r>
              <a:rPr lang="en-US" sz="1200" b="1" dirty="0"/>
              <a:t> Once a territory had been Imperialized, the mother country needed to control </a:t>
            </a:r>
            <a:r>
              <a:rPr lang="en-US" sz="1200" b="1" dirty="0">
                <a:solidFill>
                  <a:schemeClr val="dk1"/>
                </a:solidFill>
              </a:rPr>
              <a:t>the government, economy, and people in their new property.</a:t>
            </a:r>
            <a:r>
              <a:rPr lang="en-US" sz="1200" b="1" dirty="0"/>
              <a:t> In India, Britain used a method called </a:t>
            </a:r>
            <a:r>
              <a:rPr lang="en-US" sz="1200" b="1" u="sng" dirty="0">
                <a:solidFill>
                  <a:schemeClr val="hlink"/>
                </a:solidFill>
                <a:hlinkClick r:id="rId3"/>
              </a:rPr>
              <a:t>INDIRECT CONTROL</a:t>
            </a:r>
            <a:r>
              <a:rPr lang="en-US" sz="1200" b="1" dirty="0"/>
              <a:t>. Research and explain this method below.</a:t>
            </a:r>
          </a:p>
        </p:txBody>
      </p:sp>
      <p:sp>
        <p:nvSpPr>
          <p:cNvPr id="187" name="Shape 187"/>
          <p:cNvSpPr txBox="1"/>
          <p:nvPr/>
        </p:nvSpPr>
        <p:spPr>
          <a:xfrm>
            <a:off x="258875" y="5599605"/>
            <a:ext cx="6403800" cy="3272021"/>
          </a:xfrm>
          <a:prstGeom prst="rect">
            <a:avLst/>
          </a:prstGeom>
          <a:solidFill>
            <a:srgbClr val="D9D2E9"/>
          </a:solidFill>
          <a:ln>
            <a:noFill/>
          </a:ln>
        </p:spPr>
        <p:txBody>
          <a:bodyPr lIns="91425" tIns="91425" rIns="91425" bIns="91425" anchor="t" anchorCtr="0">
            <a:noAutofit/>
          </a:bodyPr>
          <a:lstStyle/>
          <a:p>
            <a:endParaRPr lang="en-US" dirty="0"/>
          </a:p>
        </p:txBody>
      </p:sp>
      <p:pic>
        <p:nvPicPr>
          <p:cNvPr id="188" name="Shape 18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24263" y="1830443"/>
            <a:ext cx="5471274" cy="3622062"/>
          </a:xfrm>
          <a:prstGeom prst="rect">
            <a:avLst/>
          </a:prstGeom>
          <a:noFill/>
          <a:ln>
            <a:noFill/>
          </a:ln>
        </p:spPr>
      </p:pic>
      <p:sp>
        <p:nvSpPr>
          <p:cNvPr id="2" name="TextBox 1"/>
          <p:cNvSpPr txBox="1"/>
          <p:nvPr/>
        </p:nvSpPr>
        <p:spPr>
          <a:xfrm>
            <a:off x="0" y="358016"/>
            <a:ext cx="6857999" cy="400110"/>
          </a:xfrm>
          <a:prstGeom prst="rect">
            <a:avLst/>
          </a:prstGeom>
          <a:noFill/>
        </p:spPr>
        <p:txBody>
          <a:bodyPr wrap="square" rtlCol="0">
            <a:spAutoFit/>
          </a:bodyPr>
          <a:lstStyle/>
          <a:p>
            <a:pPr lvl="0" algn="ctr"/>
            <a:r>
              <a:rPr lang="en-US" sz="2000" i="1" dirty="0"/>
              <a:t>What is the difference between direct and indirect rule?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3681" y="266512"/>
            <a:ext cx="6127370" cy="47865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574" y="745166"/>
            <a:ext cx="6589583" cy="58878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9818" y="1333946"/>
            <a:ext cx="5335093" cy="7653047"/>
          </a:xfrm>
          <a:prstGeom prst="rect">
            <a:avLst/>
          </a:prstGeom>
        </p:spPr>
      </p:pic>
    </p:spTree>
    <p:extLst>
      <p:ext uri="{BB962C8B-B14F-4D97-AF65-F5344CB8AC3E}">
        <p14:creationId xmlns:p14="http://schemas.microsoft.com/office/powerpoint/2010/main" val="1176111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315" y="126160"/>
            <a:ext cx="6127370" cy="8891680"/>
          </a:xfrm>
          <a:prstGeom prst="rect">
            <a:avLst/>
          </a:prstGeom>
        </p:spPr>
      </p:pic>
    </p:spTree>
    <p:extLst>
      <p:ext uri="{BB962C8B-B14F-4D97-AF65-F5344CB8AC3E}">
        <p14:creationId xmlns:p14="http://schemas.microsoft.com/office/powerpoint/2010/main" val="3131325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p:nvPr/>
        </p:nvSpPr>
        <p:spPr>
          <a:xfrm>
            <a:off x="395110" y="343897"/>
            <a:ext cx="61299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dirty="0">
                <a:solidFill>
                  <a:srgbClr val="002060"/>
                </a:solidFill>
                <a:latin typeface="Impact"/>
                <a:ea typeface="Impact"/>
                <a:cs typeface="Impact"/>
                <a:sym typeface="Impact"/>
              </a:rPr>
              <a:t>Effects of Imperialism</a:t>
            </a:r>
          </a:p>
        </p:txBody>
      </p:sp>
      <p:sp>
        <p:nvSpPr>
          <p:cNvPr id="212" name="Shape 212"/>
          <p:cNvSpPr txBox="1"/>
          <p:nvPr/>
        </p:nvSpPr>
        <p:spPr>
          <a:xfrm>
            <a:off x="395110" y="867097"/>
            <a:ext cx="6129900" cy="678600"/>
          </a:xfrm>
          <a:prstGeom prst="rect">
            <a:avLst/>
          </a:prstGeom>
          <a:noFill/>
          <a:ln>
            <a:noFill/>
          </a:ln>
        </p:spPr>
        <p:txBody>
          <a:bodyPr lIns="91425" tIns="91425" rIns="91425" bIns="91425" anchor="t" anchorCtr="0">
            <a:noAutofit/>
          </a:bodyPr>
          <a:lstStyle/>
          <a:p>
            <a:pPr lvl="0" algn="ctr" rtl="0">
              <a:spcBef>
                <a:spcPts val="0"/>
              </a:spcBef>
              <a:buNone/>
            </a:pPr>
            <a:r>
              <a:rPr lang="en-US" sz="1200" b="1" dirty="0"/>
              <a:t>Directions</a:t>
            </a:r>
            <a:r>
              <a:rPr lang="en-US" sz="1200" dirty="0"/>
              <a:t>:</a:t>
            </a:r>
            <a:r>
              <a:rPr lang="en-US" sz="1200" b="1" dirty="0"/>
              <a:t> </a:t>
            </a:r>
            <a:r>
              <a:rPr lang="en-US" sz="1200" u="sng" dirty="0">
                <a:solidFill>
                  <a:schemeClr val="hlink"/>
                </a:solidFill>
                <a:hlinkClick r:id="rId3"/>
              </a:rPr>
              <a:t>Imperialism had lasting effects</a:t>
            </a:r>
            <a:r>
              <a:rPr lang="en-US" sz="1200" dirty="0"/>
              <a:t> in both the mother country, and her colonies. Describe these effects, both positive and negative, using examples.</a:t>
            </a:r>
          </a:p>
        </p:txBody>
      </p:sp>
      <p:graphicFrame>
        <p:nvGraphicFramePr>
          <p:cNvPr id="213" name="Shape 213"/>
          <p:cNvGraphicFramePr/>
          <p:nvPr>
            <p:extLst>
              <p:ext uri="{D42A27DB-BD31-4B8C-83A1-F6EECF244321}">
                <p14:modId xmlns:p14="http://schemas.microsoft.com/office/powerpoint/2010/main" val="2711782627"/>
              </p:ext>
            </p:extLst>
          </p:nvPr>
        </p:nvGraphicFramePr>
        <p:xfrm>
          <a:off x="317225" y="1545697"/>
          <a:ext cx="6285350" cy="7203962"/>
        </p:xfrm>
        <a:graphic>
          <a:graphicData uri="http://schemas.openxmlformats.org/drawingml/2006/table">
            <a:tbl>
              <a:tblPr>
                <a:noFill/>
                <a:tableStyleId>{A9FB01B2-F4BE-4238-BC67-D5AA4B23D6B6}</a:tableStyleId>
              </a:tblPr>
              <a:tblGrid>
                <a:gridCol w="6285350">
                  <a:extLst>
                    <a:ext uri="{9D8B030D-6E8A-4147-A177-3AD203B41FA5}">
                      <a16:colId xmlns:a16="http://schemas.microsoft.com/office/drawing/2014/main" val="20000"/>
                    </a:ext>
                  </a:extLst>
                </a:gridCol>
              </a:tblGrid>
              <a:tr h="2394563">
                <a:tc>
                  <a:txBody>
                    <a:bodyPr/>
                    <a:lstStyle/>
                    <a:p>
                      <a:pPr lvl="0" algn="ctr"/>
                      <a:r>
                        <a:rPr lang="en-US" sz="2800" b="1" dirty="0">
                          <a:latin typeface="Calibri"/>
                          <a:ea typeface="Calibri"/>
                          <a:cs typeface="Calibri"/>
                          <a:sym typeface="Calibri"/>
                        </a:rPr>
                        <a:t>ECONOMIC </a:t>
                      </a:r>
                      <a:br>
                        <a:rPr lang="en-US" sz="2800" b="1" dirty="0">
                          <a:latin typeface="Calibri"/>
                          <a:ea typeface="Calibri"/>
                          <a:cs typeface="Calibri"/>
                          <a:sym typeface="Calibri"/>
                        </a:rPr>
                      </a:br>
                      <a:r>
                        <a:rPr lang="en-US" sz="2800" b="1" dirty="0">
                          <a:latin typeface="Calibri"/>
                          <a:ea typeface="Calibri"/>
                          <a:cs typeface="Calibri"/>
                          <a:sym typeface="Calibri"/>
                        </a:rPr>
                        <a:t>(Jobs, Money, Production of Goods/Products)</a:t>
                      </a:r>
                      <a:br>
                        <a:rPr lang="en-US" sz="2800" b="1" dirty="0">
                          <a:latin typeface="Calibri"/>
                          <a:ea typeface="Calibri"/>
                          <a:cs typeface="Calibri"/>
                          <a:sym typeface="Calibri"/>
                        </a:rPr>
                      </a:br>
                      <a:endParaRPr lang="en-US" sz="2800" dirty="0">
                        <a:latin typeface="Calibri"/>
                        <a:ea typeface="Calibri"/>
                        <a:cs typeface="Calibri"/>
                        <a:sym typeface="Calibri"/>
                      </a:endParaRPr>
                    </a:p>
                    <a:p>
                      <a:pPr lvl="0" algn="ctr"/>
                      <a:r>
                        <a:rPr lang="en-US" sz="2800" dirty="0">
                          <a:latin typeface="Calibri"/>
                          <a:ea typeface="Calibri"/>
                          <a:cs typeface="Calibri"/>
                          <a:sym typeface="Calibri"/>
                        </a:rPr>
                        <a:t>EXAMPLE</a:t>
                      </a:r>
                      <a:endParaRPr lang="en-US" sz="1200" dirty="0">
                        <a:latin typeface="Calibri"/>
                        <a:ea typeface="Calibri"/>
                        <a:cs typeface="Calibri"/>
                        <a:sym typeface="Calibri"/>
                      </a:endParaRPr>
                    </a:p>
                    <a:p>
                      <a:pPr lvl="0" rtl="0">
                        <a:spcBef>
                          <a:spcPts val="0"/>
                        </a:spcBef>
                        <a:buNone/>
                      </a:pPr>
                      <a:endParaRPr sz="1100" dirty="0">
                        <a:latin typeface="Calibri"/>
                        <a:ea typeface="Calibri"/>
                        <a:cs typeface="Calibri"/>
                        <a:sym typeface="Calibri"/>
                      </a:endParaRPr>
                    </a:p>
                  </a:txBody>
                  <a:tcPr marL="63500" marR="63500" marT="63500" marB="63500">
                    <a:solidFill>
                      <a:srgbClr val="F4CCCC"/>
                    </a:solidFill>
                  </a:tcPr>
                </a:tc>
                <a:extLst>
                  <a:ext uri="{0D108BD9-81ED-4DB2-BD59-A6C34878D82A}">
                    <a16:rowId xmlns:a16="http://schemas.microsoft.com/office/drawing/2014/main" val="10000"/>
                  </a:ext>
                </a:extLst>
              </a:tr>
              <a:tr h="2272299">
                <a:tc>
                  <a:txBody>
                    <a:bodyPr/>
                    <a:lstStyle/>
                    <a:p>
                      <a:pPr lvl="0" rtl="0">
                        <a:spcBef>
                          <a:spcPts val="0"/>
                        </a:spcBef>
                        <a:buNone/>
                      </a:pPr>
                      <a:endParaRPr sz="1100" dirty="0">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alibri"/>
                          <a:ea typeface="Calibri"/>
                          <a:cs typeface="Calibri"/>
                          <a:sym typeface="Calibri"/>
                        </a:rPr>
                        <a:t>SOCIAL </a:t>
                      </a:r>
                      <a:br>
                        <a:rPr kumimoji="0" lang="en-US" sz="2800" b="1"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en-US" sz="2800" b="1" i="0" u="none" strike="noStrike" kern="0" cap="none" spc="0" normalizeH="0" baseline="0" noProof="0" dirty="0">
                          <a:ln>
                            <a:noFill/>
                          </a:ln>
                          <a:solidFill>
                            <a:srgbClr val="000000"/>
                          </a:solidFill>
                          <a:effectLst/>
                          <a:uLnTx/>
                          <a:uFillTx/>
                          <a:latin typeface="Calibri"/>
                          <a:ea typeface="Calibri"/>
                          <a:cs typeface="Calibri"/>
                          <a:sym typeface="Calibri"/>
                        </a:rPr>
                        <a:t>(People, Culture) </a:t>
                      </a:r>
                      <a:endPar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EXAMPLE</a:t>
                      </a:r>
                    </a:p>
                    <a:p>
                      <a:pPr lvl="0" rtl="0">
                        <a:spcBef>
                          <a:spcPts val="0"/>
                        </a:spcBef>
                        <a:buNone/>
                      </a:pPr>
                      <a:endParaRPr sz="1100" dirty="0">
                        <a:latin typeface="Calibri"/>
                        <a:ea typeface="Calibri"/>
                        <a:cs typeface="Calibri"/>
                        <a:sym typeface="Calibri"/>
                      </a:endParaRPr>
                    </a:p>
                  </a:txBody>
                  <a:tcPr marL="63500" marR="63500" marT="63500" marB="63500">
                    <a:solidFill>
                      <a:srgbClr val="D9EAD3"/>
                    </a:solidFill>
                  </a:tcPr>
                </a:tc>
                <a:extLst>
                  <a:ext uri="{0D108BD9-81ED-4DB2-BD59-A6C34878D82A}">
                    <a16:rowId xmlns:a16="http://schemas.microsoft.com/office/drawing/2014/main" val="10001"/>
                  </a:ext>
                </a:extLst>
              </a:tr>
              <a:tr h="2503423">
                <a:tc>
                  <a:txBody>
                    <a:bodyPr/>
                    <a:lstStyle/>
                    <a:p>
                      <a:pPr lvl="0" rtl="0">
                        <a:spcBef>
                          <a:spcPts val="0"/>
                        </a:spcBef>
                        <a:buNone/>
                      </a:pPr>
                      <a:endParaRPr lang="en-US" sz="1600" b="1" dirty="0">
                        <a:latin typeface="Calibri"/>
                        <a:ea typeface="Calibri"/>
                        <a:cs typeface="Calibri"/>
                        <a:sym typeface="Calibri"/>
                      </a:endParaRPr>
                    </a:p>
                    <a:p>
                      <a:pPr lvl="0" rtl="0">
                        <a:spcBef>
                          <a:spcPts val="0"/>
                        </a:spcBef>
                        <a:buNone/>
                      </a:pPr>
                      <a:endParaRPr sz="1100" dirty="0">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alibri"/>
                          <a:ea typeface="Calibri"/>
                          <a:cs typeface="Calibri"/>
                          <a:sym typeface="Calibri"/>
                        </a:rPr>
                        <a:t>POLITICAL</a:t>
                      </a:r>
                      <a:br>
                        <a:rPr kumimoji="0" lang="en-US" sz="2800" b="1"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en-US" sz="2800" b="1" i="0" u="none" strike="noStrike" kern="0" cap="none" spc="0" normalizeH="0" baseline="0" noProof="0" dirty="0">
                          <a:ln>
                            <a:noFill/>
                          </a:ln>
                          <a:solidFill>
                            <a:srgbClr val="000000"/>
                          </a:solidFill>
                          <a:effectLst/>
                          <a:uLnTx/>
                          <a:uFillTx/>
                          <a:latin typeface="Calibri"/>
                          <a:ea typeface="Calibri"/>
                          <a:cs typeface="Calibri"/>
                          <a:sym typeface="Calibri"/>
                        </a:rPr>
                        <a:t>(Government, Leadership)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EXAMPLE</a:t>
                      </a:r>
                      <a:endPar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lvl="0" rtl="0">
                        <a:spcBef>
                          <a:spcPts val="0"/>
                        </a:spcBef>
                        <a:buNone/>
                      </a:pPr>
                      <a:endParaRPr sz="1100" dirty="0">
                        <a:latin typeface="Calibri"/>
                        <a:ea typeface="Calibri"/>
                        <a:cs typeface="Calibri"/>
                        <a:sym typeface="Calibri"/>
                      </a:endParaRPr>
                    </a:p>
                  </a:txBody>
                  <a:tcPr marL="63500" marR="63500" marT="63500" marB="63500">
                    <a:solidFill>
                      <a:srgbClr val="C9DAF8"/>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p:nvPr/>
        </p:nvSpPr>
        <p:spPr>
          <a:xfrm>
            <a:off x="195600" y="130500"/>
            <a:ext cx="64302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rgbClr val="FF0000"/>
                </a:solidFill>
                <a:latin typeface="Impact"/>
                <a:ea typeface="Impact"/>
                <a:cs typeface="Impact"/>
                <a:sym typeface="Impact"/>
              </a:rPr>
              <a:t>Motives for Imperialism</a:t>
            </a:r>
          </a:p>
        </p:txBody>
      </p:sp>
      <p:sp>
        <p:nvSpPr>
          <p:cNvPr id="135" name="Shape 135"/>
          <p:cNvSpPr txBox="1"/>
          <p:nvPr/>
        </p:nvSpPr>
        <p:spPr>
          <a:xfrm>
            <a:off x="114300" y="586775"/>
            <a:ext cx="6629400" cy="523200"/>
          </a:xfrm>
          <a:prstGeom prst="rect">
            <a:avLst/>
          </a:prstGeom>
          <a:noFill/>
          <a:ln>
            <a:noFill/>
          </a:ln>
        </p:spPr>
        <p:txBody>
          <a:bodyPr lIns="91425" tIns="91425" rIns="91425" bIns="91425" anchor="ctr" anchorCtr="0">
            <a:noAutofit/>
          </a:bodyPr>
          <a:lstStyle/>
          <a:p>
            <a:pPr lvl="0" rtl="0">
              <a:spcBef>
                <a:spcPts val="0"/>
              </a:spcBef>
              <a:buNone/>
            </a:pPr>
            <a:r>
              <a:rPr lang="en-US" sz="1200" b="1"/>
              <a:t>Directions</a:t>
            </a:r>
            <a:r>
              <a:rPr lang="en-US" sz="1200"/>
              <a:t>: Wealthy, powerful countries looked to Imperialize Africa, Asia, and South America for a variety of reasons. Research the Economic, Political, and Social  </a:t>
            </a:r>
            <a:r>
              <a:rPr lang="en-US" sz="1200" u="sng">
                <a:solidFill>
                  <a:schemeClr val="hlink"/>
                </a:solidFill>
                <a:hlinkClick r:id="rId3"/>
              </a:rPr>
              <a:t>motives for Imperialism</a:t>
            </a:r>
            <a:r>
              <a:rPr lang="en-US" sz="1200"/>
              <a:t>.</a:t>
            </a:r>
          </a:p>
        </p:txBody>
      </p:sp>
      <p:sp>
        <p:nvSpPr>
          <p:cNvPr id="136" name="Shape 136"/>
          <p:cNvSpPr txBox="1"/>
          <p:nvPr/>
        </p:nvSpPr>
        <p:spPr>
          <a:xfrm>
            <a:off x="2497475" y="1157225"/>
            <a:ext cx="1961100" cy="446100"/>
          </a:xfrm>
          <a:prstGeom prst="rect">
            <a:avLst/>
          </a:prstGeom>
          <a:solidFill>
            <a:srgbClr val="D9EAD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Clr>
                <a:schemeClr val="dk1"/>
              </a:buClr>
              <a:buSzPct val="61111"/>
              <a:buFont typeface="Arial"/>
              <a:buNone/>
            </a:pPr>
            <a:r>
              <a:rPr lang="en-US" sz="1800">
                <a:solidFill>
                  <a:schemeClr val="dk1"/>
                </a:solidFill>
                <a:latin typeface="Anton"/>
                <a:ea typeface="Anton"/>
                <a:cs typeface="Anton"/>
                <a:sym typeface="Anton"/>
              </a:rPr>
              <a:t>Economic</a:t>
            </a:r>
          </a:p>
        </p:txBody>
      </p:sp>
      <p:pic>
        <p:nvPicPr>
          <p:cNvPr id="137" name="Shape 13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91975" y="1650575"/>
            <a:ext cx="5372100" cy="3952274"/>
          </a:xfrm>
          <a:prstGeom prst="rect">
            <a:avLst/>
          </a:prstGeom>
          <a:noFill/>
          <a:ln>
            <a:noFill/>
          </a:ln>
        </p:spPr>
      </p:pic>
      <p:graphicFrame>
        <p:nvGraphicFramePr>
          <p:cNvPr id="138" name="Shape 138"/>
          <p:cNvGraphicFramePr/>
          <p:nvPr/>
        </p:nvGraphicFramePr>
        <p:xfrm>
          <a:off x="101637" y="5729650"/>
          <a:ext cx="6648000" cy="5378175"/>
        </p:xfrm>
        <a:graphic>
          <a:graphicData uri="http://schemas.openxmlformats.org/drawingml/2006/table">
            <a:tbl>
              <a:tblPr>
                <a:noFill/>
                <a:tableStyleId>{15FE7E4A-123F-42B9-95BA-DF25B5DF8203}</a:tableStyleId>
              </a:tblPr>
              <a:tblGrid>
                <a:gridCol w="6648000">
                  <a:extLst>
                    <a:ext uri="{9D8B030D-6E8A-4147-A177-3AD203B41FA5}">
                      <a16:colId xmlns:a16="http://schemas.microsoft.com/office/drawing/2014/main" val="20000"/>
                    </a:ext>
                  </a:extLst>
                </a:gridCol>
              </a:tblGrid>
              <a:tr h="294225">
                <a:tc>
                  <a:txBody>
                    <a:bodyPr/>
                    <a:lstStyle/>
                    <a:p>
                      <a:pPr lvl="0" rtl="0">
                        <a:spcBef>
                          <a:spcPts val="0"/>
                        </a:spcBef>
                        <a:buNone/>
                      </a:pPr>
                      <a:r>
                        <a:rPr lang="en-US">
                          <a:solidFill>
                            <a:schemeClr val="dk1"/>
                          </a:solidFill>
                        </a:rPr>
                        <a:t>Explain how this cartoon illustrates the economic motive for imperialism.</a:t>
                      </a:r>
                    </a:p>
                    <a:p>
                      <a:pPr lvl="0" rtl="0">
                        <a:spcBef>
                          <a:spcPts val="0"/>
                        </a:spcBef>
                        <a:buNone/>
                      </a:pPr>
                      <a:endParaRPr/>
                    </a:p>
                    <a:p>
                      <a:pPr lvl="0">
                        <a:spcBef>
                          <a:spcPts val="0"/>
                        </a:spcBef>
                        <a:buNone/>
                      </a:pPr>
                      <a:endParaRPr/>
                    </a:p>
                    <a:p>
                      <a:pPr lv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txBody>
                  <a:tcPr marL="91425" marR="91425" marT="91425" marB="91425">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EAD1DC"/>
                    </a:solidFill>
                  </a:tcPr>
                </a:tc>
                <a:extLst>
                  <a:ext uri="{0D108BD9-81ED-4DB2-BD59-A6C34878D82A}">
                    <a16:rowId xmlns:a16="http://schemas.microsoft.com/office/drawing/2014/main" val="10000"/>
                  </a:ext>
                </a:extLst>
              </a:tr>
              <a:tr h="1994925">
                <a:tc>
                  <a:txBody>
                    <a:bodyPr/>
                    <a:lstStyle/>
                    <a:p>
                      <a:endParaRPr lang="en-US"/>
                    </a:p>
                  </a:txBody>
                  <a:tcPr>
                    <a:lnT w="952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p:nvPr/>
        </p:nvSpPr>
        <p:spPr>
          <a:xfrm>
            <a:off x="193350" y="674075"/>
            <a:ext cx="6430200" cy="586200"/>
          </a:xfrm>
          <a:prstGeom prst="rect">
            <a:avLst/>
          </a:prstGeom>
          <a:noFill/>
          <a:ln w="9525" cap="flat" cmpd="sng">
            <a:solidFill>
              <a:srgbClr val="FFFFFF"/>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sz="1100"/>
              <a:t>Look at the photographs taken during the height of European Imperialism in Africa and Asia. Types of jobs available to the Natives were often limited by the Imperializing country. </a:t>
            </a:r>
          </a:p>
        </p:txBody>
      </p:sp>
      <p:sp>
        <p:nvSpPr>
          <p:cNvPr id="194" name="Shape 194"/>
          <p:cNvSpPr txBox="1"/>
          <p:nvPr/>
        </p:nvSpPr>
        <p:spPr>
          <a:xfrm>
            <a:off x="248100" y="92175"/>
            <a:ext cx="64302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rgbClr val="FF0000"/>
                </a:solidFill>
                <a:latin typeface="Impact"/>
                <a:ea typeface="Impact"/>
                <a:cs typeface="Impact"/>
                <a:sym typeface="Impact"/>
              </a:rPr>
              <a:t>Limited Economic Opportunities</a:t>
            </a:r>
          </a:p>
        </p:txBody>
      </p:sp>
      <p:pic>
        <p:nvPicPr>
          <p:cNvPr id="195" name="Shape 195"/>
          <p:cNvPicPr preferRelativeResize="0"/>
          <p:nvPr/>
        </p:nvPicPr>
        <p:blipFill>
          <a:blip r:embed="rId3">
            <a:alphaModFix/>
          </a:blip>
          <a:stretch>
            <a:fillRect/>
          </a:stretch>
        </p:blipFill>
        <p:spPr>
          <a:xfrm>
            <a:off x="248099" y="1318975"/>
            <a:ext cx="6375450" cy="3617600"/>
          </a:xfrm>
          <a:prstGeom prst="rect">
            <a:avLst/>
          </a:prstGeom>
          <a:noFill/>
          <a:ln>
            <a:noFill/>
          </a:ln>
        </p:spPr>
      </p:pic>
      <p:pic>
        <p:nvPicPr>
          <p:cNvPr id="196" name="Shape 196"/>
          <p:cNvPicPr preferRelativeResize="0"/>
          <p:nvPr/>
        </p:nvPicPr>
        <p:blipFill>
          <a:blip r:embed="rId4">
            <a:alphaModFix/>
          </a:blip>
          <a:stretch>
            <a:fillRect/>
          </a:stretch>
        </p:blipFill>
        <p:spPr>
          <a:xfrm>
            <a:off x="3673225" y="5017450"/>
            <a:ext cx="2950325" cy="3912600"/>
          </a:xfrm>
          <a:prstGeom prst="rect">
            <a:avLst/>
          </a:prstGeom>
          <a:noFill/>
          <a:ln>
            <a:noFill/>
          </a:ln>
        </p:spPr>
      </p:pic>
      <p:sp>
        <p:nvSpPr>
          <p:cNvPr id="197" name="Shape 197"/>
          <p:cNvSpPr txBox="1"/>
          <p:nvPr/>
        </p:nvSpPr>
        <p:spPr>
          <a:xfrm>
            <a:off x="193350" y="5017450"/>
            <a:ext cx="3399600" cy="3963900"/>
          </a:xfrm>
          <a:prstGeom prst="rect">
            <a:avLst/>
          </a:prstGeom>
          <a:solidFill>
            <a:srgbClr val="C9DAF8"/>
          </a:solidFill>
          <a:ln>
            <a:noFill/>
          </a:ln>
        </p:spPr>
        <p:txBody>
          <a:bodyPr lIns="91425" tIns="91425" rIns="91425" bIns="91425" anchor="t" anchorCtr="0">
            <a:noAutofit/>
          </a:bodyPr>
          <a:lstStyle/>
          <a:p>
            <a:pPr lvl="0" algn="ctr">
              <a:spcBef>
                <a:spcPts val="0"/>
              </a:spcBef>
              <a:buClr>
                <a:schemeClr val="dk1"/>
              </a:buClr>
              <a:buSzPct val="100000"/>
              <a:buFont typeface="Arial"/>
              <a:buNone/>
            </a:pPr>
            <a:br>
              <a:rPr lang="en-US" sz="2800" dirty="0">
                <a:solidFill>
                  <a:schemeClr val="dk1"/>
                </a:solidFill>
              </a:rPr>
            </a:br>
            <a:r>
              <a:rPr lang="en-US" sz="2800" dirty="0">
                <a:solidFill>
                  <a:schemeClr val="dk1"/>
                </a:solidFill>
              </a:rPr>
              <a:t>What types of economic opportunities existed for the natives once their country was Imperialized? </a:t>
            </a:r>
          </a:p>
          <a:p>
            <a:pPr lvl="0">
              <a:spcBef>
                <a:spcPts val="0"/>
              </a:spcBef>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p:nvPr/>
        </p:nvSpPr>
        <p:spPr>
          <a:xfrm>
            <a:off x="193350" y="2715422"/>
            <a:ext cx="4865033" cy="1934399"/>
          </a:xfrm>
          <a:prstGeom prst="rect">
            <a:avLst/>
          </a:prstGeom>
          <a:solidFill>
            <a:srgbClr val="F9CB9C"/>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US" b="1" dirty="0"/>
              <a:t>From: </a:t>
            </a:r>
            <a:r>
              <a:rPr lang="en-US" b="1" dirty="0" err="1"/>
              <a:t>Sekou</a:t>
            </a:r>
            <a:r>
              <a:rPr lang="en-US" b="1" dirty="0"/>
              <a:t> </a:t>
            </a:r>
            <a:r>
              <a:rPr lang="en-US" b="1" dirty="0" err="1"/>
              <a:t>Toure</a:t>
            </a:r>
            <a:r>
              <a:rPr lang="en-US" b="1" dirty="0"/>
              <a:t>, West African nationalist, 1962 </a:t>
            </a:r>
            <a:br>
              <a:rPr lang="en-US" b="1" dirty="0"/>
            </a:br>
            <a:endParaRPr lang="en-US" b="1" dirty="0"/>
          </a:p>
          <a:p>
            <a:pPr lvl="0" rtl="0">
              <a:spcBef>
                <a:spcPts val="0"/>
              </a:spcBef>
              <a:buNone/>
            </a:pPr>
            <a:r>
              <a:rPr lang="en-US" b="1" dirty="0">
                <a:latin typeface="Handlee"/>
                <a:ea typeface="Handlee"/>
                <a:cs typeface="Handlee"/>
                <a:sym typeface="Handlee"/>
              </a:rPr>
              <a:t>“Colonialism’s greatest misdeed was to have tried to strip us of our responsibility in conducting our own affairs and convince us that our civilization was nothing less than savagery, thus giving us complexes which led to our being branded as irresponsible and lacking in self-confidence. . . “</a:t>
            </a:r>
          </a:p>
        </p:txBody>
      </p:sp>
      <p:sp>
        <p:nvSpPr>
          <p:cNvPr id="203" name="Shape 203"/>
          <p:cNvSpPr txBox="1"/>
          <p:nvPr/>
        </p:nvSpPr>
        <p:spPr>
          <a:xfrm>
            <a:off x="193350" y="674075"/>
            <a:ext cx="6430200" cy="1934400"/>
          </a:xfrm>
          <a:prstGeom prst="rect">
            <a:avLst/>
          </a:prstGeom>
          <a:solidFill>
            <a:srgbClr val="FFFFFF"/>
          </a:solidFill>
          <a:ln w="9525" cap="flat" cmpd="sng">
            <a:solidFill>
              <a:srgbClr val="FFFFFF"/>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sz="1200"/>
              <a:t>When European countries imperialized Africa and Asia, they believed that their European styles of government were superior to the local and tribal leadership structures they encountered. European countries felt that the people of Africa and Asia there were not capable of running their own governments. As a result, European governments took control and removed or limited opportunities for natives to control their own governments. </a:t>
            </a:r>
          </a:p>
          <a:p>
            <a:pPr lvl="0" rtl="0">
              <a:spcBef>
                <a:spcPts val="0"/>
              </a:spcBef>
              <a:buNone/>
            </a:pPr>
            <a:endParaRPr sz="1200"/>
          </a:p>
          <a:p>
            <a:pPr lvl="0">
              <a:spcBef>
                <a:spcPts val="0"/>
              </a:spcBef>
              <a:buNone/>
            </a:pPr>
            <a:r>
              <a:rPr lang="en-US" sz="1200"/>
              <a:t>More than 50 years after the European Imperialism Africa, Sekou Toure gave a speech explaining why many countries in Africa and Asia have struggled to maintain stable governments once they gained independence from the Imperialist country that had previously controlled them. </a:t>
            </a:r>
          </a:p>
        </p:txBody>
      </p:sp>
      <p:sp>
        <p:nvSpPr>
          <p:cNvPr id="204" name="Shape 204"/>
          <p:cNvSpPr txBox="1"/>
          <p:nvPr/>
        </p:nvSpPr>
        <p:spPr>
          <a:xfrm>
            <a:off x="248100" y="92175"/>
            <a:ext cx="64302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rgbClr val="FF0000"/>
                </a:solidFill>
                <a:latin typeface="Impact"/>
                <a:ea typeface="Impact"/>
                <a:cs typeface="Impact"/>
                <a:sym typeface="Impact"/>
              </a:rPr>
              <a:t>Limited Political Opportunities</a:t>
            </a:r>
          </a:p>
        </p:txBody>
      </p:sp>
      <p:sp>
        <p:nvSpPr>
          <p:cNvPr id="205" name="Shape 205"/>
          <p:cNvSpPr txBox="1"/>
          <p:nvPr/>
        </p:nvSpPr>
        <p:spPr>
          <a:xfrm>
            <a:off x="193350" y="4824919"/>
            <a:ext cx="6481200" cy="4157856"/>
          </a:xfrm>
          <a:prstGeom prst="rect">
            <a:avLst/>
          </a:prstGeom>
          <a:solidFill>
            <a:srgbClr val="D0E0E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a:lnSpc>
                <a:spcPct val="150000"/>
              </a:lnSpc>
              <a:spcBef>
                <a:spcPts val="0"/>
              </a:spcBef>
              <a:buClr>
                <a:schemeClr val="dk1"/>
              </a:buClr>
              <a:buSzPct val="100000"/>
              <a:buFont typeface="Arial"/>
              <a:buNone/>
            </a:pPr>
            <a:r>
              <a:rPr lang="en-US" sz="3200" dirty="0">
                <a:solidFill>
                  <a:schemeClr val="dk1"/>
                </a:solidFill>
              </a:rPr>
              <a:t>Summarize </a:t>
            </a:r>
            <a:r>
              <a:rPr lang="en-US" sz="3200" dirty="0" err="1">
                <a:solidFill>
                  <a:schemeClr val="dk1"/>
                </a:solidFill>
              </a:rPr>
              <a:t>Toure’s</a:t>
            </a:r>
            <a:r>
              <a:rPr lang="en-US" sz="3200" dirty="0">
                <a:solidFill>
                  <a:schemeClr val="dk1"/>
                </a:solidFill>
              </a:rPr>
              <a:t> argument about why Imperialized countries have struggled to organize and maintain a stable governments once they gain independence...</a:t>
            </a:r>
          </a:p>
          <a:p>
            <a:pPr lvl="0">
              <a:spcBef>
                <a:spcPts val="0"/>
              </a:spcBef>
              <a:buNone/>
            </a:pPr>
            <a:endParaRPr dirty="0"/>
          </a:p>
        </p:txBody>
      </p:sp>
      <p:pic>
        <p:nvPicPr>
          <p:cNvPr id="206" name="Shape 206"/>
          <p:cNvPicPr preferRelativeResize="0"/>
          <p:nvPr/>
        </p:nvPicPr>
        <p:blipFill>
          <a:blip r:embed="rId3">
            <a:alphaModFix/>
          </a:blip>
          <a:stretch>
            <a:fillRect/>
          </a:stretch>
        </p:blipFill>
        <p:spPr>
          <a:xfrm>
            <a:off x="5216614" y="2715422"/>
            <a:ext cx="1406936" cy="19343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aphicFrame>
        <p:nvGraphicFramePr>
          <p:cNvPr id="218" name="Shape 218"/>
          <p:cNvGraphicFramePr/>
          <p:nvPr>
            <p:extLst>
              <p:ext uri="{D42A27DB-BD31-4B8C-83A1-F6EECF244321}">
                <p14:modId xmlns:p14="http://schemas.microsoft.com/office/powerpoint/2010/main" val="195960076"/>
              </p:ext>
            </p:extLst>
          </p:nvPr>
        </p:nvGraphicFramePr>
        <p:xfrm>
          <a:off x="145187" y="1436397"/>
          <a:ext cx="6524625" cy="3307080"/>
        </p:xfrm>
        <a:graphic>
          <a:graphicData uri="http://schemas.openxmlformats.org/drawingml/2006/table">
            <a:tbl>
              <a:tblPr>
                <a:noFill/>
                <a:tableStyleId>{A9FB01B2-F4BE-4238-BC67-D5AA4B23D6B6}</a:tableStyleId>
              </a:tblPr>
              <a:tblGrid>
                <a:gridCol w="2174875">
                  <a:extLst>
                    <a:ext uri="{9D8B030D-6E8A-4147-A177-3AD203B41FA5}">
                      <a16:colId xmlns:a16="http://schemas.microsoft.com/office/drawing/2014/main" val="20000"/>
                    </a:ext>
                  </a:extLst>
                </a:gridCol>
                <a:gridCol w="2174875">
                  <a:extLst>
                    <a:ext uri="{9D8B030D-6E8A-4147-A177-3AD203B41FA5}">
                      <a16:colId xmlns:a16="http://schemas.microsoft.com/office/drawing/2014/main" val="20001"/>
                    </a:ext>
                  </a:extLst>
                </a:gridCol>
                <a:gridCol w="2174875">
                  <a:extLst>
                    <a:ext uri="{9D8B030D-6E8A-4147-A177-3AD203B41FA5}">
                      <a16:colId xmlns:a16="http://schemas.microsoft.com/office/drawing/2014/main" val="20002"/>
                    </a:ext>
                  </a:extLst>
                </a:gridCol>
              </a:tblGrid>
              <a:tr h="286050">
                <a:tc gridSpan="3">
                  <a:txBody>
                    <a:bodyPr/>
                    <a:lstStyle/>
                    <a:p>
                      <a:pPr lvl="0" algn="ctr" rtl="0">
                        <a:spcBef>
                          <a:spcPts val="0"/>
                        </a:spcBef>
                        <a:buNone/>
                      </a:pPr>
                      <a:r>
                        <a:rPr lang="en-US" sz="1100" b="1">
                          <a:solidFill>
                            <a:srgbClr val="FFFFFF"/>
                          </a:solidFill>
                        </a:rPr>
                        <a:t>WRITING INFORMATIVE TEXT</a:t>
                      </a:r>
                    </a:p>
                  </a:txBody>
                  <a:tcPr marL="63500" marR="63500" marT="63500" marB="63500">
                    <a:solidFill>
                      <a:srgbClr val="0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2175">
                <a:tc>
                  <a:txBody>
                    <a:bodyPr/>
                    <a:lstStyle/>
                    <a:p>
                      <a:pPr lvl="0" algn="ctr" rtl="0">
                        <a:spcBef>
                          <a:spcPts val="0"/>
                        </a:spcBef>
                        <a:buNone/>
                      </a:pPr>
                      <a:r>
                        <a:rPr lang="en-US" sz="1100" b="1"/>
                        <a:t>4</a:t>
                      </a:r>
                    </a:p>
                  </a:txBody>
                  <a:tcPr marL="63500" marR="63500" marT="63500" marB="63500">
                    <a:solidFill>
                      <a:srgbClr val="B7B7B7"/>
                    </a:solidFill>
                  </a:tcPr>
                </a:tc>
                <a:tc>
                  <a:txBody>
                    <a:bodyPr/>
                    <a:lstStyle/>
                    <a:p>
                      <a:pPr lvl="0" algn="ctr" rtl="0">
                        <a:spcBef>
                          <a:spcPts val="0"/>
                        </a:spcBef>
                        <a:buNone/>
                      </a:pPr>
                      <a:r>
                        <a:rPr lang="en-US" sz="1100" b="1"/>
                        <a:t>3</a:t>
                      </a:r>
                    </a:p>
                  </a:txBody>
                  <a:tcPr marL="63500" marR="63500" marT="63500" marB="63500">
                    <a:solidFill>
                      <a:srgbClr val="B7B7B7"/>
                    </a:solidFill>
                  </a:tcPr>
                </a:tc>
                <a:tc>
                  <a:txBody>
                    <a:bodyPr/>
                    <a:lstStyle/>
                    <a:p>
                      <a:pPr lvl="0" algn="ctr" rtl="0">
                        <a:spcBef>
                          <a:spcPts val="0"/>
                        </a:spcBef>
                        <a:buNone/>
                      </a:pPr>
                      <a:r>
                        <a:rPr lang="en-US" sz="1100" b="1"/>
                        <a:t>2</a:t>
                      </a:r>
                    </a:p>
                  </a:txBody>
                  <a:tcPr marL="63500" marR="63500" marT="63500" marB="63500">
                    <a:solidFill>
                      <a:srgbClr val="B7B7B7"/>
                    </a:solidFill>
                  </a:tcPr>
                </a:tc>
                <a:extLst>
                  <a:ext uri="{0D108BD9-81ED-4DB2-BD59-A6C34878D82A}">
                    <a16:rowId xmlns:a16="http://schemas.microsoft.com/office/drawing/2014/main" val="10001"/>
                  </a:ext>
                </a:extLst>
              </a:tr>
              <a:tr h="2205425">
                <a:tc>
                  <a:txBody>
                    <a:bodyPr/>
                    <a:lstStyle/>
                    <a:p>
                      <a:pPr marL="457200" lvl="0" indent="-292100" rtl="0">
                        <a:spcBef>
                          <a:spcPts val="0"/>
                        </a:spcBef>
                        <a:buSzPct val="100000"/>
                        <a:buAutoNum type="alphaUcPeriod"/>
                      </a:pPr>
                      <a:r>
                        <a:rPr lang="en-US" sz="1000"/>
                        <a:t>Writes informative text that demonstrates a depth of knowledge by going above and beyond the grade level expectation. </a:t>
                      </a:r>
                    </a:p>
                    <a:p>
                      <a:pPr marL="457200" lvl="0" indent="-292100" rtl="0">
                        <a:spcBef>
                          <a:spcPts val="0"/>
                        </a:spcBef>
                        <a:buSzPct val="100000"/>
                        <a:buAutoNum type="alphaUcPeriod"/>
                      </a:pPr>
                      <a:r>
                        <a:rPr lang="en-US" sz="1000"/>
                        <a:t>The student digs deeper into the content by connecting the writing to previous learning or to contemporary issues.</a:t>
                      </a:r>
                    </a:p>
                  </a:txBody>
                  <a:tcPr marL="63500" marR="63500" marT="63500" marB="63500"/>
                </a:tc>
                <a:tc>
                  <a:txBody>
                    <a:bodyPr/>
                    <a:lstStyle/>
                    <a:p>
                      <a:pPr marL="457200" lvl="0" indent="-292100" rtl="0">
                        <a:spcBef>
                          <a:spcPts val="0"/>
                        </a:spcBef>
                        <a:buSzPct val="100000"/>
                        <a:buAutoNum type="alphaUcPeriod"/>
                      </a:pPr>
                      <a:r>
                        <a:rPr lang="en-US" sz="1000" dirty="0"/>
                        <a:t>Writes informative text. </a:t>
                      </a:r>
                    </a:p>
                    <a:p>
                      <a:pPr marL="457200" lvl="0" indent="-292100" rtl="0">
                        <a:spcBef>
                          <a:spcPts val="0"/>
                        </a:spcBef>
                        <a:buSzPct val="100000"/>
                        <a:buAutoNum type="alphaUcPeriod"/>
                      </a:pPr>
                      <a:r>
                        <a:rPr lang="en-US" sz="1000" dirty="0"/>
                        <a:t>Introduce a topic (sentence or a full paragraph); </a:t>
                      </a:r>
                    </a:p>
                    <a:p>
                      <a:pPr marL="457200" lvl="0" indent="-292100" rtl="0">
                        <a:spcBef>
                          <a:spcPts val="0"/>
                        </a:spcBef>
                        <a:buSzPct val="100000"/>
                        <a:buAutoNum type="alphaUcPeriod"/>
                      </a:pPr>
                      <a:r>
                        <a:rPr lang="en-US" sz="1000" dirty="0"/>
                        <a:t>Organize ideas and concepts (chronologically or thematically); </a:t>
                      </a:r>
                    </a:p>
                    <a:p>
                      <a:pPr marL="457200" lvl="0" indent="-292100" rtl="0">
                        <a:spcBef>
                          <a:spcPts val="0"/>
                        </a:spcBef>
                        <a:buSzPct val="100000"/>
                        <a:buAutoNum type="alphaUcPeriod"/>
                      </a:pPr>
                      <a:r>
                        <a:rPr lang="en-US" sz="1000" dirty="0"/>
                        <a:t>Develop the topic with relevant facts, evidence and accurate examples that are appropriate to the topic; uses extended definitions; </a:t>
                      </a:r>
                    </a:p>
                    <a:p>
                      <a:pPr marL="457200" lvl="0" indent="-292100" rtl="0">
                        <a:spcBef>
                          <a:spcPts val="0"/>
                        </a:spcBef>
                        <a:buSzPct val="100000"/>
                        <a:buAutoNum type="alphaUcPeriod"/>
                      </a:pPr>
                      <a:r>
                        <a:rPr lang="en-US" sz="1000" dirty="0"/>
                        <a:t>Provide a concluding statement that supports the information or explanation presented.</a:t>
                      </a:r>
                    </a:p>
                  </a:txBody>
                  <a:tcPr marL="63500" marR="63500" marT="63500" marB="63500"/>
                </a:tc>
                <a:tc>
                  <a:txBody>
                    <a:bodyPr/>
                    <a:lstStyle/>
                    <a:p>
                      <a:pPr marL="457200" lvl="0" indent="-292100" rtl="0">
                        <a:spcBef>
                          <a:spcPts val="0"/>
                        </a:spcBef>
                        <a:buSzPct val="100000"/>
                        <a:buAutoNum type="alphaUcPeriod"/>
                      </a:pPr>
                      <a:r>
                        <a:rPr lang="en-US" sz="1000" dirty="0"/>
                        <a:t>Writes informative text. </a:t>
                      </a:r>
                    </a:p>
                    <a:p>
                      <a:pPr marL="457200" lvl="0" indent="-292100" rtl="0">
                        <a:spcBef>
                          <a:spcPts val="0"/>
                        </a:spcBef>
                        <a:buSzPct val="100000"/>
                        <a:buAutoNum type="alphaUcPeriod"/>
                      </a:pPr>
                      <a:r>
                        <a:rPr lang="en-US" sz="1000" dirty="0"/>
                        <a:t>A level 2 writing sample fails to meet the level 3 standard in one or more areas: </a:t>
                      </a:r>
                    </a:p>
                    <a:p>
                      <a:pPr marL="914400" lvl="1" indent="-292100" rtl="0">
                        <a:spcBef>
                          <a:spcPts val="0"/>
                        </a:spcBef>
                        <a:buSzPct val="100000"/>
                        <a:buAutoNum type="alphaLcPeriod"/>
                      </a:pPr>
                      <a:r>
                        <a:rPr lang="en-US" sz="1000" dirty="0"/>
                        <a:t>Introduction </a:t>
                      </a:r>
                    </a:p>
                    <a:p>
                      <a:pPr marL="914400" lvl="1" indent="-292100" rtl="0">
                        <a:spcBef>
                          <a:spcPts val="0"/>
                        </a:spcBef>
                        <a:buSzPct val="100000"/>
                        <a:buAutoNum type="alphaLcPeriod"/>
                      </a:pPr>
                      <a:r>
                        <a:rPr lang="en-US" sz="1000" dirty="0"/>
                        <a:t>Organization </a:t>
                      </a:r>
                    </a:p>
                    <a:p>
                      <a:pPr marL="914400" lvl="1" indent="-292100" rtl="0">
                        <a:spcBef>
                          <a:spcPts val="0"/>
                        </a:spcBef>
                        <a:buSzPct val="100000"/>
                        <a:buAutoNum type="alphaLcPeriod"/>
                      </a:pPr>
                      <a:r>
                        <a:rPr lang="en-US" sz="1000" dirty="0"/>
                        <a:t>Use of evidence </a:t>
                      </a:r>
                    </a:p>
                    <a:p>
                      <a:pPr marL="914400" lvl="1" indent="-292100" rtl="0">
                        <a:spcBef>
                          <a:spcPts val="0"/>
                        </a:spcBef>
                        <a:buSzPct val="100000"/>
                        <a:buAutoNum type="alphaLcPeriod"/>
                      </a:pPr>
                      <a:r>
                        <a:rPr lang="en-US" sz="1000" dirty="0"/>
                        <a:t>Conclusion </a:t>
                      </a:r>
                    </a:p>
                    <a:p>
                      <a:pPr lvl="0" rtl="0">
                        <a:spcBef>
                          <a:spcPts val="0"/>
                        </a:spcBef>
                        <a:buNone/>
                      </a:pPr>
                      <a:endParaRPr sz="1000" dirty="0"/>
                    </a:p>
                    <a:p>
                      <a:pPr lvl="0" rtl="0">
                        <a:spcBef>
                          <a:spcPts val="0"/>
                        </a:spcBef>
                        <a:buNone/>
                      </a:pPr>
                      <a:r>
                        <a:rPr lang="en-US" sz="1000" dirty="0"/>
                        <a:t>*A level 1.5 writing sample fails to meet the level 3 standard in two areas.</a:t>
                      </a:r>
                    </a:p>
                    <a:p>
                      <a:pPr lvl="0" rtl="0">
                        <a:spcBef>
                          <a:spcPts val="0"/>
                        </a:spcBef>
                        <a:buNone/>
                      </a:pPr>
                      <a:endParaRPr sz="1000" dirty="0"/>
                    </a:p>
                    <a:p>
                      <a:pPr lvl="0" rtl="0">
                        <a:spcBef>
                          <a:spcPts val="0"/>
                        </a:spcBef>
                        <a:buNone/>
                      </a:pPr>
                      <a:r>
                        <a:rPr lang="en-US" sz="1000" dirty="0"/>
                        <a:t>*A level 1 writing sample fails to meet the level 3 standard in all areas, but a valid attempt was made by the student.</a:t>
                      </a:r>
                    </a:p>
                  </a:txBody>
                  <a:tcPr marL="63500" marR="63500" marT="63500" marB="63500"/>
                </a:tc>
                <a:extLst>
                  <a:ext uri="{0D108BD9-81ED-4DB2-BD59-A6C34878D82A}">
                    <a16:rowId xmlns:a16="http://schemas.microsoft.com/office/drawing/2014/main" val="10002"/>
                  </a:ext>
                </a:extLst>
              </a:tr>
            </a:tbl>
          </a:graphicData>
        </a:graphic>
      </p:graphicFrame>
      <p:sp>
        <p:nvSpPr>
          <p:cNvPr id="219" name="Shape 219"/>
          <p:cNvSpPr txBox="1"/>
          <p:nvPr/>
        </p:nvSpPr>
        <p:spPr>
          <a:xfrm>
            <a:off x="145200" y="4898876"/>
            <a:ext cx="6567600" cy="4130823"/>
          </a:xfrm>
          <a:prstGeom prst="rect">
            <a:avLst/>
          </a:prstGeom>
          <a:solidFill>
            <a:srgbClr val="E6B8AF"/>
          </a:solidFill>
          <a:ln>
            <a:noFill/>
          </a:ln>
        </p:spPr>
        <p:txBody>
          <a:bodyPr lIns="91425" tIns="91425" rIns="91425" bIns="91425" anchor="t" anchorCtr="0">
            <a:noAutofit/>
          </a:bodyPr>
          <a:lstStyle/>
          <a:p>
            <a:pPr lvl="0" algn="ctr" rtl="0">
              <a:spcBef>
                <a:spcPts val="0"/>
              </a:spcBef>
              <a:buClr>
                <a:schemeClr val="dk1"/>
              </a:buClr>
              <a:buFont typeface="Arial"/>
              <a:buNone/>
            </a:pPr>
            <a:endParaRPr lang="en-US" sz="3600" b="1" dirty="0">
              <a:solidFill>
                <a:schemeClr val="dk1"/>
              </a:solidFill>
              <a:latin typeface="Special Elite"/>
              <a:ea typeface="Special Elite"/>
              <a:cs typeface="Special Elite"/>
              <a:sym typeface="Special Elite"/>
            </a:endParaRPr>
          </a:p>
          <a:p>
            <a:pPr lvl="0" algn="ctr" rtl="0">
              <a:spcBef>
                <a:spcPts val="0"/>
              </a:spcBef>
              <a:buClr>
                <a:schemeClr val="dk1"/>
              </a:buClr>
              <a:buFont typeface="Arial"/>
              <a:buNone/>
            </a:pPr>
            <a:r>
              <a:rPr lang="en-US" sz="3600" b="1" dirty="0">
                <a:solidFill>
                  <a:schemeClr val="dk1"/>
                </a:solidFill>
                <a:latin typeface="Special Elite"/>
                <a:ea typeface="Special Elite"/>
                <a:cs typeface="Special Elite"/>
                <a:sym typeface="Special Elite"/>
              </a:rPr>
              <a:t>Do former </a:t>
            </a:r>
            <a:br>
              <a:rPr lang="en-US" sz="3600" b="1" dirty="0">
                <a:solidFill>
                  <a:schemeClr val="dk1"/>
                </a:solidFill>
                <a:latin typeface="Special Elite"/>
                <a:ea typeface="Special Elite"/>
                <a:cs typeface="Special Elite"/>
                <a:sym typeface="Special Elite"/>
              </a:rPr>
            </a:br>
            <a:r>
              <a:rPr lang="en-US" sz="3600" b="1" dirty="0">
                <a:solidFill>
                  <a:schemeClr val="dk1"/>
                </a:solidFill>
                <a:latin typeface="Special Elite"/>
                <a:ea typeface="Special Elite"/>
                <a:cs typeface="Special Elite"/>
                <a:sym typeface="Special Elite"/>
              </a:rPr>
              <a:t>imperial countries </a:t>
            </a:r>
            <a:br>
              <a:rPr lang="en-US" sz="3600" b="1" dirty="0">
                <a:solidFill>
                  <a:schemeClr val="dk1"/>
                </a:solidFill>
                <a:latin typeface="Special Elite"/>
                <a:ea typeface="Special Elite"/>
                <a:cs typeface="Special Elite"/>
                <a:sym typeface="Special Elite"/>
              </a:rPr>
            </a:br>
            <a:r>
              <a:rPr lang="en-US" sz="3600" b="1" dirty="0">
                <a:solidFill>
                  <a:schemeClr val="dk1"/>
                </a:solidFill>
                <a:latin typeface="Special Elite"/>
                <a:ea typeface="Special Elite"/>
                <a:cs typeface="Special Elite"/>
                <a:sym typeface="Special Elite"/>
              </a:rPr>
              <a:t>owe reparations </a:t>
            </a:r>
            <a:br>
              <a:rPr lang="en-US" sz="3600" b="1" dirty="0">
                <a:solidFill>
                  <a:schemeClr val="dk1"/>
                </a:solidFill>
                <a:latin typeface="Special Elite"/>
                <a:ea typeface="Special Elite"/>
                <a:cs typeface="Special Elite"/>
                <a:sym typeface="Special Elite"/>
              </a:rPr>
            </a:br>
            <a:r>
              <a:rPr lang="en-US" sz="3600" b="1" dirty="0">
                <a:solidFill>
                  <a:schemeClr val="dk1"/>
                </a:solidFill>
                <a:latin typeface="Special Elite"/>
                <a:ea typeface="Special Elite"/>
                <a:cs typeface="Special Elite"/>
                <a:sym typeface="Special Elite"/>
              </a:rPr>
              <a:t>to former colonies?</a:t>
            </a:r>
          </a:p>
          <a:p>
            <a:pPr lvl="0">
              <a:spcBef>
                <a:spcPts val="0"/>
              </a:spcBef>
              <a:buNone/>
            </a:pPr>
            <a:endParaRPr sz="3600" dirty="0"/>
          </a:p>
          <a:p>
            <a:pPr lvl="0">
              <a:spcBef>
                <a:spcPts val="0"/>
              </a:spcBef>
              <a:buNone/>
            </a:pPr>
            <a:endParaRPr dirty="0"/>
          </a:p>
        </p:txBody>
      </p:sp>
      <p:sp>
        <p:nvSpPr>
          <p:cNvPr id="220" name="Shape 220"/>
          <p:cNvSpPr txBox="1"/>
          <p:nvPr/>
        </p:nvSpPr>
        <p:spPr>
          <a:xfrm>
            <a:off x="364050" y="198683"/>
            <a:ext cx="61299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rgbClr val="FF7C80"/>
                </a:solidFill>
                <a:latin typeface="Impact"/>
                <a:ea typeface="Impact"/>
                <a:cs typeface="Impact"/>
                <a:sym typeface="Impact"/>
              </a:rPr>
              <a:t>WHAT DO YOU THINK? </a:t>
            </a:r>
          </a:p>
        </p:txBody>
      </p:sp>
      <p:sp>
        <p:nvSpPr>
          <p:cNvPr id="221" name="Shape 221"/>
          <p:cNvSpPr txBox="1"/>
          <p:nvPr/>
        </p:nvSpPr>
        <p:spPr>
          <a:xfrm>
            <a:off x="123699" y="721883"/>
            <a:ext cx="6567600" cy="678600"/>
          </a:xfrm>
          <a:prstGeom prst="rect">
            <a:avLst/>
          </a:prstGeom>
          <a:noFill/>
          <a:ln>
            <a:noFill/>
          </a:ln>
        </p:spPr>
        <p:txBody>
          <a:bodyPr lIns="91425" tIns="91425" rIns="91425" bIns="91425" anchor="t" anchorCtr="0">
            <a:noAutofit/>
          </a:bodyPr>
          <a:lstStyle/>
          <a:p>
            <a:pPr lvl="0" algn="ctr" rtl="0">
              <a:spcBef>
                <a:spcPts val="0"/>
              </a:spcBef>
              <a:buNone/>
            </a:pPr>
            <a:r>
              <a:rPr lang="en-US" sz="1200" b="1" dirty="0"/>
              <a:t>Directions</a:t>
            </a:r>
            <a:r>
              <a:rPr lang="en-US" sz="1200" dirty="0"/>
              <a:t>:</a:t>
            </a:r>
            <a:r>
              <a:rPr lang="en-US" sz="1200" b="1" dirty="0"/>
              <a:t> </a:t>
            </a:r>
            <a:r>
              <a:rPr lang="en-US" sz="1200" dirty="0"/>
              <a:t>Use the scale below to answer the question. Be sure to use the writing conventions in the scale and use specific details to support your </a:t>
            </a:r>
            <a:r>
              <a:rPr lang="en-US" sz="1200" dirty="0" err="1"/>
              <a:t>opiniion</a:t>
            </a:r>
            <a:r>
              <a:rPr lang="en-US" sz="1200" dirty="0"/>
              <a:t>. Cite your sources.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p:nvPr/>
        </p:nvSpPr>
        <p:spPr>
          <a:xfrm>
            <a:off x="195600" y="130500"/>
            <a:ext cx="64302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rgbClr val="FF0000"/>
                </a:solidFill>
                <a:latin typeface="Impact"/>
                <a:ea typeface="Impact"/>
                <a:cs typeface="Impact"/>
                <a:sym typeface="Impact"/>
              </a:rPr>
              <a:t>Motives for Imperialism</a:t>
            </a:r>
          </a:p>
        </p:txBody>
      </p:sp>
      <p:sp>
        <p:nvSpPr>
          <p:cNvPr id="144" name="Shape 144"/>
          <p:cNvSpPr txBox="1"/>
          <p:nvPr/>
        </p:nvSpPr>
        <p:spPr>
          <a:xfrm>
            <a:off x="114300" y="510575"/>
            <a:ext cx="6629400" cy="523200"/>
          </a:xfrm>
          <a:prstGeom prst="rect">
            <a:avLst/>
          </a:prstGeom>
          <a:noFill/>
          <a:ln>
            <a:noFill/>
          </a:ln>
        </p:spPr>
        <p:txBody>
          <a:bodyPr lIns="91425" tIns="91425" rIns="91425" bIns="91425" anchor="ctr" anchorCtr="0">
            <a:noAutofit/>
          </a:bodyPr>
          <a:lstStyle/>
          <a:p>
            <a:pPr lvl="0" rtl="0">
              <a:spcBef>
                <a:spcPts val="0"/>
              </a:spcBef>
              <a:buNone/>
            </a:pPr>
            <a:r>
              <a:rPr lang="en-US" sz="1200" b="1"/>
              <a:t>Directions</a:t>
            </a:r>
            <a:r>
              <a:rPr lang="en-US" sz="1200"/>
              <a:t>: Wealthy, powerful countries looked to Imperialize Africa, Asia, and South America for a variety of reasons. Research the Economic, Political, and Social  </a:t>
            </a:r>
            <a:r>
              <a:rPr lang="en-US" sz="1200" u="sng">
                <a:solidFill>
                  <a:schemeClr val="hlink"/>
                </a:solidFill>
                <a:hlinkClick r:id="rId3"/>
              </a:rPr>
              <a:t>motives for Imperialism</a:t>
            </a:r>
            <a:r>
              <a:rPr lang="en-US" sz="1200"/>
              <a:t>.</a:t>
            </a:r>
          </a:p>
        </p:txBody>
      </p:sp>
      <p:sp>
        <p:nvSpPr>
          <p:cNvPr id="145" name="Shape 145"/>
          <p:cNvSpPr txBox="1"/>
          <p:nvPr/>
        </p:nvSpPr>
        <p:spPr>
          <a:xfrm>
            <a:off x="2497487" y="996837"/>
            <a:ext cx="1961100" cy="446100"/>
          </a:xfrm>
          <a:prstGeom prst="rect">
            <a:avLst/>
          </a:prstGeom>
          <a:solidFill>
            <a:srgbClr val="D9EAD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Clr>
                <a:schemeClr val="dk1"/>
              </a:buClr>
              <a:buSzPct val="61111"/>
              <a:buFont typeface="Arial"/>
              <a:buNone/>
            </a:pPr>
            <a:r>
              <a:rPr lang="en-US" sz="1800">
                <a:solidFill>
                  <a:schemeClr val="dk1"/>
                </a:solidFill>
                <a:latin typeface="Anton"/>
                <a:ea typeface="Anton"/>
                <a:cs typeface="Anton"/>
                <a:sym typeface="Anton"/>
              </a:rPr>
              <a:t>Political</a:t>
            </a:r>
          </a:p>
        </p:txBody>
      </p:sp>
      <p:graphicFrame>
        <p:nvGraphicFramePr>
          <p:cNvPr id="146" name="Shape 146"/>
          <p:cNvGraphicFramePr/>
          <p:nvPr/>
        </p:nvGraphicFramePr>
        <p:xfrm>
          <a:off x="76237" y="5729650"/>
          <a:ext cx="6680700" cy="5378175"/>
        </p:xfrm>
        <a:graphic>
          <a:graphicData uri="http://schemas.openxmlformats.org/drawingml/2006/table">
            <a:tbl>
              <a:tblPr>
                <a:noFill/>
                <a:tableStyleId>{15FE7E4A-123F-42B9-95BA-DF25B5DF8203}</a:tableStyleId>
              </a:tblPr>
              <a:tblGrid>
                <a:gridCol w="6680700">
                  <a:extLst>
                    <a:ext uri="{9D8B030D-6E8A-4147-A177-3AD203B41FA5}">
                      <a16:colId xmlns:a16="http://schemas.microsoft.com/office/drawing/2014/main" val="20000"/>
                    </a:ext>
                  </a:extLst>
                </a:gridCol>
              </a:tblGrid>
              <a:tr h="294225">
                <a:tc>
                  <a:txBody>
                    <a:bodyPr/>
                    <a:lstStyle/>
                    <a:p>
                      <a:pPr lvl="0">
                        <a:spcBef>
                          <a:spcPts val="0"/>
                        </a:spcBef>
                        <a:buNone/>
                      </a:pPr>
                      <a:r>
                        <a:rPr lang="en-US">
                          <a:solidFill>
                            <a:schemeClr val="dk1"/>
                          </a:solidFill>
                        </a:rPr>
                        <a:t>Explain how this map illustrates the political motive for imperialism.</a:t>
                      </a:r>
                    </a:p>
                    <a:p>
                      <a:pPr lv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txBody>
                  <a:tcPr marL="91425" marR="91425" marT="91425" marB="91425">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CE5CD"/>
                    </a:solidFill>
                  </a:tcPr>
                </a:tc>
                <a:extLst>
                  <a:ext uri="{0D108BD9-81ED-4DB2-BD59-A6C34878D82A}">
                    <a16:rowId xmlns:a16="http://schemas.microsoft.com/office/drawing/2014/main" val="10000"/>
                  </a:ext>
                </a:extLst>
              </a:tr>
              <a:tr h="1994925">
                <a:tc>
                  <a:txBody>
                    <a:bodyPr/>
                    <a:lstStyle/>
                    <a:p>
                      <a:endParaRPr lang="en-US"/>
                    </a:p>
                  </a:txBody>
                  <a:tcPr>
                    <a:lnT w="952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pic>
        <p:nvPicPr>
          <p:cNvPr id="147" name="Shape 14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15350" y="1738650"/>
            <a:ext cx="6725401" cy="3300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p:nvPr/>
        </p:nvSpPr>
        <p:spPr>
          <a:xfrm>
            <a:off x="195600" y="130500"/>
            <a:ext cx="64302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rgbClr val="FF0000"/>
                </a:solidFill>
                <a:latin typeface="Impact"/>
                <a:ea typeface="Impact"/>
                <a:cs typeface="Impact"/>
                <a:sym typeface="Impact"/>
              </a:rPr>
              <a:t>Motives for Imperialism</a:t>
            </a:r>
          </a:p>
        </p:txBody>
      </p:sp>
      <p:sp>
        <p:nvSpPr>
          <p:cNvPr id="153" name="Shape 153"/>
          <p:cNvSpPr txBox="1"/>
          <p:nvPr/>
        </p:nvSpPr>
        <p:spPr>
          <a:xfrm>
            <a:off x="114300" y="586775"/>
            <a:ext cx="6629400" cy="523200"/>
          </a:xfrm>
          <a:prstGeom prst="rect">
            <a:avLst/>
          </a:prstGeom>
          <a:noFill/>
          <a:ln>
            <a:noFill/>
          </a:ln>
        </p:spPr>
        <p:txBody>
          <a:bodyPr lIns="91425" tIns="91425" rIns="91425" bIns="91425" anchor="ctr" anchorCtr="0">
            <a:noAutofit/>
          </a:bodyPr>
          <a:lstStyle/>
          <a:p>
            <a:pPr lvl="0" rtl="0">
              <a:spcBef>
                <a:spcPts val="0"/>
              </a:spcBef>
              <a:buNone/>
            </a:pPr>
            <a:r>
              <a:rPr lang="en-US" sz="1200" b="1" dirty="0"/>
              <a:t>Directions</a:t>
            </a:r>
            <a:r>
              <a:rPr lang="en-US" sz="1200" dirty="0"/>
              <a:t>: Wealthy, powerful countries looked to Imperialize Africa, Asia, and South America for a variety of reasons. Research the Economic, Political, and Social  </a:t>
            </a:r>
            <a:r>
              <a:rPr lang="en-US" sz="1200" u="sng" dirty="0">
                <a:solidFill>
                  <a:schemeClr val="hlink"/>
                </a:solidFill>
                <a:hlinkClick r:id="rId3"/>
              </a:rPr>
              <a:t>motives for Imperialism</a:t>
            </a:r>
            <a:r>
              <a:rPr lang="en-US" sz="1200" dirty="0"/>
              <a:t>.</a:t>
            </a:r>
          </a:p>
        </p:txBody>
      </p:sp>
      <p:sp>
        <p:nvSpPr>
          <p:cNvPr id="154" name="Shape 154"/>
          <p:cNvSpPr txBox="1"/>
          <p:nvPr/>
        </p:nvSpPr>
        <p:spPr>
          <a:xfrm>
            <a:off x="2497475" y="1157225"/>
            <a:ext cx="1961100" cy="446100"/>
          </a:xfrm>
          <a:prstGeom prst="rect">
            <a:avLst/>
          </a:prstGeom>
          <a:solidFill>
            <a:srgbClr val="D9EAD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Clr>
                <a:schemeClr val="dk1"/>
              </a:buClr>
              <a:buSzPct val="61111"/>
              <a:buFont typeface="Arial"/>
              <a:buNone/>
            </a:pPr>
            <a:r>
              <a:rPr lang="en-US" sz="1800">
                <a:solidFill>
                  <a:schemeClr val="dk1"/>
                </a:solidFill>
                <a:latin typeface="Anton"/>
                <a:ea typeface="Anton"/>
                <a:cs typeface="Anton"/>
                <a:sym typeface="Anton"/>
              </a:rPr>
              <a:t>Social</a:t>
            </a:r>
          </a:p>
        </p:txBody>
      </p:sp>
      <p:graphicFrame>
        <p:nvGraphicFramePr>
          <p:cNvPr id="155" name="Shape 155"/>
          <p:cNvGraphicFramePr/>
          <p:nvPr/>
        </p:nvGraphicFramePr>
        <p:xfrm>
          <a:off x="102562" y="5668250"/>
          <a:ext cx="6698250" cy="5649330"/>
        </p:xfrm>
        <a:graphic>
          <a:graphicData uri="http://schemas.openxmlformats.org/drawingml/2006/table">
            <a:tbl>
              <a:tblPr>
                <a:noFill/>
                <a:tableStyleId>{15FE7E4A-123F-42B9-95BA-DF25B5DF8203}</a:tableStyleId>
              </a:tblPr>
              <a:tblGrid>
                <a:gridCol w="6698250">
                  <a:extLst>
                    <a:ext uri="{9D8B030D-6E8A-4147-A177-3AD203B41FA5}">
                      <a16:colId xmlns:a16="http://schemas.microsoft.com/office/drawing/2014/main" val="20000"/>
                    </a:ext>
                  </a:extLst>
                </a:gridCol>
              </a:tblGrid>
              <a:tr h="651525">
                <a:tc>
                  <a:txBody>
                    <a:bodyPr/>
                    <a:lstStyle/>
                    <a:p>
                      <a:pPr lvl="0" rtl="0">
                        <a:spcBef>
                          <a:spcPts val="0"/>
                        </a:spcBef>
                        <a:buNone/>
                      </a:pPr>
                      <a:r>
                        <a:rPr lang="en-US">
                          <a:solidFill>
                            <a:schemeClr val="dk1"/>
                          </a:solidFill>
                        </a:rPr>
                        <a:t>Explain how this cartoon illustrates the Social motive for imperialism.</a:t>
                      </a: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txBody>
                  <a:tcPr marL="91425" marR="91425" marT="91425" marB="91425">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0"/>
                  </a:ext>
                </a:extLst>
              </a:tr>
              <a:tr h="2692800">
                <a:tc>
                  <a:txBody>
                    <a:bodyPr/>
                    <a:lstStyle/>
                    <a:p>
                      <a:endParaRPr lang="en-US"/>
                    </a:p>
                  </a:txBody>
                  <a:tcPr>
                    <a:lnT w="952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pic>
        <p:nvPicPr>
          <p:cNvPr id="156" name="Shape 15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028375" y="1659862"/>
            <a:ext cx="4899299" cy="3941762"/>
          </a:xfrm>
          <a:prstGeom prst="rect">
            <a:avLst/>
          </a:prstGeom>
          <a:noFill/>
          <a:ln>
            <a:noFill/>
          </a:ln>
        </p:spPr>
      </p:pic>
      <p:sp>
        <p:nvSpPr>
          <p:cNvPr id="157" name="Shape 157"/>
          <p:cNvSpPr txBox="1"/>
          <p:nvPr/>
        </p:nvSpPr>
        <p:spPr>
          <a:xfrm>
            <a:off x="3996425" y="4314825"/>
            <a:ext cx="824100" cy="247500"/>
          </a:xfrm>
          <a:prstGeom prst="rect">
            <a:avLst/>
          </a:prstGeom>
          <a:noFill/>
          <a:ln>
            <a:noFill/>
          </a:ln>
        </p:spPr>
        <p:txBody>
          <a:bodyPr lIns="91425" tIns="91425" rIns="91425" bIns="91425" anchor="t" anchorCtr="0">
            <a:noAutofit/>
          </a:bodyPr>
          <a:lstStyle/>
          <a:p>
            <a:pPr lvl="0">
              <a:spcBef>
                <a:spcPts val="0"/>
              </a:spcBef>
              <a:buNone/>
            </a:pPr>
            <a:r>
              <a:rPr lang="en-US" sz="1200" b="1"/>
              <a:t>Europe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552" y="261829"/>
            <a:ext cx="5690895" cy="8620341"/>
          </a:xfrm>
          <a:prstGeom prst="rect">
            <a:avLst/>
          </a:prstGeom>
        </p:spPr>
      </p:pic>
    </p:spTree>
    <p:extLst>
      <p:ext uri="{BB962C8B-B14F-4D97-AF65-F5344CB8AC3E}">
        <p14:creationId xmlns:p14="http://schemas.microsoft.com/office/powerpoint/2010/main" val="3476211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690" y="634539"/>
            <a:ext cx="6072620" cy="7874922"/>
          </a:xfrm>
          <a:prstGeom prst="rect">
            <a:avLst/>
          </a:prstGeom>
        </p:spPr>
      </p:pic>
    </p:spTree>
    <p:extLst>
      <p:ext uri="{BB962C8B-B14F-4D97-AF65-F5344CB8AC3E}">
        <p14:creationId xmlns:p14="http://schemas.microsoft.com/office/powerpoint/2010/main" val="618763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690" y="318993"/>
            <a:ext cx="6072620" cy="8506013"/>
          </a:xfrm>
          <a:prstGeom prst="rect">
            <a:avLst/>
          </a:prstGeom>
        </p:spPr>
      </p:pic>
    </p:spTree>
    <p:extLst>
      <p:ext uri="{BB962C8B-B14F-4D97-AF65-F5344CB8AC3E}">
        <p14:creationId xmlns:p14="http://schemas.microsoft.com/office/powerpoint/2010/main" val="1436133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690" y="307560"/>
            <a:ext cx="6072620" cy="8528879"/>
          </a:xfrm>
          <a:prstGeom prst="rect">
            <a:avLst/>
          </a:prstGeom>
        </p:spPr>
      </p:pic>
    </p:spTree>
    <p:extLst>
      <p:ext uri="{BB962C8B-B14F-4D97-AF65-F5344CB8AC3E}">
        <p14:creationId xmlns:p14="http://schemas.microsoft.com/office/powerpoint/2010/main" val="2444232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p:nvPr/>
        </p:nvSpPr>
        <p:spPr>
          <a:xfrm>
            <a:off x="195600" y="54300"/>
            <a:ext cx="64301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rgbClr val="FF0000"/>
                </a:solidFill>
                <a:latin typeface="Impact"/>
                <a:ea typeface="Impact"/>
                <a:cs typeface="Impact"/>
                <a:sym typeface="Impact"/>
              </a:rPr>
              <a:t>European  Imperialism Timeline</a:t>
            </a:r>
          </a:p>
        </p:txBody>
      </p:sp>
      <p:sp>
        <p:nvSpPr>
          <p:cNvPr id="163" name="Shape 163"/>
          <p:cNvSpPr txBox="1"/>
          <p:nvPr/>
        </p:nvSpPr>
        <p:spPr>
          <a:xfrm>
            <a:off x="112475" y="441450"/>
            <a:ext cx="6506400" cy="789000"/>
          </a:xfrm>
          <a:prstGeom prst="rect">
            <a:avLst/>
          </a:prstGeom>
          <a:noFill/>
          <a:ln>
            <a:noFill/>
          </a:ln>
        </p:spPr>
        <p:txBody>
          <a:bodyPr lIns="91425" tIns="91425" rIns="91425" bIns="91425" anchor="ctr" anchorCtr="0">
            <a:noAutofit/>
          </a:bodyPr>
          <a:lstStyle/>
          <a:p>
            <a:pPr lvl="0" rtl="0">
              <a:spcBef>
                <a:spcPts val="0"/>
              </a:spcBef>
              <a:buNone/>
            </a:pPr>
            <a:r>
              <a:rPr lang="en-US" sz="1100" b="1" dirty="0"/>
              <a:t>Directions</a:t>
            </a:r>
            <a:r>
              <a:rPr lang="en-US" sz="1100" dirty="0"/>
              <a:t>: Throughout the late 1800’s, European powers such as Britain, France, Germany, Belgium, Italy, Spain, and Russia  fought several conflicts and added a huge amount of territory. </a:t>
            </a:r>
            <a:r>
              <a:rPr lang="en-US" sz="1100" b="1" u="sng" dirty="0">
                <a:solidFill>
                  <a:schemeClr val="hlink"/>
                </a:solidFill>
                <a:hlinkClick r:id="rId3"/>
              </a:rPr>
              <a:t>Research </a:t>
            </a:r>
            <a:r>
              <a:rPr lang="en-US" sz="1100" dirty="0"/>
              <a:t>about this </a:t>
            </a:r>
            <a:r>
              <a:rPr lang="en-US" sz="1100" u="sng" dirty="0">
                <a:solidFill>
                  <a:schemeClr val="hlink"/>
                </a:solidFill>
                <a:hlinkClick r:id="rId4"/>
              </a:rPr>
              <a:t>‘New Imperialism’</a:t>
            </a:r>
            <a:r>
              <a:rPr lang="en-US" sz="1100" dirty="0"/>
              <a:t> and then drag and drop each event to the correct place on the timeline and answer the questions.</a:t>
            </a:r>
            <a:r>
              <a:rPr lang="en-US" sz="1200" dirty="0"/>
              <a:t> </a:t>
            </a:r>
          </a:p>
        </p:txBody>
      </p:sp>
      <p:sp>
        <p:nvSpPr>
          <p:cNvPr id="164" name="Shape 164"/>
          <p:cNvSpPr/>
          <p:nvPr/>
        </p:nvSpPr>
        <p:spPr>
          <a:xfrm>
            <a:off x="2765225" y="1202600"/>
            <a:ext cx="1200899" cy="7941299"/>
          </a:xfrm>
          <a:prstGeom prst="downArrow">
            <a:avLst>
              <a:gd name="adj1" fmla="val 50000"/>
              <a:gd name="adj2" fmla="val 24776"/>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a:t>1857</a:t>
            </a: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r>
              <a:rPr lang="en-US"/>
              <a:t>1858</a:t>
            </a: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r>
              <a:rPr lang="en-US"/>
              <a:t>1874</a:t>
            </a: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r>
              <a:rPr lang="en-US"/>
              <a:t>1884</a:t>
            </a: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r>
              <a:rPr lang="en-US"/>
              <a:t>1885</a:t>
            </a: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a:spcBef>
                <a:spcPts val="0"/>
              </a:spcBef>
              <a:buNone/>
            </a:pPr>
            <a:r>
              <a:rPr lang="en-US"/>
              <a:t>1896</a:t>
            </a:r>
          </a:p>
          <a:p>
            <a:pPr lvl="0">
              <a:spcBef>
                <a:spcPts val="0"/>
              </a:spcBef>
              <a:buNone/>
            </a:pPr>
            <a:endParaRPr/>
          </a:p>
        </p:txBody>
      </p:sp>
      <p:sp>
        <p:nvSpPr>
          <p:cNvPr id="165" name="Shape 165"/>
          <p:cNvSpPr/>
          <p:nvPr/>
        </p:nvSpPr>
        <p:spPr>
          <a:xfrm>
            <a:off x="237575" y="4310612"/>
            <a:ext cx="2288057" cy="1803575"/>
          </a:xfrm>
          <a:prstGeom prst="wedgeRectCallout">
            <a:avLst>
              <a:gd name="adj1" fmla="val 68101"/>
              <a:gd name="adj2" fmla="val -16080"/>
            </a:avLst>
          </a:prstGeom>
          <a:solidFill>
            <a:srgbClr val="E6B8A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lang="en-US" sz="1200" b="1" dirty="0"/>
          </a:p>
          <a:p>
            <a:pPr lvl="0" algn="ctr" rtl="0">
              <a:spcBef>
                <a:spcPts val="0"/>
              </a:spcBef>
              <a:buNone/>
            </a:pPr>
            <a:r>
              <a:rPr lang="en-US" sz="1200" b="1" dirty="0" err="1"/>
              <a:t>Sepoy</a:t>
            </a:r>
            <a:r>
              <a:rPr lang="en-US" sz="1200" b="1" dirty="0"/>
              <a:t> Rebellion</a:t>
            </a:r>
          </a:p>
          <a:p>
            <a:pPr lvl="0" algn="ctr">
              <a:spcBef>
                <a:spcPts val="0"/>
              </a:spcBef>
              <a:buNone/>
            </a:pPr>
            <a:endParaRPr lang="en-US" sz="1200" dirty="0"/>
          </a:p>
          <a:p>
            <a:pPr lvl="0" algn="ctr">
              <a:spcBef>
                <a:spcPts val="0"/>
              </a:spcBef>
              <a:buNone/>
            </a:pPr>
            <a:r>
              <a:rPr lang="en-US" sz="1200" dirty="0"/>
              <a:t>Who were the </a:t>
            </a:r>
            <a:r>
              <a:rPr lang="en-US" sz="1200" dirty="0" err="1"/>
              <a:t>Sepoys</a:t>
            </a:r>
            <a:r>
              <a:rPr lang="en-US" sz="1200" dirty="0"/>
              <a:t>? </a:t>
            </a:r>
            <a:endParaRPr sz="1200" dirty="0"/>
          </a:p>
          <a:p>
            <a:pPr lvl="0" algn="ctr">
              <a:spcBef>
                <a:spcPts val="0"/>
              </a:spcBef>
              <a:buNone/>
            </a:pPr>
            <a:endParaRPr sz="1200" dirty="0"/>
          </a:p>
          <a:p>
            <a:pPr lvl="0" algn="ctr">
              <a:spcBef>
                <a:spcPts val="0"/>
              </a:spcBef>
              <a:buNone/>
            </a:pPr>
            <a:endParaRPr sz="1200" dirty="0"/>
          </a:p>
          <a:p>
            <a:pPr lvl="0" algn="ctr">
              <a:spcBef>
                <a:spcPts val="0"/>
              </a:spcBef>
              <a:buNone/>
            </a:pPr>
            <a:r>
              <a:rPr lang="en-US" sz="1200" dirty="0"/>
              <a:t>why did they Rebel?</a:t>
            </a:r>
          </a:p>
        </p:txBody>
      </p:sp>
      <p:sp>
        <p:nvSpPr>
          <p:cNvPr id="166" name="Shape 166"/>
          <p:cNvSpPr/>
          <p:nvPr/>
        </p:nvSpPr>
        <p:spPr>
          <a:xfrm>
            <a:off x="4085921" y="1584966"/>
            <a:ext cx="2444394" cy="2427346"/>
          </a:xfrm>
          <a:prstGeom prst="wedgeRectCallout">
            <a:avLst>
              <a:gd name="adj1" fmla="val -63636"/>
              <a:gd name="adj2" fmla="val 22722"/>
            </a:avLst>
          </a:prstGeom>
          <a:solidFill>
            <a:srgbClr val="EAD1DC"/>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lang="en-US" sz="1200" b="1" dirty="0"/>
          </a:p>
          <a:p>
            <a:pPr lvl="0" algn="ctr" rtl="0">
              <a:spcBef>
                <a:spcPts val="0"/>
              </a:spcBef>
              <a:buNone/>
            </a:pPr>
            <a:r>
              <a:rPr lang="en-US" sz="1200" b="1" dirty="0"/>
              <a:t>The British Raj</a:t>
            </a:r>
          </a:p>
          <a:p>
            <a:pPr lvl="0" algn="ctr">
              <a:spcBef>
                <a:spcPts val="0"/>
              </a:spcBef>
              <a:buNone/>
            </a:pPr>
            <a:endParaRPr lang="en-US" sz="1200" dirty="0"/>
          </a:p>
          <a:p>
            <a:pPr lvl="0" algn="ctr">
              <a:spcBef>
                <a:spcPts val="0"/>
              </a:spcBef>
              <a:buNone/>
            </a:pPr>
            <a:r>
              <a:rPr lang="en-US" sz="1200" dirty="0"/>
              <a:t>Describe 2 good changes and 2 bad changes British rule brought to India...</a:t>
            </a:r>
          </a:p>
          <a:p>
            <a:pPr lvl="0" algn="ctr">
              <a:spcBef>
                <a:spcPts val="0"/>
              </a:spcBef>
              <a:buNone/>
            </a:pPr>
            <a:endParaRPr lang="en-US" sz="1200" b="1" u="sng" dirty="0"/>
          </a:p>
          <a:p>
            <a:pPr lvl="0" algn="ctr">
              <a:spcBef>
                <a:spcPts val="0"/>
              </a:spcBef>
              <a:buNone/>
            </a:pPr>
            <a:r>
              <a:rPr lang="en-US" sz="1200" b="1" u="sng" dirty="0"/>
              <a:t>Good</a:t>
            </a:r>
          </a:p>
          <a:p>
            <a:pPr lvl="0" algn="ctr">
              <a:spcBef>
                <a:spcPts val="0"/>
              </a:spcBef>
              <a:buNone/>
            </a:pPr>
            <a:endParaRPr sz="1200" dirty="0"/>
          </a:p>
          <a:p>
            <a:pPr lvl="0" algn="ctr">
              <a:spcBef>
                <a:spcPts val="0"/>
              </a:spcBef>
              <a:buNone/>
            </a:pPr>
            <a:endParaRPr sz="1200" dirty="0"/>
          </a:p>
          <a:p>
            <a:pPr lvl="0" algn="ctr">
              <a:spcBef>
                <a:spcPts val="0"/>
              </a:spcBef>
              <a:buNone/>
            </a:pPr>
            <a:r>
              <a:rPr lang="en-US" sz="1200" b="1" u="sng" dirty="0"/>
              <a:t>Bad</a:t>
            </a:r>
          </a:p>
        </p:txBody>
      </p:sp>
      <p:sp>
        <p:nvSpPr>
          <p:cNvPr id="167" name="Shape 167"/>
          <p:cNvSpPr/>
          <p:nvPr/>
        </p:nvSpPr>
        <p:spPr>
          <a:xfrm>
            <a:off x="4101539" y="4362813"/>
            <a:ext cx="2413157" cy="2182365"/>
          </a:xfrm>
          <a:prstGeom prst="wedgeRectCallout">
            <a:avLst>
              <a:gd name="adj1" fmla="val -61495"/>
              <a:gd name="adj2" fmla="val -22422"/>
            </a:avLst>
          </a:prstGeom>
          <a:solidFill>
            <a:srgbClr val="FCE5CD"/>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lang="en-US" sz="1200" b="1" dirty="0"/>
          </a:p>
          <a:p>
            <a:pPr lvl="0" algn="ctr" rtl="0">
              <a:spcBef>
                <a:spcPts val="0"/>
              </a:spcBef>
              <a:buNone/>
            </a:pPr>
            <a:r>
              <a:rPr lang="en-US" sz="1200" b="1" dirty="0"/>
              <a:t>Indian Independence</a:t>
            </a:r>
          </a:p>
          <a:p>
            <a:pPr lvl="0" algn="ctr" rtl="0">
              <a:spcBef>
                <a:spcPts val="0"/>
              </a:spcBef>
              <a:buNone/>
            </a:pPr>
            <a:endParaRPr lang="en-US" sz="1200" dirty="0"/>
          </a:p>
          <a:p>
            <a:pPr lvl="0" algn="ctr" rtl="0">
              <a:spcBef>
                <a:spcPts val="0"/>
              </a:spcBef>
              <a:buNone/>
            </a:pPr>
            <a:r>
              <a:rPr lang="en-US" sz="1200" dirty="0"/>
              <a:t>What was the Indian National Congress?</a:t>
            </a:r>
          </a:p>
        </p:txBody>
      </p:sp>
      <p:sp>
        <p:nvSpPr>
          <p:cNvPr id="168" name="Shape 168"/>
          <p:cNvSpPr/>
          <p:nvPr/>
        </p:nvSpPr>
        <p:spPr>
          <a:xfrm>
            <a:off x="237574" y="1584966"/>
            <a:ext cx="2288057" cy="2294655"/>
          </a:xfrm>
          <a:prstGeom prst="wedgeRectCallout">
            <a:avLst>
              <a:gd name="adj1" fmla="val 65025"/>
              <a:gd name="adj2" fmla="val -21162"/>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lang="en-US" sz="1200" b="1" dirty="0"/>
          </a:p>
          <a:p>
            <a:pPr lvl="0" algn="ctr" rtl="0">
              <a:spcBef>
                <a:spcPts val="0"/>
              </a:spcBef>
              <a:buNone/>
            </a:pPr>
            <a:r>
              <a:rPr lang="en-US" sz="1200" b="1" dirty="0"/>
              <a:t>Belgian Congo</a:t>
            </a:r>
          </a:p>
          <a:p>
            <a:pPr lvl="0" algn="ctr">
              <a:spcBef>
                <a:spcPts val="0"/>
              </a:spcBef>
              <a:buNone/>
            </a:pPr>
            <a:endParaRPr lang="en-US" sz="1200" dirty="0"/>
          </a:p>
          <a:p>
            <a:pPr lvl="0" algn="ctr">
              <a:spcBef>
                <a:spcPts val="0"/>
              </a:spcBef>
              <a:buNone/>
            </a:pPr>
            <a:r>
              <a:rPr lang="en-US" sz="1200" dirty="0"/>
              <a:t>Why did Belgium want the Congo?</a:t>
            </a:r>
            <a:endParaRPr sz="1200" dirty="0"/>
          </a:p>
          <a:p>
            <a:pPr lvl="0" algn="ctr">
              <a:spcBef>
                <a:spcPts val="0"/>
              </a:spcBef>
              <a:buNone/>
            </a:pPr>
            <a:endParaRPr sz="1200" dirty="0"/>
          </a:p>
          <a:p>
            <a:pPr lvl="0" algn="ctr">
              <a:spcBef>
                <a:spcPts val="0"/>
              </a:spcBef>
              <a:buNone/>
            </a:pPr>
            <a:endParaRPr sz="1200" dirty="0"/>
          </a:p>
          <a:p>
            <a:pPr lvl="0" algn="ctr" rtl="0">
              <a:spcBef>
                <a:spcPts val="0"/>
              </a:spcBef>
              <a:buNone/>
            </a:pPr>
            <a:r>
              <a:rPr lang="en-US" sz="1200" dirty="0"/>
              <a:t>Describe the treatment of the workers by the Belgians in charge.</a:t>
            </a:r>
          </a:p>
        </p:txBody>
      </p:sp>
      <p:sp>
        <p:nvSpPr>
          <p:cNvPr id="169" name="Shape 169"/>
          <p:cNvSpPr/>
          <p:nvPr/>
        </p:nvSpPr>
        <p:spPr>
          <a:xfrm>
            <a:off x="237575" y="6545178"/>
            <a:ext cx="2288057" cy="2085542"/>
          </a:xfrm>
          <a:prstGeom prst="wedgeRectCallout">
            <a:avLst>
              <a:gd name="adj1" fmla="val 61675"/>
              <a:gd name="adj2" fmla="val 20496"/>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lang="en-US" sz="1200" b="1" dirty="0"/>
          </a:p>
          <a:p>
            <a:pPr lvl="0" algn="ctr" rtl="0">
              <a:spcBef>
                <a:spcPts val="0"/>
              </a:spcBef>
              <a:buNone/>
            </a:pPr>
            <a:r>
              <a:rPr lang="en-US" sz="1200" b="1" dirty="0"/>
              <a:t>African Resistance</a:t>
            </a:r>
          </a:p>
          <a:p>
            <a:pPr lvl="0" algn="ctr" rtl="0">
              <a:spcBef>
                <a:spcPts val="0"/>
              </a:spcBef>
              <a:buNone/>
            </a:pPr>
            <a:endParaRPr lang="en-US" sz="1200" b="1" dirty="0"/>
          </a:p>
          <a:p>
            <a:pPr lvl="0" algn="ctr" rtl="0">
              <a:spcBef>
                <a:spcPts val="0"/>
              </a:spcBef>
              <a:buNone/>
            </a:pPr>
            <a:r>
              <a:rPr lang="en-US" sz="1200" dirty="0"/>
              <a:t>What happened at the Battle of Adwa?</a:t>
            </a:r>
          </a:p>
        </p:txBody>
      </p:sp>
      <p:sp>
        <p:nvSpPr>
          <p:cNvPr id="170" name="Shape 170"/>
          <p:cNvSpPr/>
          <p:nvPr/>
        </p:nvSpPr>
        <p:spPr>
          <a:xfrm>
            <a:off x="4085921" y="6947192"/>
            <a:ext cx="2413157" cy="1683528"/>
          </a:xfrm>
          <a:prstGeom prst="wedgeRectCallout">
            <a:avLst>
              <a:gd name="adj1" fmla="val -61083"/>
              <a:gd name="adj2" fmla="val 23449"/>
            </a:avLst>
          </a:prstGeom>
          <a:solidFill>
            <a:srgbClr val="D9D2E9"/>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lang="en-US" sz="1200" b="1" dirty="0"/>
          </a:p>
          <a:p>
            <a:pPr lvl="0" algn="ctr" rtl="0">
              <a:spcBef>
                <a:spcPts val="0"/>
              </a:spcBef>
              <a:buNone/>
            </a:pPr>
            <a:r>
              <a:rPr lang="en-US" sz="1200" b="1" dirty="0"/>
              <a:t>Scramble for Africa</a:t>
            </a:r>
          </a:p>
          <a:p>
            <a:pPr lvl="0" algn="ctr" rtl="0">
              <a:spcBef>
                <a:spcPts val="0"/>
              </a:spcBef>
              <a:buNone/>
            </a:pPr>
            <a:endParaRPr lang="en-US" sz="1200" dirty="0"/>
          </a:p>
          <a:p>
            <a:pPr lvl="0" algn="ctr" rtl="0">
              <a:spcBef>
                <a:spcPts val="0"/>
              </a:spcBef>
              <a:buNone/>
            </a:pPr>
            <a:r>
              <a:rPr lang="en-US" sz="1200" dirty="0"/>
              <a:t>What was the purpose of the Berlin Conference?</a:t>
            </a: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A023F08B862D4BA183F400BCDCAD2B" ma:contentTypeVersion="4" ma:contentTypeDescription="Create a new document." ma:contentTypeScope="" ma:versionID="4fafab5c118da2b9dbd5b0c1d4bde96e">
  <xsd:schema xmlns:xsd="http://www.w3.org/2001/XMLSchema" xmlns:xs="http://www.w3.org/2001/XMLSchema" xmlns:p="http://schemas.microsoft.com/office/2006/metadata/properties" xmlns:ns2="60d19c23-6866-456c-9119-fd297c8160f1" xmlns:ns3="5e5f1a22-57e7-4712-a9d6-cd8f277af904" targetNamespace="http://schemas.microsoft.com/office/2006/metadata/properties" ma:root="true" ma:fieldsID="b3145933dbd09a3f65f2a9ba45b28008" ns2:_="" ns3:_="">
    <xsd:import namespace="60d19c23-6866-456c-9119-fd297c8160f1"/>
    <xsd:import namespace="5e5f1a22-57e7-4712-a9d6-cd8f277af90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d19c23-6866-456c-9119-fd297c8160f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5f1a22-57e7-4712-a9d6-cd8f277af90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684C89-C1B0-431F-B401-50FD2AABF7AE}">
  <ds:schemaRefs>
    <ds:schemaRef ds:uri="http://schemas.microsoft.com/office/infopath/2007/PartnerControls"/>
    <ds:schemaRef ds:uri="http://purl.org/dc/dcmitype/"/>
    <ds:schemaRef ds:uri="http://purl.org/dc/terms/"/>
    <ds:schemaRef ds:uri="http://schemas.microsoft.com/office/2006/documentManagement/types"/>
    <ds:schemaRef ds:uri="http://www.w3.org/XML/1998/namespace"/>
    <ds:schemaRef ds:uri="http://purl.org/dc/elements/1.1/"/>
    <ds:schemaRef ds:uri="5e5f1a22-57e7-4712-a9d6-cd8f277af904"/>
    <ds:schemaRef ds:uri="http://schemas.openxmlformats.org/package/2006/metadata/core-properties"/>
    <ds:schemaRef ds:uri="60d19c23-6866-456c-9119-fd297c8160f1"/>
    <ds:schemaRef ds:uri="http://schemas.microsoft.com/office/2006/metadata/properties"/>
  </ds:schemaRefs>
</ds:datastoreItem>
</file>

<file path=customXml/itemProps2.xml><?xml version="1.0" encoding="utf-8"?>
<ds:datastoreItem xmlns:ds="http://schemas.openxmlformats.org/officeDocument/2006/customXml" ds:itemID="{2DD6854A-EED8-49C8-A05A-FBD415F0D1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d19c23-6866-456c-9119-fd297c8160f1"/>
    <ds:schemaRef ds:uri="5e5f1a22-57e7-4712-a9d6-cd8f277af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F0F74D-07EF-4041-9D8C-094B18633D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219</TotalTime>
  <Words>881</Words>
  <Application>Microsoft Office PowerPoint</Application>
  <PresentationFormat>On-screen Show (4:3)</PresentationFormat>
  <Paragraphs>191</Paragraphs>
  <Slides>22</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Special Elite</vt:lpstr>
      <vt:lpstr>Anton</vt:lpstr>
      <vt:lpstr>Calibri</vt:lpstr>
      <vt:lpstr>Handlee</vt:lpstr>
      <vt:lpstr>Baskerville Old Face</vt:lpstr>
      <vt:lpstr>Impact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Shafer, Amy</dc:creator>
  <cp:lastModifiedBy>Greif, Madison</cp:lastModifiedBy>
  <cp:revision>22</cp:revision>
  <cp:lastPrinted>2017-09-27T01:58:16Z</cp:lastPrinted>
  <dcterms:modified xsi:type="dcterms:W3CDTF">2019-09-04T13:59:19Z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0x01010028A023F08B862D4BA183F400BCDCAD2B</vt:lpwstr>
  </property>
</Properties>
</file>